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78" r:id="rId3"/>
    <p:sldId id="279" r:id="rId4"/>
    <p:sldId id="296" r:id="rId5"/>
    <p:sldId id="309" r:id="rId6"/>
    <p:sldId id="306" r:id="rId7"/>
    <p:sldId id="304" r:id="rId8"/>
    <p:sldId id="305" r:id="rId9"/>
    <p:sldId id="307" r:id="rId10"/>
    <p:sldId id="308" r:id="rId11"/>
    <p:sldId id="299" r:id="rId12"/>
    <p:sldId id="300" r:id="rId13"/>
    <p:sldId id="301" r:id="rId14"/>
    <p:sldId id="302" r:id="rId15"/>
    <p:sldId id="303" r:id="rId16"/>
    <p:sldId id="311" r:id="rId17"/>
    <p:sldId id="319" r:id="rId18"/>
    <p:sldId id="312" r:id="rId19"/>
    <p:sldId id="310" r:id="rId20"/>
    <p:sldId id="321" r:id="rId21"/>
    <p:sldId id="297" r:id="rId22"/>
    <p:sldId id="298" r:id="rId23"/>
    <p:sldId id="316" r:id="rId24"/>
    <p:sldId id="317" r:id="rId25"/>
    <p:sldId id="322" r:id="rId26"/>
    <p:sldId id="318" r:id="rId27"/>
    <p:sldId id="320" r:id="rId28"/>
    <p:sldId id="314" r:id="rId29"/>
    <p:sldId id="313" r:id="rId30"/>
    <p:sldId id="323" r:id="rId3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99" d="100"/>
          <a:sy n="99" d="100"/>
        </p:scale>
        <p:origin x="2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03892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69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35878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28203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2775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07376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741055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81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67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458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307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9984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15" y="226686"/>
            <a:ext cx="6211887" cy="226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3302" y="1700808"/>
            <a:ext cx="6400800" cy="1752600"/>
          </a:xfrm>
        </p:spPr>
        <p:txBody>
          <a:bodyPr/>
          <a:lstStyle/>
          <a:p>
            <a:r>
              <a:rPr lang="ru-RU" dirty="0" smtClean="0"/>
              <a:t>18 мая 2021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573016"/>
            <a:ext cx="8064896" cy="218464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Опорный центр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профилактике детского дорожно-транспортного травматизма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Красносельского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141788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44" y="548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Клубная (комплексная) модель отряда ЮИД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Предполагает равноправное членство в отряде ЮИД всех участников образовательных отношений (педагогов, обучающихся и их родителей). </a:t>
            </a:r>
          </a:p>
          <a:p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+ создается единое информационно-просветительское пространство.</a:t>
            </a:r>
          </a:p>
          <a:p>
            <a:pPr marL="0" indent="0">
              <a:buNone/>
            </a:pPr>
            <a:r>
              <a:rPr lang="ru-RU" sz="2400" dirty="0" smtClean="0"/>
              <a:t>- сложность в организации деятельности отряда в связи с разным временем занятости его участников.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24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790929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В зависимости от возраста участников отряда ЮИД определена следующая его структура: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4500" b="1" dirty="0" smtClean="0"/>
              <a:t>«Юный </a:t>
            </a:r>
            <a:r>
              <a:rPr lang="ru-RU" sz="4500" b="1" dirty="0"/>
              <a:t>инспектор движения» (6-9 лет)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3200" dirty="0" smtClean="0"/>
              <a:t>Приоритеты </a:t>
            </a:r>
            <a:r>
              <a:rPr lang="ru-RU" sz="3200" dirty="0"/>
              <a:t>деятельности отряда ЮИД на данной возрастной ступени:</a:t>
            </a:r>
          </a:p>
          <a:p>
            <a:pPr algn="just"/>
            <a:r>
              <a:rPr lang="ru-RU" sz="3200" dirty="0" smtClean="0"/>
              <a:t>изучение ПДД;</a:t>
            </a:r>
            <a:endParaRPr lang="ru-RU" sz="3200" dirty="0"/>
          </a:p>
          <a:p>
            <a:pPr algn="just"/>
            <a:r>
              <a:rPr lang="ru-RU" sz="3200" dirty="0" smtClean="0"/>
              <a:t>создание </a:t>
            </a:r>
            <a:r>
              <a:rPr lang="ru-RU" sz="3200" dirty="0"/>
              <a:t>эмоциональной мотивационной направленности на соблюдение ПДД на дорогах, развитие эмоциональной потребности в правильном (безопасном) поведении на дорогах;</a:t>
            </a:r>
          </a:p>
          <a:p>
            <a:pPr algn="just"/>
            <a:r>
              <a:rPr lang="ru-RU" sz="3200" dirty="0" smtClean="0"/>
              <a:t>создание </a:t>
            </a:r>
            <a:r>
              <a:rPr lang="ru-RU" sz="3200" dirty="0"/>
              <a:t>учебно-игровых условий для усвоения и закрепления на практике социально-значимых знаний о правилах безопасного поведения на дорогах;</a:t>
            </a:r>
          </a:p>
          <a:p>
            <a:pPr algn="just"/>
            <a:r>
              <a:rPr lang="ru-RU" sz="3200" dirty="0" smtClean="0"/>
              <a:t>развитие </a:t>
            </a:r>
            <a:r>
              <a:rPr lang="ru-RU" sz="3200" dirty="0"/>
              <a:t>психических процессов, как условие безопасного поведения детей на дорогах (внимание, зрительное и слуховое восприятие, восприятие временных и пространственных отношений, особенности мышления и др.);</a:t>
            </a:r>
          </a:p>
          <a:p>
            <a:pPr algn="just"/>
            <a:r>
              <a:rPr lang="ru-RU" sz="3200" dirty="0" smtClean="0"/>
              <a:t>развитие </a:t>
            </a:r>
            <a:r>
              <a:rPr lang="ru-RU" sz="3200" dirty="0"/>
              <a:t>социально значимых личностных качеств, формирующих социальную ответственность за поведение на дорогах (ответственность, дисциплинированность, </a:t>
            </a:r>
            <a:r>
              <a:rPr lang="ru-RU" sz="3200" dirty="0" err="1"/>
              <a:t>правопослушность</a:t>
            </a:r>
            <a:r>
              <a:rPr lang="ru-RU" sz="3200" dirty="0"/>
              <a:t> и др.)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32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811" y="548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«Лидер ЮИД» (10-12 лет)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создание </a:t>
            </a:r>
            <a:r>
              <a:rPr lang="ru-RU" sz="2000" dirty="0"/>
              <a:t>условий для максимального развития у детей индивидуальности, способностей, лидерства, направленности интересов, сберегающего отношения к жизни;</a:t>
            </a:r>
          </a:p>
          <a:p>
            <a:r>
              <a:rPr lang="ru-RU" sz="2000" dirty="0" smtClean="0"/>
              <a:t>поддержка </a:t>
            </a:r>
            <a:r>
              <a:rPr lang="ru-RU" sz="2000" dirty="0"/>
              <a:t>личной инициативы участников ЮИД;</a:t>
            </a:r>
          </a:p>
          <a:p>
            <a:r>
              <a:rPr lang="ru-RU" sz="2000" dirty="0" smtClean="0"/>
              <a:t>вовлечение </a:t>
            </a:r>
            <a:r>
              <a:rPr lang="ru-RU" sz="2000" dirty="0"/>
              <a:t>в коллективную деятельность, готовность выполнять различные социальные роли в отряде;</a:t>
            </a:r>
          </a:p>
          <a:p>
            <a:r>
              <a:rPr lang="ru-RU" sz="2000" dirty="0" smtClean="0"/>
              <a:t>формирование </a:t>
            </a:r>
            <a:r>
              <a:rPr lang="ru-RU" sz="2000" dirty="0"/>
              <a:t>общественной активности и социальной ответственности участников отряда ЮИД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39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548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«Волонтер ЮИД» (13-14 лет)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Приоритет </a:t>
            </a:r>
            <a:r>
              <a:rPr lang="ru-RU" dirty="0"/>
              <a:t>деятельности отряда ЮИД на данной возрастной ступени отдается </a:t>
            </a:r>
            <a:r>
              <a:rPr lang="ru-RU" dirty="0">
                <a:solidFill>
                  <a:srgbClr val="FF0000"/>
                </a:solidFill>
              </a:rPr>
              <a:t>гражданско-правовому воспитанию, формированию основ социально значимой, безвозмездной, добровольческой деятельности:</a:t>
            </a:r>
          </a:p>
          <a:p>
            <a:r>
              <a:rPr lang="ru-RU" dirty="0" smtClean="0"/>
              <a:t>изучение </a:t>
            </a:r>
            <a:r>
              <a:rPr lang="ru-RU" dirty="0"/>
              <a:t>законодательных и нормативно-правовых актов, регламентирующих вопросы обеспечения безопасности дорожного движения;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рефлексии, самосознания и правосознания, лежащих в основе </a:t>
            </a:r>
            <a:r>
              <a:rPr lang="ru-RU" dirty="0" err="1"/>
              <a:t>правопослушного</a:t>
            </a:r>
            <a:r>
              <a:rPr lang="ru-RU" dirty="0"/>
              <a:t> поведения как условие безопасного поведения на дорогах;</a:t>
            </a:r>
          </a:p>
          <a:p>
            <a:r>
              <a:rPr lang="ru-RU" dirty="0" smtClean="0"/>
              <a:t>привлечение </a:t>
            </a:r>
            <a:r>
              <a:rPr lang="ru-RU" dirty="0"/>
              <a:t>участников отряда ЮИД в качестве самостоятельных субъектов (добровольцев) для пропаганды норм социально приемлемых моделей поведения в дорожно-транспортных ситуациях среди других детей, подростков и взрослых;</a:t>
            </a:r>
          </a:p>
          <a:p>
            <a:r>
              <a:rPr lang="ru-RU" dirty="0" smtClean="0"/>
              <a:t>добровольческое </a:t>
            </a:r>
            <a:r>
              <a:rPr lang="ru-RU" dirty="0"/>
              <a:t>сопровождение разъяснительных, пропагандистских, профилактических мероприятий, проводимых подразделениями Госавтоинспекции, органами управления образованием, образовательной организацией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28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64315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«Наставник ЮИД» (15-16 лет)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57200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организация </a:t>
            </a:r>
            <a:r>
              <a:rPr lang="ru-RU" sz="2000" dirty="0">
                <a:solidFill>
                  <a:srgbClr val="FF0000"/>
                </a:solidFill>
              </a:rPr>
              <a:t>шефской деятельности отряда ЮИД;</a:t>
            </a:r>
          </a:p>
          <a:p>
            <a:pPr algn="just"/>
            <a:r>
              <a:rPr lang="ru-RU" sz="2000" dirty="0" smtClean="0"/>
              <a:t>участие </a:t>
            </a:r>
            <a:r>
              <a:rPr lang="ru-RU" sz="2000" dirty="0"/>
              <a:t>в профилактике у обучающихся поведенческих рисков, содействие самоутверждению подростков в общественно значимых видах деятельности, в том числе, вовлечение их в деятельность отряда ЮИД;</a:t>
            </a:r>
          </a:p>
          <a:p>
            <a:pPr algn="just"/>
            <a:r>
              <a:rPr lang="ru-RU" sz="2000" dirty="0" smtClean="0"/>
              <a:t>участие </a:t>
            </a:r>
            <a:r>
              <a:rPr lang="ru-RU" sz="2000" dirty="0"/>
              <a:t>в органах самоуправления отряда ЮИД;</a:t>
            </a:r>
          </a:p>
          <a:p>
            <a:pPr algn="just"/>
            <a:r>
              <a:rPr lang="ru-RU" sz="2000" dirty="0" smtClean="0"/>
              <a:t>организация </a:t>
            </a:r>
            <a:r>
              <a:rPr lang="ru-RU" sz="2000" dirty="0"/>
              <a:t>обучения и подготовки к работе в отряде ЮИД вновь принятых участников отряда ЮИД;</a:t>
            </a:r>
          </a:p>
          <a:p>
            <a:pPr algn="just"/>
            <a:r>
              <a:rPr lang="ru-RU" sz="2000" dirty="0" smtClean="0"/>
              <a:t>представление </a:t>
            </a:r>
            <a:r>
              <a:rPr lang="ru-RU" sz="2000" dirty="0"/>
              <a:t>результатов деятельности отряда ЮИД на отчетно-выборных, презентационных мероприятиях, в средствах массовой информации и социальных сетях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96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269" y="548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«Профессия ЮИД» (17-18 лет)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Приоритет </a:t>
            </a:r>
            <a:r>
              <a:rPr lang="ru-RU" dirty="0"/>
              <a:t>деятельности отряда ЮИД на данной возрастной ступени – организация и участие в </a:t>
            </a:r>
            <a:r>
              <a:rPr lang="ru-RU" dirty="0" err="1">
                <a:solidFill>
                  <a:srgbClr val="FF0000"/>
                </a:solidFill>
              </a:rPr>
              <a:t>профориентационных</a:t>
            </a:r>
            <a:r>
              <a:rPr lang="ru-RU" dirty="0">
                <a:solidFill>
                  <a:srgbClr val="FF0000"/>
                </a:solidFill>
              </a:rPr>
              <a:t> мероприятиях:</a:t>
            </a:r>
          </a:p>
          <a:p>
            <a:pPr algn="just"/>
            <a:r>
              <a:rPr lang="ru-RU" sz="2900" dirty="0" smtClean="0"/>
              <a:t>пропаганда </a:t>
            </a:r>
            <a:r>
              <a:rPr lang="ru-RU" sz="2900" dirty="0"/>
              <a:t>деятельности подразделений Госавтоинспекции, престижа профессий в сферах обеспечения дорожно-транспортной безопасности, дорожного движения, транспорта;</a:t>
            </a:r>
          </a:p>
          <a:p>
            <a:pPr algn="just"/>
            <a:r>
              <a:rPr lang="ru-RU" sz="2900" dirty="0" err="1" smtClean="0"/>
              <a:t>профориентационная</a:t>
            </a:r>
            <a:r>
              <a:rPr lang="ru-RU" sz="2900" dirty="0" smtClean="0"/>
              <a:t> </a:t>
            </a:r>
            <a:r>
              <a:rPr lang="ru-RU" sz="2900" dirty="0"/>
              <a:t>работа по отбору участников отряда ЮИД, склонных к работе в сферах обеспечения дорожно-транспортной безопасности, дорожного движения, транспорта;</a:t>
            </a:r>
          </a:p>
          <a:p>
            <a:pPr algn="just"/>
            <a:r>
              <a:rPr lang="ru-RU" sz="2900" dirty="0" smtClean="0"/>
              <a:t>организация </a:t>
            </a:r>
            <a:r>
              <a:rPr lang="ru-RU" sz="2900" dirty="0"/>
              <a:t>и проведение </a:t>
            </a:r>
            <a:r>
              <a:rPr lang="ru-RU" sz="2900" dirty="0" err="1"/>
              <a:t>профориентационных</a:t>
            </a:r>
            <a:r>
              <a:rPr lang="ru-RU" sz="2900" dirty="0"/>
              <a:t> конкурсов, подготовка участников отряда ЮИД к участию в </a:t>
            </a:r>
            <a:r>
              <a:rPr lang="ru-RU" sz="2900" dirty="0" err="1"/>
              <a:t>профориентационных</a:t>
            </a:r>
            <a:r>
              <a:rPr lang="ru-RU" sz="2900" dirty="0"/>
              <a:t> конкурсах;</a:t>
            </a:r>
          </a:p>
          <a:p>
            <a:pPr algn="just"/>
            <a:r>
              <a:rPr lang="ru-RU" sz="2900" dirty="0" smtClean="0"/>
              <a:t>реализация </a:t>
            </a:r>
            <a:r>
              <a:rPr lang="ru-RU" sz="2900" dirty="0" err="1"/>
              <a:t>профориентационных</a:t>
            </a:r>
            <a:r>
              <a:rPr lang="ru-RU" sz="2900" dirty="0"/>
              <a:t> проектов (мероприятий) совместно с профессиональными образовательными организациями высшего образования, среднего профессионального образования, организациями, реализующими образовательные программы подготовки водителей (автошколами)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55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78629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Самоуправление в отряде ЮИД может быть представлено: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Иерархической </a:t>
            </a:r>
            <a:r>
              <a:rPr lang="ru-RU" dirty="0">
                <a:solidFill>
                  <a:srgbClr val="FF0000"/>
                </a:solidFill>
              </a:rPr>
              <a:t>(бюрократической) структурой </a:t>
            </a:r>
            <a:r>
              <a:rPr lang="ru-RU" dirty="0"/>
              <a:t>самоуправления на уровне фиксированных (не менее, чем на год) выборных должностей.</a:t>
            </a:r>
          </a:p>
          <a:p>
            <a:r>
              <a:rPr lang="ru-RU" dirty="0"/>
              <a:t>При организации многоступенчатой модели отряда ЮИД (или интегрированной, комплексной) такой структурой является штаб отряда ЮИД.</a:t>
            </a:r>
          </a:p>
          <a:p>
            <a:r>
              <a:rPr lang="ru-RU" dirty="0"/>
              <a:t>Штаб	–	коллегиальный,	выборный	орган	управления	отрядом	ЮИД, предназначенный для руководства его деятельностью.</a:t>
            </a:r>
          </a:p>
          <a:p>
            <a:r>
              <a:rPr lang="ru-RU" dirty="0"/>
              <a:t>Состав штаба ЮИД формируется путем выборов его командира и членов на общем сборе (общем собрании) отряда ЮИД.</a:t>
            </a:r>
          </a:p>
          <a:p>
            <a:r>
              <a:rPr lang="ru-RU" dirty="0"/>
              <a:t>Возглавляет штаб командир отряда ЮИД. В состав штаба ЮИД могут входить: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1274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Предложенный перечень обязанностей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руководители </a:t>
            </a:r>
            <a:r>
              <a:rPr lang="ru-RU" dirty="0"/>
              <a:t>подразделений отряда ЮИД, созданных на разных возрастных ступенях отряда (при наличии);</a:t>
            </a:r>
          </a:p>
          <a:p>
            <a:r>
              <a:rPr lang="ru-RU" dirty="0" smtClean="0"/>
              <a:t>члены </a:t>
            </a:r>
            <a:r>
              <a:rPr lang="ru-RU" dirty="0"/>
              <a:t>штаба ЮИД, ответственные за различные направления деятельности отряда ЮИД:</a:t>
            </a:r>
          </a:p>
          <a:p>
            <a:r>
              <a:rPr lang="ru-RU" dirty="0" smtClean="0"/>
              <a:t>ответственный </a:t>
            </a:r>
            <a:r>
              <a:rPr lang="ru-RU" dirty="0"/>
              <a:t>за обучение </a:t>
            </a:r>
            <a:r>
              <a:rPr lang="ru-RU" dirty="0" err="1"/>
              <a:t>ЮИДовцев</a:t>
            </a:r>
            <a:r>
              <a:rPr lang="ru-RU" dirty="0"/>
              <a:t> основам ПДД;</a:t>
            </a:r>
          </a:p>
          <a:p>
            <a:r>
              <a:rPr lang="ru-RU" dirty="0" smtClean="0"/>
              <a:t>ответственные </a:t>
            </a:r>
            <a:r>
              <a:rPr lang="ru-RU" dirty="0"/>
              <a:t>за развитие сетевого взаимодействия отряда ЮИД (социальное партнерство);</a:t>
            </a:r>
          </a:p>
          <a:p>
            <a:r>
              <a:rPr lang="ru-RU" dirty="0" smtClean="0"/>
              <a:t>наставник </a:t>
            </a:r>
            <a:r>
              <a:rPr lang="ru-RU" dirty="0"/>
              <a:t>отряда ЮИД, курирующий подготовку вновь принятых участников отряда ЮИД;</a:t>
            </a:r>
          </a:p>
          <a:p>
            <a:r>
              <a:rPr lang="ru-RU" dirty="0" smtClean="0"/>
              <a:t>ответственный</a:t>
            </a:r>
            <a:r>
              <a:rPr lang="ru-RU" dirty="0"/>
              <a:t>	за	взаимодействие	с	</a:t>
            </a:r>
            <a:r>
              <a:rPr lang="ru-RU" dirty="0" smtClean="0"/>
              <a:t>сотрудниками Госавтоинспекции</a:t>
            </a:r>
            <a:r>
              <a:rPr lang="ru-RU" dirty="0"/>
              <a:t>, проведение совместных патрульно-рейдовых мероприятий;</a:t>
            </a:r>
          </a:p>
          <a:p>
            <a:r>
              <a:rPr lang="ru-RU" dirty="0" smtClean="0"/>
              <a:t>ответственный </a:t>
            </a:r>
            <a:r>
              <a:rPr lang="ru-RU" dirty="0"/>
              <a:t>за организацию шефской работы и проведение добровольческих акций по БДД;</a:t>
            </a:r>
          </a:p>
          <a:p>
            <a:r>
              <a:rPr lang="ru-RU" dirty="0" smtClean="0"/>
              <a:t>ответственный </a:t>
            </a:r>
            <a:r>
              <a:rPr lang="ru-RU" dirty="0"/>
              <a:t>за медицинскую подготовку членов отряда ЮИД;</a:t>
            </a:r>
          </a:p>
          <a:p>
            <a:r>
              <a:rPr lang="ru-RU" dirty="0" smtClean="0"/>
              <a:t>ответственный</a:t>
            </a:r>
            <a:r>
              <a:rPr lang="ru-RU" dirty="0"/>
              <a:t>	за	техническое	обеспечение	</a:t>
            </a:r>
            <a:r>
              <a:rPr lang="ru-RU" dirty="0" smtClean="0"/>
              <a:t>транспортных </a:t>
            </a:r>
            <a:r>
              <a:rPr lang="ru-RU" dirty="0" err="1" smtClean="0"/>
              <a:t>ссредств</a:t>
            </a:r>
            <a:r>
              <a:rPr lang="ru-RU" dirty="0" smtClean="0"/>
              <a:t> </a:t>
            </a:r>
            <a:r>
              <a:rPr lang="ru-RU" dirty="0"/>
              <a:t>(велосипеды, самокаты, средства индивидуальной мобильности);</a:t>
            </a:r>
          </a:p>
          <a:p>
            <a:r>
              <a:rPr lang="ru-RU" dirty="0" smtClean="0"/>
              <a:t>-корреспондент </a:t>
            </a:r>
            <a:r>
              <a:rPr lang="ru-RU" dirty="0"/>
              <a:t>ЮИД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66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М</a:t>
            </a:r>
            <a:r>
              <a:rPr lang="ru-RU" dirty="0" smtClean="0">
                <a:solidFill>
                  <a:srgbClr val="FF0000"/>
                </a:solidFill>
              </a:rPr>
              <a:t>одульно-динамическая </a:t>
            </a:r>
            <a:r>
              <a:rPr lang="ru-RU" dirty="0">
                <a:solidFill>
                  <a:srgbClr val="FF0000"/>
                </a:solidFill>
              </a:rPr>
              <a:t>структура самоуправления, </a:t>
            </a:r>
            <a:r>
              <a:rPr lang="ru-RU" dirty="0"/>
              <a:t>в основе которой лежит практика коллективной творческой деятельности (А.С. Макаренко):</a:t>
            </a:r>
          </a:p>
          <a:p>
            <a:r>
              <a:rPr lang="ru-RU" dirty="0" smtClean="0"/>
              <a:t>выдвижение </a:t>
            </a:r>
            <a:r>
              <a:rPr lang="ru-RU" dirty="0"/>
              <a:t>на первый план системы временных организационных групп и поручений для решения конкретной задачи в относительно ограниченные промежутки времени;</a:t>
            </a:r>
          </a:p>
          <a:p>
            <a:r>
              <a:rPr lang="ru-RU" dirty="0" smtClean="0"/>
              <a:t>интенсивное </a:t>
            </a:r>
            <a:r>
              <a:rPr lang="ru-RU" dirty="0"/>
              <a:t>чередование позиций (руководство, организация – подчинение, исполнение) для каждого участника отряда ЮИД, что создает другой тип отношений, более разнообразный опыт социального поведения, принятия различных социальных позиций.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547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командир </a:t>
            </a:r>
            <a:r>
              <a:rPr lang="ru-RU" dirty="0"/>
              <a:t>отряда ЮИД входит в состав органа школьного </a:t>
            </a:r>
            <a:r>
              <a:rPr lang="ru-RU" dirty="0" smtClean="0"/>
              <a:t>самоуправления</a:t>
            </a:r>
            <a:endParaRPr lang="ru-RU" dirty="0"/>
          </a:p>
          <a:p>
            <a:r>
              <a:rPr lang="ru-RU" dirty="0" smtClean="0"/>
              <a:t>орган </a:t>
            </a:r>
            <a:r>
              <a:rPr lang="ru-RU" dirty="0"/>
              <a:t>школьного (ученического) самоуправления выдвигает кандидатуру (кандидатуры) на должность командира отряда ЮИД, оказывает содействие в проведении рекрутинговых мероприятий, направленных на популяризацию деятельности отряда ЮИД, привлечение в него участников (расширение круга участников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руководитель </a:t>
            </a:r>
            <a:r>
              <a:rPr lang="ru-RU" dirty="0"/>
              <a:t>отряда ЮИД, его должностные обязанности, положение о деятельности отряда ЮИД и план работы на учебный год утверждаются приказом по образовательной </a:t>
            </a:r>
            <a:r>
              <a:rPr lang="ru-RU" dirty="0" smtClean="0"/>
              <a:t>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70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758" y="116632"/>
            <a:ext cx="6211887" cy="226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3302" y="1700808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18 мая 2021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00808"/>
            <a:ext cx="8640960" cy="3600399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Организационное собрание по итогам учебного года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 2020-2021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908720"/>
            <a:ext cx="9238800" cy="758952"/>
          </a:xfrm>
        </p:spPr>
        <p:txBody>
          <a:bodyPr>
            <a:noAutofit/>
          </a:bodyPr>
          <a:lstStyle/>
          <a:p>
            <a:r>
              <a:rPr lang="ru-RU" sz="2000" dirty="0"/>
              <a:t>Перечень трудовых действий, выполняемых педагогическими работниками образовательных организаций</a:t>
            </a:r>
            <a:r>
              <a:rPr lang="ru-RU" sz="2000" dirty="0" smtClean="0"/>
              <a:t>,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/>
              <a:t>осуществляющих </a:t>
            </a:r>
            <a:r>
              <a:rPr lang="ru-RU" sz="2000" dirty="0" smtClean="0"/>
              <a:t>координацию деятельности </a:t>
            </a:r>
            <a:r>
              <a:rPr lang="ru-RU" sz="2000" dirty="0"/>
              <a:t>отрядов ЮИД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288196"/>
            <a:ext cx="8503920" cy="507030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endParaRPr lang="ru-RU" sz="3400" dirty="0"/>
          </a:p>
          <a:p>
            <a:r>
              <a:rPr lang="ru-RU" sz="6400" dirty="0" smtClean="0"/>
              <a:t>организация </a:t>
            </a:r>
            <a:r>
              <a:rPr lang="ru-RU" sz="6400" dirty="0"/>
              <a:t>деятельности отряда ЮИД: комплектование, разработка проектов локальных актов, регулирующих деятельность отряда ЮИД, формирование штаба ЮИД, ведение документации отряда </a:t>
            </a:r>
            <a:r>
              <a:rPr lang="ru-RU" sz="6400" dirty="0" smtClean="0"/>
              <a:t>ЮИД</a:t>
            </a:r>
          </a:p>
          <a:p>
            <a:endParaRPr lang="ru-RU" sz="3200" dirty="0"/>
          </a:p>
          <a:p>
            <a:r>
              <a:rPr lang="ru-RU" sz="6400" dirty="0" smtClean="0"/>
              <a:t>разработка </a:t>
            </a:r>
            <a:r>
              <a:rPr lang="ru-RU" sz="6400" dirty="0"/>
              <a:t>и реализация образовательных программ по обучению участников отряда </a:t>
            </a:r>
            <a:r>
              <a:rPr lang="ru-RU" sz="6400" dirty="0" smtClean="0"/>
              <a:t>ЮИД</a:t>
            </a:r>
          </a:p>
          <a:p>
            <a:endParaRPr lang="ru-RU" sz="3200" dirty="0"/>
          </a:p>
          <a:p>
            <a:r>
              <a:rPr lang="ru-RU" sz="6400" dirty="0" smtClean="0"/>
              <a:t>планирование </a:t>
            </a:r>
            <a:r>
              <a:rPr lang="ru-RU" sz="6400" dirty="0"/>
              <a:t>и проведение мероприятий отряда </a:t>
            </a:r>
            <a:r>
              <a:rPr lang="ru-RU" sz="6400" dirty="0" smtClean="0"/>
              <a:t>ЮИД</a:t>
            </a:r>
          </a:p>
          <a:p>
            <a:endParaRPr lang="ru-RU" sz="3200" dirty="0"/>
          </a:p>
          <a:p>
            <a:r>
              <a:rPr lang="ru-RU" sz="6400" dirty="0" smtClean="0"/>
              <a:t>разработка </a:t>
            </a:r>
            <a:r>
              <a:rPr lang="ru-RU" sz="6400" dirty="0"/>
              <a:t>методических рекомендаций для педагогических работников образовательной организации по привитию детям навыков безопасного участия в дорожном </a:t>
            </a:r>
            <a:r>
              <a:rPr lang="ru-RU" sz="6400" dirty="0" smtClean="0"/>
              <a:t>движении</a:t>
            </a:r>
          </a:p>
          <a:p>
            <a:endParaRPr lang="ru-RU" sz="3200" dirty="0"/>
          </a:p>
          <a:p>
            <a:r>
              <a:rPr lang="ru-RU" sz="6400" dirty="0" smtClean="0"/>
              <a:t>обобщение</a:t>
            </a:r>
            <a:r>
              <a:rPr lang="ru-RU" sz="6400" dirty="0"/>
              <a:t>, продвижение и использование лучших практик </a:t>
            </a:r>
            <a:r>
              <a:rPr lang="ru-RU" sz="6400" dirty="0" smtClean="0"/>
              <a:t>организации деятельности </a:t>
            </a:r>
            <a:r>
              <a:rPr lang="ru-RU" sz="6400" dirty="0"/>
              <a:t>отрядов </a:t>
            </a:r>
            <a:r>
              <a:rPr lang="ru-RU" sz="6400" dirty="0" smtClean="0"/>
              <a:t>ЮИД</a:t>
            </a:r>
          </a:p>
          <a:p>
            <a:endParaRPr lang="ru-RU" sz="3200" dirty="0"/>
          </a:p>
          <a:p>
            <a:r>
              <a:rPr lang="ru-RU" sz="6400" dirty="0" smtClean="0"/>
              <a:t>содействие </a:t>
            </a:r>
            <a:r>
              <a:rPr lang="ru-RU" sz="6400" dirty="0"/>
              <a:t>в создании в образовательной организации условий для формирования у детей навыков безопасного участия в дорожном движении и вовлечения их в деятельность отряда </a:t>
            </a:r>
            <a:r>
              <a:rPr lang="ru-RU" sz="6400" dirty="0" smtClean="0"/>
              <a:t>ЮИД</a:t>
            </a:r>
          </a:p>
          <a:p>
            <a:endParaRPr lang="ru-RU" sz="3200" dirty="0"/>
          </a:p>
          <a:p>
            <a:r>
              <a:rPr lang="ru-RU" sz="6400" dirty="0" smtClean="0"/>
              <a:t>взаимодействие </a:t>
            </a:r>
            <a:r>
              <a:rPr lang="ru-RU" sz="6400" dirty="0"/>
              <a:t>с социальными партнерами: подготовка проектов соглашений, проведение совместных </a:t>
            </a:r>
            <a:r>
              <a:rPr lang="ru-RU" sz="6400" dirty="0" smtClean="0"/>
              <a:t>мероприятий</a:t>
            </a:r>
            <a:endParaRPr lang="ru-RU" sz="6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519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6544" y="-387424"/>
            <a:ext cx="9180511" cy="1983147"/>
          </a:xfrm>
        </p:spPr>
        <p:txBody>
          <a:bodyPr>
            <a:noAutofit/>
          </a:bodyPr>
          <a:lstStyle/>
          <a:p>
            <a:r>
              <a:rPr lang="ru-RU" sz="2400" dirty="0"/>
              <a:t>Законодательными основаниями, регламентирующими деятельность отрядов юных инспекторов </a:t>
            </a:r>
            <a:r>
              <a:rPr lang="ru-RU" sz="2400" dirty="0" smtClean="0"/>
              <a:t>движения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/>
              <a:t>(далее – ЮИД) в образовательных организациях, являются: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1" y="1700808"/>
            <a:ext cx="8503920" cy="4572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Конституция </a:t>
            </a:r>
            <a:r>
              <a:rPr lang="ru-RU" dirty="0"/>
              <a:t>Российской Федерации;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Федеральный </a:t>
            </a:r>
            <a:r>
              <a:rPr lang="ru-RU" dirty="0">
                <a:solidFill>
                  <a:srgbClr val="FF0000"/>
                </a:solidFill>
              </a:rPr>
              <a:t>закон от 19 мая 1995 г. № 82-ФЗ «Об общественных объединениях»;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Федеральный </a:t>
            </a:r>
            <a:r>
              <a:rPr lang="ru-RU" dirty="0">
                <a:solidFill>
                  <a:srgbClr val="FF0000"/>
                </a:solidFill>
              </a:rPr>
              <a:t>закон от 28 июня 1995 г. № 98-ФЗ (ред. от 28.12.2016) «О государственной поддержке молодежных и детских общественных объединений»;</a:t>
            </a:r>
          </a:p>
          <a:p>
            <a:r>
              <a:rPr lang="ru-RU" dirty="0" smtClean="0"/>
              <a:t>Федеральный </a:t>
            </a:r>
            <a:r>
              <a:rPr lang="ru-RU" dirty="0"/>
              <a:t>закон от 10 декабря 1995 г. № 196-ФЗ (ред. от 30.07.2019) «О безопасности дорожного движения»;</a:t>
            </a:r>
          </a:p>
          <a:p>
            <a:r>
              <a:rPr lang="ru-RU" dirty="0" smtClean="0"/>
              <a:t>Федеральный </a:t>
            </a:r>
            <a:r>
              <a:rPr lang="ru-RU" dirty="0"/>
              <a:t>закон от 29 декабря 2012 г. № 273-ФЗ (ред. от 08.06.2020) «Об образовании в Российской Федерации»;</a:t>
            </a:r>
          </a:p>
          <a:p>
            <a:r>
              <a:rPr lang="ru-RU" dirty="0" smtClean="0"/>
              <a:t>Постановление </a:t>
            </a:r>
            <a:r>
              <a:rPr lang="ru-RU" dirty="0"/>
              <a:t>Правительства Российской Федерации от 23 октября 1993 г. № 1090 (ред. от 26.03.2020) «О Правилах дорожного движения» (вместе с «Основными положениями по допуску транспортных средств к эксплуатации и обязанности должностных лиц по обеспечению безопасности дорожного движения»);</a:t>
            </a:r>
          </a:p>
          <a:p>
            <a:r>
              <a:rPr lang="ru-RU" dirty="0" smtClean="0"/>
              <a:t>другие </a:t>
            </a:r>
            <a:r>
              <a:rPr lang="ru-RU" dirty="0"/>
              <a:t>нормативные правовые документы, регулирующие отношения в области образования, безопасности дорожного движения, деятельности общественных организаций и защиты прав и интересов несовершеннолетних.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7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-284640"/>
            <a:ext cx="8534400" cy="1811688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Организационно-педагогические основы создания и организации деятельности отрядов ЮИД определены: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Стратегией </a:t>
            </a:r>
            <a:r>
              <a:rPr lang="ru-RU" dirty="0"/>
              <a:t>развития воспитания в Российской Федерации (утверждена распоряжением Правительства Российской Федерации от 29 мая 2015 г. № 996-р);</a:t>
            </a:r>
          </a:p>
          <a:p>
            <a:r>
              <a:rPr lang="ru-RU" dirty="0" smtClean="0"/>
              <a:t>Стратегией </a:t>
            </a:r>
            <a:r>
              <a:rPr lang="ru-RU" dirty="0"/>
              <a:t>безопасности дорожного движения на 2018-2024 гг. (утверждена распоряжением Правительства Российской Федерации от 8 января 2018 г. № 1 –р);</a:t>
            </a:r>
          </a:p>
          <a:p>
            <a:r>
              <a:rPr lang="ru-RU" dirty="0" smtClean="0"/>
              <a:t>Концепцией </a:t>
            </a:r>
            <a:r>
              <a:rPr lang="ru-RU" dirty="0"/>
              <a:t>информационно-пропагандистского проекта по организации работы по привитию детям навыков безопасного участия в дорожном движении и вовлечению их в деятельность отрядов ЮИД (далее – Концепцией ЮИД);</a:t>
            </a:r>
          </a:p>
          <a:p>
            <a:r>
              <a:rPr lang="ru-RU" dirty="0" smtClean="0"/>
              <a:t>проектом </a:t>
            </a:r>
            <a:r>
              <a:rPr lang="ru-RU" dirty="0"/>
              <a:t>примерной программы воспитания.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8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446" y="7813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документы отряда ЮИД образовательной </a:t>
            </a:r>
            <a:r>
              <a:rPr lang="ru-RU" dirty="0" smtClean="0"/>
              <a:t>организации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Приказ </a:t>
            </a:r>
            <a:r>
              <a:rPr lang="ru-RU" dirty="0"/>
              <a:t>образовательной организации о создании отряда ЮИД и назначении руководителя отряда ЮИД;</a:t>
            </a:r>
          </a:p>
          <a:p>
            <a:r>
              <a:rPr lang="ru-RU" dirty="0" smtClean="0"/>
              <a:t>Положение </a:t>
            </a:r>
            <a:r>
              <a:rPr lang="ru-RU" dirty="0"/>
              <a:t>об отряде ЮИД, утвержденное руководителем образовательной организации и руководителем отряда ЮИД;</a:t>
            </a:r>
          </a:p>
          <a:p>
            <a:r>
              <a:rPr lang="ru-RU" dirty="0" smtClean="0"/>
              <a:t>Паспорт </a:t>
            </a:r>
            <a:r>
              <a:rPr lang="ru-RU" dirty="0"/>
              <a:t>отряда ЮИД, включающий в себя: информацию об образовательной организации, на базе которой осуществляет свою деятельность отряд ЮИД; список членов ЮИД с указанием даты рождения, телефона, родителей, домашнего адреса, класса и должности в отряде ЮИД; список членов Штаба ЮИД; данные о руководителе отряда ЮИД и командире;</a:t>
            </a:r>
          </a:p>
          <a:p>
            <a:r>
              <a:rPr lang="ru-RU" dirty="0" smtClean="0"/>
              <a:t>План </a:t>
            </a:r>
            <a:r>
              <a:rPr lang="ru-RU" dirty="0"/>
              <a:t>работы отряда ЮИД на учебный год;</a:t>
            </a:r>
          </a:p>
          <a:p>
            <a:r>
              <a:rPr lang="ru-RU" dirty="0" smtClean="0"/>
              <a:t>Рабочая </a:t>
            </a:r>
            <a:r>
              <a:rPr lang="ru-RU" dirty="0"/>
              <a:t>учебная программа обучения участников отряда ЮИД;</a:t>
            </a:r>
          </a:p>
          <a:p>
            <a:r>
              <a:rPr lang="ru-RU" dirty="0" smtClean="0"/>
              <a:t>План </a:t>
            </a:r>
            <a:r>
              <a:rPr lang="ru-RU" dirty="0"/>
              <a:t>работы по профилактике ДДТТ в образовательной организации;</a:t>
            </a:r>
          </a:p>
          <a:p>
            <a:r>
              <a:rPr lang="ru-RU" dirty="0" smtClean="0"/>
              <a:t>Индивидуальные </a:t>
            </a:r>
            <a:r>
              <a:rPr lang="ru-RU" dirty="0"/>
              <a:t>планы работы наставников ЮИД с обучающимися;</a:t>
            </a:r>
          </a:p>
          <a:p>
            <a:r>
              <a:rPr lang="ru-RU" dirty="0" smtClean="0"/>
              <a:t>Портфолио</a:t>
            </a:r>
            <a:r>
              <a:rPr lang="ru-RU" dirty="0"/>
              <a:t>	отряда	ЮИД:	фото-,	видео-,	</a:t>
            </a:r>
            <a:r>
              <a:rPr lang="ru-RU" dirty="0" smtClean="0"/>
              <a:t>информационные отчеты</a:t>
            </a:r>
            <a:r>
              <a:rPr lang="ru-RU" dirty="0"/>
              <a:t>	о деятельности отряда ЮИД (в электронном виде), награды, достижения.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953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83671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Приказ (распоряжение) образовательной организации о создании отряда ЮИД.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Приказ </a:t>
            </a:r>
            <a:r>
              <a:rPr lang="ru-RU" dirty="0"/>
              <a:t>может содержать:</a:t>
            </a:r>
          </a:p>
          <a:p>
            <a:r>
              <a:rPr lang="ru-RU" dirty="0" smtClean="0"/>
              <a:t>утверждение </a:t>
            </a:r>
            <a:r>
              <a:rPr lang="ru-RU" dirty="0">
                <a:solidFill>
                  <a:srgbClr val="FF0000"/>
                </a:solidFill>
              </a:rPr>
              <a:t>Положения о создании </a:t>
            </a:r>
            <a:r>
              <a:rPr lang="ru-RU" dirty="0"/>
              <a:t>и организации деятельности отряда ЮИД в образовательной организации;</a:t>
            </a:r>
          </a:p>
          <a:p>
            <a:r>
              <a:rPr lang="ru-RU" dirty="0" smtClean="0"/>
              <a:t>назначение </a:t>
            </a:r>
            <a:r>
              <a:rPr lang="ru-RU" dirty="0"/>
              <a:t>руководителя отряда ЮИД;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должностные </a:t>
            </a:r>
            <a:r>
              <a:rPr lang="ru-RU" dirty="0">
                <a:solidFill>
                  <a:srgbClr val="FF0000"/>
                </a:solidFill>
              </a:rPr>
              <a:t>обязанности </a:t>
            </a:r>
            <a:r>
              <a:rPr lang="ru-RU" dirty="0"/>
              <a:t>руководителя отряда ЮИД;</a:t>
            </a:r>
          </a:p>
          <a:p>
            <a:r>
              <a:rPr lang="ru-RU" dirty="0" smtClean="0"/>
              <a:t>примерный </a:t>
            </a:r>
            <a:r>
              <a:rPr lang="ru-RU" dirty="0"/>
              <a:t>план работы отряда ЮИД на учебный год;</a:t>
            </a:r>
          </a:p>
          <a:p>
            <a:r>
              <a:rPr lang="ru-RU" dirty="0" smtClean="0"/>
              <a:t>локальные </a:t>
            </a:r>
            <a:r>
              <a:rPr lang="ru-RU" dirty="0"/>
              <a:t>акты, регулирующие создание и организацию работы отряда ЮИД, публикуются на официальном сайте образовательной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2591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446" y="7813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документы отряда ЮИД образовательной </a:t>
            </a:r>
            <a:r>
              <a:rPr lang="ru-RU" dirty="0" smtClean="0"/>
              <a:t>организации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Приказ </a:t>
            </a:r>
            <a:r>
              <a:rPr lang="ru-RU" dirty="0"/>
              <a:t>образовательной организации о создании отряда ЮИД и назначении руководителя отряда ЮИД;</a:t>
            </a:r>
          </a:p>
          <a:p>
            <a:r>
              <a:rPr lang="ru-RU" dirty="0" smtClean="0"/>
              <a:t>Положение </a:t>
            </a:r>
            <a:r>
              <a:rPr lang="ru-RU" dirty="0"/>
              <a:t>об отряде ЮИД, утвержденное руководителем образовательной организации и руководителем отряда ЮИД;</a:t>
            </a:r>
          </a:p>
          <a:p>
            <a:r>
              <a:rPr lang="ru-RU" dirty="0" smtClean="0"/>
              <a:t>Паспорт </a:t>
            </a:r>
            <a:r>
              <a:rPr lang="ru-RU" dirty="0"/>
              <a:t>отряда ЮИД, включающий в себя: информацию об образовательной организации, на базе которой осуществляет свою деятельность отряд ЮИД; список членов ЮИД с указанием даты рождения, телефона, родителей, домашнего адреса, класса и должности в отряде ЮИД; список членов Штаба ЮИД; данные о руководителе отряда ЮИД и командире;</a:t>
            </a:r>
          </a:p>
          <a:p>
            <a:r>
              <a:rPr lang="ru-RU" dirty="0" smtClean="0"/>
              <a:t>План </a:t>
            </a:r>
            <a:r>
              <a:rPr lang="ru-RU" dirty="0"/>
              <a:t>работы отряда ЮИД на учебный год;</a:t>
            </a:r>
          </a:p>
          <a:p>
            <a:r>
              <a:rPr lang="ru-RU" dirty="0" smtClean="0"/>
              <a:t>Рабочая </a:t>
            </a:r>
            <a:r>
              <a:rPr lang="ru-RU" dirty="0"/>
              <a:t>учебная программа обучения участников отряда ЮИД;</a:t>
            </a:r>
          </a:p>
          <a:p>
            <a:r>
              <a:rPr lang="ru-RU" dirty="0" smtClean="0"/>
              <a:t>План </a:t>
            </a:r>
            <a:r>
              <a:rPr lang="ru-RU" dirty="0"/>
              <a:t>работы по профилактике ДДТТ в образовательной организации;</a:t>
            </a:r>
          </a:p>
          <a:p>
            <a:r>
              <a:rPr lang="ru-RU" dirty="0" smtClean="0"/>
              <a:t>Индивидуальные </a:t>
            </a:r>
            <a:r>
              <a:rPr lang="ru-RU" dirty="0"/>
              <a:t>планы работы наставников ЮИД с обучающимися;</a:t>
            </a:r>
          </a:p>
          <a:p>
            <a:r>
              <a:rPr lang="ru-RU" dirty="0" smtClean="0"/>
              <a:t>Портфолио</a:t>
            </a:r>
            <a:r>
              <a:rPr lang="ru-RU" dirty="0"/>
              <a:t>	отряда	ЮИД:	фото-,	видео-,	</a:t>
            </a:r>
            <a:r>
              <a:rPr lang="ru-RU" dirty="0" smtClean="0"/>
              <a:t>информационные отчеты</a:t>
            </a:r>
            <a:r>
              <a:rPr lang="ru-RU" dirty="0"/>
              <a:t>	о деятельности отряда ЮИД (в электронном виде), награды, достижения.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7431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Положение о создании и организации деятельности отряда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Положение </a:t>
            </a:r>
            <a:r>
              <a:rPr lang="ru-RU" dirty="0"/>
              <a:t>– это организационно-правовой </a:t>
            </a:r>
            <a:r>
              <a:rPr lang="ru-RU" dirty="0" smtClean="0"/>
              <a:t>документ, регламентирующий </a:t>
            </a:r>
            <a:r>
              <a:rPr lang="ru-RU" dirty="0"/>
              <a:t>порядок образования, права, обязанности, ответственность и организацию работы структурного подразделения (должностного лица, совещательного или коллегиального органа), а также его взаимодействие с другими подразделениями и должностными лицами.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Примерная </a:t>
            </a:r>
            <a:r>
              <a:rPr lang="ru-RU" dirty="0"/>
              <a:t>структура (разделы) Положения:</a:t>
            </a:r>
          </a:p>
          <a:p>
            <a:r>
              <a:rPr lang="ru-RU" dirty="0"/>
              <a:t>1)	Общие положения, включающие нормативные основания создания отряда ЮИД, принципы организации его деятельности;</a:t>
            </a:r>
          </a:p>
          <a:p>
            <a:r>
              <a:rPr lang="ru-RU" dirty="0"/>
              <a:t>2)	Цели, задачи и результаты деятельности отрядов ЮИД.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9636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446" y="7813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Паспорт отряда </a:t>
            </a:r>
            <a:r>
              <a:rPr lang="ru-RU" dirty="0" smtClean="0"/>
              <a:t>ЮИД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информацию </a:t>
            </a:r>
            <a:r>
              <a:rPr lang="ru-RU" dirty="0"/>
              <a:t>об образовательной организации, на базе которой осуществляет свою деятельность отряд ЮИД; </a:t>
            </a:r>
            <a:endParaRPr lang="ru-RU" dirty="0" smtClean="0"/>
          </a:p>
          <a:p>
            <a:r>
              <a:rPr lang="ru-RU" dirty="0" smtClean="0"/>
              <a:t>список </a:t>
            </a:r>
            <a:r>
              <a:rPr lang="ru-RU" dirty="0"/>
              <a:t>членов ЮИД с указанием даты рождения, телефона, родителей, домашнего адреса, класса и должности в отряде ЮИД; </a:t>
            </a:r>
            <a:endParaRPr lang="ru-RU" dirty="0" smtClean="0"/>
          </a:p>
          <a:p>
            <a:r>
              <a:rPr lang="ru-RU" dirty="0" smtClean="0"/>
              <a:t>список </a:t>
            </a:r>
            <a:r>
              <a:rPr lang="ru-RU" dirty="0"/>
              <a:t>членов Штаба ЮИД; </a:t>
            </a:r>
            <a:endParaRPr lang="ru-RU" dirty="0" smtClean="0"/>
          </a:p>
          <a:p>
            <a:r>
              <a:rPr lang="ru-RU" dirty="0" smtClean="0"/>
              <a:t>данные </a:t>
            </a:r>
            <a:r>
              <a:rPr lang="ru-RU" dirty="0"/>
              <a:t>о руководителе отряда ЮИД и командире;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2267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Дорожная </a:t>
            </a:r>
            <a:r>
              <a:rPr lang="ru-RU" dirty="0"/>
              <a:t>карта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это </a:t>
            </a:r>
            <a:r>
              <a:rPr lang="ru-RU" dirty="0"/>
              <a:t>управленческий документ, определяющий изменение динамики показателей результативности деятельности отряда ЮИД на среднесрочную перспективу (5 лет) и перечень основных мероприятий, направленных на их достижение. Дорожная карта является ориентиром для календарного планирования деятельности отряда ЮИД.</a:t>
            </a:r>
          </a:p>
        </p:txBody>
      </p:sp>
    </p:spTree>
    <p:extLst>
      <p:ext uri="{BB962C8B-B14F-4D97-AF65-F5344CB8AC3E}">
        <p14:creationId xmlns:p14="http://schemas.microsoft.com/office/powerpoint/2010/main" val="17952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Дорожная карта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05141946"/>
              </p:ext>
            </p:extLst>
          </p:nvPr>
        </p:nvGraphicFramePr>
        <p:xfrm>
          <a:off x="286494" y="1484784"/>
          <a:ext cx="8549657" cy="520917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97074"/>
                <a:gridCol w="2448272"/>
                <a:gridCol w="1030031"/>
                <a:gridCol w="1836950"/>
                <a:gridCol w="2837330"/>
              </a:tblGrid>
              <a:tr h="373223">
                <a:tc>
                  <a:txBody>
                    <a:bodyPr/>
                    <a:lstStyle/>
                    <a:p>
                      <a:pPr marL="117475" marR="96520" indent="34925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r>
                        <a:rPr lang="ru-RU" sz="1200" b="1" spc="-3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п/п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239395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Перечень</a:t>
                      </a:r>
                      <a:r>
                        <a:rPr lang="ru-RU" sz="1200" b="1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мероприятий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4953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Срок</a:t>
                      </a:r>
                      <a:r>
                        <a:rPr lang="ru-RU" sz="1200" b="1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реализации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 marR="82550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Ответственные</a:t>
                      </a:r>
                      <a:r>
                        <a:rPr lang="ru-RU" sz="1200" b="1" spc="-3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исполнители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Ожидаемый</a:t>
                      </a:r>
                      <a:r>
                        <a:rPr lang="ru-RU" sz="1200" b="1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75">
                <a:tc>
                  <a:txBody>
                    <a:bodyPr/>
                    <a:lstStyle/>
                    <a:p>
                      <a:pPr marL="69850">
                        <a:lnSpc>
                          <a:spcPts val="13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401445">
                        <a:lnSpc>
                          <a:spcPts val="13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Подготовительный</a:t>
                      </a:r>
                      <a:r>
                        <a:rPr lang="ru-RU" sz="12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этап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1105">
                <a:tc>
                  <a:txBody>
                    <a:bodyPr/>
                    <a:lstStyle/>
                    <a:p>
                      <a:pPr marL="69850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11112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Инициирование</a:t>
                      </a:r>
                      <a:r>
                        <a:rPr lang="ru-RU" sz="1200" spc="-3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создания отряда</a:t>
                      </a:r>
                      <a:r>
                        <a:rPr lang="ru-RU" sz="1200" spc="-3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ЮИД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сентябрь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 marR="8255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</a:t>
                      </a:r>
                      <a:r>
                        <a:rPr lang="ru-RU" sz="12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ученического</a:t>
                      </a:r>
                      <a:r>
                        <a:rPr lang="ru-RU" sz="12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самоуправления</a:t>
                      </a:r>
                      <a:r>
                        <a:rPr lang="ru-RU" sz="1200" spc="-3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Педсовет</a:t>
                      </a:r>
                      <a:r>
                        <a:rPr lang="ru-RU" sz="12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Руководитель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7310" marR="60960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образовательной</a:t>
                      </a:r>
                      <a:r>
                        <a:rPr lang="ru-RU" sz="1200" spc="-3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организации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15176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Согласование создания</a:t>
                      </a:r>
                      <a:r>
                        <a:rPr lang="ru-RU" sz="12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отряда в образовательной</a:t>
                      </a:r>
                      <a:r>
                        <a:rPr lang="ru-RU" sz="1200" spc="-3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организации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69850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27813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Назначение</a:t>
                      </a:r>
                      <a:r>
                        <a:rPr lang="ru-RU" sz="12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руководителя</a:t>
                      </a:r>
                      <a:r>
                        <a:rPr lang="ru-RU" sz="1200" spc="-3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отряда</a:t>
                      </a:r>
                      <a:r>
                        <a:rPr lang="ru-RU" sz="12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ЮИД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сентябрь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 marR="6096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Руководитель</a:t>
                      </a:r>
                      <a:r>
                        <a:rPr lang="ru-RU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образовательной</a:t>
                      </a:r>
                      <a:r>
                        <a:rPr lang="ru-RU" sz="1200" spc="-3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организации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4826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Приказ о назначении</a:t>
                      </a:r>
                      <a:r>
                        <a:rPr lang="ru-RU" sz="1200" spc="-3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руководителя в</a:t>
                      </a:r>
                      <a:r>
                        <a:rPr lang="ru-RU" sz="12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соответствии с</a:t>
                      </a:r>
                      <a:r>
                        <a:rPr lang="ru-RU" sz="12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квалификационными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7112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требованиями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157">
                <a:tc>
                  <a:txBody>
                    <a:bodyPr/>
                    <a:lstStyle/>
                    <a:p>
                      <a:pPr marL="69850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1.3.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 социологического</a:t>
                      </a:r>
                      <a:r>
                        <a:rPr lang="ru-RU" sz="1200" spc="-1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и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сследования в образовательной организации</a:t>
                      </a:r>
                      <a:r>
                        <a:rPr lang="ru-RU" sz="120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 целью выявления информированности</a:t>
                      </a:r>
                      <a:r>
                        <a:rPr lang="ru-RU" sz="1200" spc="-1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участников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985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образовательных</a:t>
                      </a:r>
                      <a:r>
                        <a:rPr lang="ru-RU" sz="1200" spc="-1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отношений о</a:t>
                      </a:r>
                      <a:r>
                        <a:rPr lang="ru-RU" sz="1200" spc="-1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деятельности отрядов</a:t>
                      </a:r>
                      <a:r>
                        <a:rPr lang="ru-RU" sz="120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ЮИД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Сентябрь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Руководитель отряда Орган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731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Школьного (ученического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731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самоуправления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Аналитический</a:t>
                      </a:r>
                      <a:r>
                        <a:rPr lang="ru-RU" sz="12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 состоянии информированности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45">
                <a:tc>
                  <a:txBody>
                    <a:bodyPr/>
                    <a:lstStyle/>
                    <a:p>
                      <a:pPr marL="69850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9850"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Презентация движения</a:t>
                      </a:r>
                      <a:r>
                        <a:rPr lang="ru-RU" sz="1200" spc="-1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ЮИД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9850"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сентябрь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9850"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Руководитель отряда</a:t>
                      </a:r>
                      <a:r>
                        <a:rPr lang="ru-RU" sz="120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ЮИД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731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 школьного самоуправления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Заинтересованность обучающихся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9850"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852">
                <a:tc>
                  <a:txBody>
                    <a:bodyPr/>
                    <a:lstStyle/>
                    <a:p>
                      <a:pPr marL="69850">
                        <a:lnSpc>
                          <a:spcPts val="142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9850"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42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Изучение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анализ нормативной правовой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985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методологической, методической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42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сентябрь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42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Руководитель отряда</a:t>
                      </a:r>
                      <a:r>
                        <a:rPr lang="ru-RU" sz="120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ЮИД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2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Определение</a:t>
                      </a:r>
                      <a:r>
                        <a:rPr lang="ru-RU" sz="12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методики создания</a:t>
                      </a:r>
                      <a:r>
                        <a:rPr lang="ru-RU" sz="120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отряда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ЮИД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как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7112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детского</a:t>
                      </a:r>
                      <a:r>
                        <a:rPr lang="ru-RU" sz="12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общественного объединения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5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План совещания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521432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Clr>
                <a:srgbClr val="4F81BD"/>
              </a:buClr>
            </a:pPr>
            <a:endParaRPr lang="ru-RU" sz="1600" dirty="0"/>
          </a:p>
          <a:p>
            <a:pPr marL="342900" lvl="0" indent="-342900">
              <a:buClr>
                <a:srgbClr val="4F81BD"/>
              </a:buClr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Знакомство с новыми методические рекомендациями по организации деятельности отрядов ЮИД</a:t>
            </a:r>
          </a:p>
          <a:p>
            <a:pPr marL="342900" lvl="0" indent="-342900">
              <a:buClr>
                <a:srgbClr val="4F81BD"/>
              </a:buClr>
              <a:buAutoNum type="arabicPeriod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4F81BD"/>
              </a:buClr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Регистрация отрядов на сайте РДШ</a:t>
            </a:r>
          </a:p>
          <a:p>
            <a:pPr marL="342900" lvl="0" indent="-342900">
              <a:buClr>
                <a:srgbClr val="4F81BD"/>
              </a:buClr>
              <a:buAutoNum type="arabicPeriod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4F81BD"/>
              </a:buClr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Рекомендации по сдаче отчетной документации и конкурсных заявок</a:t>
            </a:r>
          </a:p>
          <a:p>
            <a:pPr marL="342900" lvl="0" indent="-342900">
              <a:buClr>
                <a:srgbClr val="4F81BD"/>
              </a:buClr>
              <a:buAutoNum type="arabicPeriod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4F81BD"/>
              </a:buClr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«</a:t>
            </a:r>
            <a:r>
              <a:rPr lang="ru-RU" sz="2000" b="1" dirty="0" err="1" smtClean="0">
                <a:solidFill>
                  <a:srgbClr val="002060"/>
                </a:solidFill>
              </a:rPr>
              <a:t>Командобразование</a:t>
            </a:r>
            <a:r>
              <a:rPr lang="ru-RU" sz="2000" b="1" dirty="0" smtClean="0">
                <a:solidFill>
                  <a:srgbClr val="002060"/>
                </a:solidFill>
              </a:rPr>
              <a:t> и формирование командного духа</a:t>
            </a:r>
            <a:r>
              <a:rPr lang="ru-RU" sz="2000" b="1" dirty="0">
                <a:solidFill>
                  <a:srgbClr val="002060"/>
                </a:solidFill>
              </a:rPr>
              <a:t>»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0" lvl="0" indent="0">
              <a:buClr>
                <a:srgbClr val="4F81BD"/>
              </a:buClr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Орлова </a:t>
            </a:r>
            <a:r>
              <a:rPr lang="ru-RU" sz="2000" b="1" i="1" dirty="0">
                <a:solidFill>
                  <a:srgbClr val="002060"/>
                </a:solidFill>
              </a:rPr>
              <a:t>Марина Владимировна, педагог-психолог, ЦПМСС Красносельского </a:t>
            </a:r>
            <a:r>
              <a:rPr lang="ru-RU" sz="2000" b="1" i="1" dirty="0" smtClean="0">
                <a:solidFill>
                  <a:srgbClr val="002060"/>
                </a:solidFill>
              </a:rPr>
              <a:t>района</a:t>
            </a:r>
          </a:p>
          <a:p>
            <a:pPr marL="0" lvl="0" indent="0">
              <a:buClr>
                <a:srgbClr val="4F81BD"/>
              </a:buClr>
              <a:buNone/>
            </a:pPr>
            <a:endParaRPr lang="ru-RU" sz="2000" b="1" i="1" dirty="0">
              <a:solidFill>
                <a:srgbClr val="002060"/>
              </a:solidFill>
            </a:endParaRPr>
          </a:p>
          <a:p>
            <a:pPr marL="0" lvl="0" indent="0">
              <a:buClr>
                <a:srgbClr val="4F81BD"/>
              </a:buClr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Афанасьева </a:t>
            </a:r>
            <a:r>
              <a:rPr lang="ru-RU" sz="2000" b="1" i="1" dirty="0">
                <a:solidFill>
                  <a:srgbClr val="002060"/>
                </a:solidFill>
              </a:rPr>
              <a:t>Татьяна </a:t>
            </a:r>
            <a:r>
              <a:rPr lang="ru-RU" sz="2000" b="1" i="1" dirty="0" err="1">
                <a:solidFill>
                  <a:srgbClr val="002060"/>
                </a:solidFill>
              </a:rPr>
              <a:t>Максутовна</a:t>
            </a:r>
            <a:r>
              <a:rPr lang="ru-RU" sz="2000" b="1" i="1" dirty="0">
                <a:solidFill>
                  <a:srgbClr val="002060"/>
                </a:solidFill>
              </a:rPr>
              <a:t>, методист, педагог-психолог ЦПМСС Красносельского района</a:t>
            </a:r>
          </a:p>
          <a:p>
            <a:pPr marL="342900" lvl="0" indent="-342900">
              <a:buClr>
                <a:srgbClr val="4F81BD"/>
              </a:buClr>
              <a:buAutoNum type="arabicPeriod"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0" lvl="0" indent="0">
              <a:buClr>
                <a:srgbClr val="4F81BD"/>
              </a:buClr>
              <a:buNone/>
            </a:pPr>
            <a:r>
              <a:rPr lang="ru-RU" sz="1600" b="1" dirty="0">
                <a:solidFill>
                  <a:srgbClr val="FF0000"/>
                </a:solidFill>
              </a:rPr>
              <a:t/>
            </a:r>
            <a:br>
              <a:rPr lang="ru-RU" sz="1600" b="1" dirty="0">
                <a:solidFill>
                  <a:srgbClr val="FF000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9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Заявкам на участие в конкурсе и акции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Подтверждающие документы участия в акции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Заявки: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Документы подаются одним пакетов в одном письме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Указывается тема письма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письме перечень, прикрепленных документов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Заявка в </a:t>
            </a:r>
            <a:r>
              <a:rPr lang="en-US" dirty="0" smtClean="0"/>
              <a:t>PDF</a:t>
            </a:r>
            <a:r>
              <a:rPr lang="ru-RU" dirty="0" smtClean="0"/>
              <a:t> и</a:t>
            </a:r>
            <a:r>
              <a:rPr lang="en-US" dirty="0" smtClean="0"/>
              <a:t> WORD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Заполнение всех пунктов обязательно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ФИО – полностью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Название документов соответствует перечню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Исправления в документов высылаются полным пакетов, исправления выделяются красным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403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8" r="1800" b="4279"/>
          <a:stretch/>
        </p:blipFill>
        <p:spPr>
          <a:xfrm>
            <a:off x="0" y="59902"/>
            <a:ext cx="9036496" cy="6798098"/>
          </a:xfrm>
        </p:spPr>
      </p:pic>
    </p:spTree>
    <p:extLst>
      <p:ext uri="{BB962C8B-B14F-4D97-AF65-F5344CB8AC3E}">
        <p14:creationId xmlns:p14="http://schemas.microsoft.com/office/powerpoint/2010/main" val="308288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457200" algn="just">
              <a:buNone/>
            </a:pPr>
            <a:r>
              <a:rPr lang="ru-RU" dirty="0" smtClean="0"/>
              <a:t>Деятельность </a:t>
            </a:r>
            <a:r>
              <a:rPr lang="ru-RU" dirty="0"/>
              <a:t>отряда ЮИД включается в систему воспитательной работы образовательной организации (в примерную программу воспитания) как курс внеурочной деятельности или дополнительная общеразвивающая общеобразовательная программа социально-педагогической </a:t>
            </a:r>
            <a:r>
              <a:rPr lang="ru-RU" dirty="0" smtClean="0"/>
              <a:t>направленности.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 </a:t>
            </a:r>
            <a:r>
              <a:rPr lang="ru-RU" dirty="0"/>
              <a:t>создания отрядов </a:t>
            </a:r>
            <a:r>
              <a:rPr lang="ru-RU" dirty="0" smtClean="0"/>
              <a:t>ЮИД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Одноступенчатая </a:t>
            </a:r>
            <a:r>
              <a:rPr lang="ru-RU" dirty="0">
                <a:solidFill>
                  <a:srgbClr val="002060"/>
                </a:solidFill>
              </a:rPr>
              <a:t>модель отряда ЮИД</a:t>
            </a:r>
          </a:p>
          <a:p>
            <a:r>
              <a:rPr lang="ru-RU" dirty="0"/>
              <a:t>Чаще всего создается на ступени начальной школы, на базе одного класса (параллели классов). </a:t>
            </a:r>
            <a:endParaRPr lang="ru-RU" dirty="0" smtClean="0"/>
          </a:p>
          <a:p>
            <a:r>
              <a:rPr lang="ru-RU" dirty="0" smtClean="0"/>
              <a:t>Руководитель </a:t>
            </a:r>
            <a:r>
              <a:rPr lang="ru-RU" dirty="0"/>
              <a:t>отряда ЮИД – учитель начальных классов. Деятельность отряда ЮИД прекращается в связи с завершением освоения обучающимися программы начального общего образования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+ организация </a:t>
            </a:r>
            <a:r>
              <a:rPr lang="ru-RU" dirty="0"/>
              <a:t>углубленного обучения детей безопасному участию в дорожном движении в младшем школьном возрасте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отсутствие </a:t>
            </a:r>
            <a:r>
              <a:rPr lang="ru-RU" dirty="0"/>
              <a:t>непрерывности в системе обучения детей безопасному участию в дорожном движении. </a:t>
            </a:r>
          </a:p>
        </p:txBody>
      </p:sp>
    </p:spTree>
    <p:extLst>
      <p:ext uri="{BB962C8B-B14F-4D97-AF65-F5344CB8AC3E}">
        <p14:creationId xmlns:p14="http://schemas.microsoft.com/office/powerpoint/2010/main" val="3605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470" y="62068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Многоступенчатая модель отряда ЮИД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 </a:t>
            </a:r>
            <a:r>
              <a:rPr lang="ru-RU" dirty="0"/>
              <a:t>создании отряда ЮИД одновременно формируются подразделения на каждой возрастной ступени, что обеспечивает вовлечение обучающихся разного возраста в деятельность </a:t>
            </a:r>
            <a:r>
              <a:rPr lang="ru-RU" dirty="0" smtClean="0"/>
              <a:t>ЮИД.</a:t>
            </a:r>
            <a:endParaRPr lang="ru-RU" dirty="0"/>
          </a:p>
          <a:p>
            <a:r>
              <a:rPr lang="ru-RU" dirty="0"/>
              <a:t>Многоступенчатая модель отряда ЮИД может складываться постепенно: при переходе действующего отряда на старшую возрастную ступень для освоения новых приоритетов деятельности, одновременно создается подразделение отряда ЮИД на предыдущей возрастной ступени. </a:t>
            </a:r>
            <a:endParaRPr lang="ru-RU" dirty="0" smtClean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!!! оптимальная </a:t>
            </a:r>
            <a:r>
              <a:rPr lang="ru-RU" dirty="0"/>
              <a:t>модель организации деятельности отряда ЮИД, обеспечивающая непрерывность и преемственность в обучении детей и подростков безопасному участию в дорожном движении.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04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Разновозрастная модель отряда ЮИД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При </a:t>
            </a:r>
            <a:r>
              <a:rPr lang="ru-RU" sz="2400" dirty="0"/>
              <a:t>такой модели организации отряда ЮИД участник, в зависимости от возраста, выполняет </a:t>
            </a:r>
            <a:r>
              <a:rPr lang="ru-RU" sz="2400" dirty="0" smtClean="0"/>
              <a:t>функции, исходя </a:t>
            </a:r>
            <a:r>
              <a:rPr lang="ru-RU" sz="2400" dirty="0"/>
              <a:t>из обозначенных в Концепции ЮИД категорий («Юный инспектор </a:t>
            </a:r>
            <a:r>
              <a:rPr lang="ru-RU" sz="2400" dirty="0" err="1"/>
              <a:t>движения</a:t>
            </a:r>
            <a:r>
              <a:rPr lang="ru-RU" sz="2400" dirty="0" err="1" smtClean="0"/>
              <a:t>»,«</a:t>
            </a:r>
            <a:r>
              <a:rPr lang="ru-RU" sz="2400" dirty="0" err="1"/>
              <a:t>Лидер</a:t>
            </a:r>
            <a:r>
              <a:rPr lang="ru-RU" sz="2400" dirty="0"/>
              <a:t> ЮИД», «Волонтер «ЮИД», «Наставник ЮИД», «Профессия ЮИД»). </a:t>
            </a:r>
          </a:p>
          <a:p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+ Реализация </a:t>
            </a:r>
            <a:r>
              <a:rPr lang="ru-RU" sz="2400" dirty="0"/>
              <a:t>данной модели позволяет мотивировать и поддержать интерес к участию в отряде ЮИД обучающихся разного возраста.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66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470" y="548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/>
              <a:t>Интегрированная модель отряда ЮИД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Может </a:t>
            </a:r>
            <a:r>
              <a:rPr lang="ru-RU" dirty="0"/>
              <a:t>быть создана на базе двух и более </a:t>
            </a:r>
            <a:r>
              <a:rPr lang="ru-RU" dirty="0" smtClean="0"/>
              <a:t>образовательных </a:t>
            </a:r>
            <a:r>
              <a:rPr lang="ru-RU" dirty="0"/>
              <a:t>организаций, реализующих разные уровни образовательных программ.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42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Официальная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</TotalTime>
  <Words>2156</Words>
  <Application>Microsoft Office PowerPoint</Application>
  <PresentationFormat>Экран (4:3)</PresentationFormat>
  <Paragraphs>231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Georgia</vt:lpstr>
      <vt:lpstr>Times New Roman</vt:lpstr>
      <vt:lpstr>Wingdings</vt:lpstr>
      <vt:lpstr>Wingdings 2</vt:lpstr>
      <vt:lpstr>2_Официальная</vt:lpstr>
      <vt:lpstr>Опорный центр  по профилактике детского дорожно-транспортного травматизма   Красносельского района</vt:lpstr>
      <vt:lpstr>Организационное собрание по итогам учебного года  2020-2021 </vt:lpstr>
      <vt:lpstr>План совещания</vt:lpstr>
      <vt:lpstr>Презентация PowerPoint</vt:lpstr>
      <vt:lpstr>Презентация PowerPoint</vt:lpstr>
      <vt:lpstr>Модели создания отрядов ЮИД</vt:lpstr>
      <vt:lpstr>Многоступенчатая модель отряда ЮИД </vt:lpstr>
      <vt:lpstr>Разновозрастная модель отряда ЮИД </vt:lpstr>
      <vt:lpstr>Интегрированная модель отряда ЮИД </vt:lpstr>
      <vt:lpstr>Клубная (комплексная) модель отряда ЮИД </vt:lpstr>
      <vt:lpstr>В зависимости от возраста участников отряда ЮИД определена следующая его структура: </vt:lpstr>
      <vt:lpstr>«Лидер ЮИД» (10-12 лет) </vt:lpstr>
      <vt:lpstr>«Волонтер ЮИД» (13-14 лет) </vt:lpstr>
      <vt:lpstr>«Наставник ЮИД» (15-16 лет) </vt:lpstr>
      <vt:lpstr>«Профессия ЮИД» (17-18 лет) </vt:lpstr>
      <vt:lpstr>Самоуправление в отряде ЮИД может быть представлено: </vt:lpstr>
      <vt:lpstr>Предложенный перечень обязанностей</vt:lpstr>
      <vt:lpstr>Презентация PowerPoint</vt:lpstr>
      <vt:lpstr>ВАЖНО!</vt:lpstr>
      <vt:lpstr>Перечень трудовых действий, выполняемых педагогическими работниками образовательных организаций,  осуществляющих координацию деятельности отрядов ЮИД </vt:lpstr>
      <vt:lpstr>Законодательными основаниями, регламентирующими деятельность отрядов юных инспекторов движения  (далее – ЮИД) в образовательных организациях, являются: </vt:lpstr>
      <vt:lpstr>Организационно-педагогические основы создания и организации деятельности отрядов ЮИД определены: </vt:lpstr>
      <vt:lpstr>Основные документы отряда ЮИД образовательной организации </vt:lpstr>
      <vt:lpstr>Приказ (распоряжение) образовательной организации о создании отряда ЮИД. </vt:lpstr>
      <vt:lpstr>Основные документы отряда ЮИД образовательной организации </vt:lpstr>
      <vt:lpstr>Положение о создании и организации деятельности отряда </vt:lpstr>
      <vt:lpstr>Паспорт отряда ЮИД </vt:lpstr>
      <vt:lpstr>Дорожная карта </vt:lpstr>
      <vt:lpstr>Дорожная карта </vt:lpstr>
      <vt:lpstr>Требования к Заявкам на участие в конкурсе и акции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Запись в Автогородок для занятий</dc:title>
  <dc:creator>Ира</dc:creator>
  <cp:lastModifiedBy>user</cp:lastModifiedBy>
  <cp:revision>64</cp:revision>
  <cp:lastPrinted>2021-05-18T07:11:38Z</cp:lastPrinted>
  <dcterms:created xsi:type="dcterms:W3CDTF">2019-10-28T08:26:28Z</dcterms:created>
  <dcterms:modified xsi:type="dcterms:W3CDTF">2021-05-19T12:54:04Z</dcterms:modified>
</cp:coreProperties>
</file>