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446" r:id="rId2"/>
    <p:sldId id="456" r:id="rId3"/>
    <p:sldId id="457" r:id="rId4"/>
    <p:sldId id="458" r:id="rId5"/>
    <p:sldId id="459" r:id="rId6"/>
    <p:sldId id="453" r:id="rId7"/>
    <p:sldId id="406" r:id="rId8"/>
    <p:sldId id="408" r:id="rId9"/>
    <p:sldId id="463" r:id="rId10"/>
    <p:sldId id="409" r:id="rId11"/>
    <p:sldId id="276" r:id="rId12"/>
    <p:sldId id="277" r:id="rId13"/>
    <p:sldId id="281" r:id="rId14"/>
    <p:sldId id="326" r:id="rId15"/>
    <p:sldId id="290" r:id="rId16"/>
    <p:sldId id="407" r:id="rId17"/>
    <p:sldId id="325" r:id="rId18"/>
    <p:sldId id="404" r:id="rId19"/>
    <p:sldId id="402" r:id="rId20"/>
    <p:sldId id="410" r:id="rId21"/>
    <p:sldId id="348" r:id="rId22"/>
    <p:sldId id="291" r:id="rId23"/>
    <p:sldId id="327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329" r:id="rId32"/>
    <p:sldId id="332" r:id="rId33"/>
    <p:sldId id="333" r:id="rId34"/>
    <p:sldId id="383" r:id="rId35"/>
    <p:sldId id="334" r:id="rId36"/>
    <p:sldId id="384" r:id="rId37"/>
    <p:sldId id="385" r:id="rId38"/>
    <p:sldId id="275" r:id="rId39"/>
    <p:sldId id="387" r:id="rId40"/>
    <p:sldId id="386" r:id="rId41"/>
    <p:sldId id="335" r:id="rId42"/>
    <p:sldId id="299" r:id="rId43"/>
    <p:sldId id="300" r:id="rId44"/>
    <p:sldId id="301" r:id="rId45"/>
    <p:sldId id="302" r:id="rId46"/>
    <p:sldId id="338" r:id="rId47"/>
    <p:sldId id="336" r:id="rId48"/>
    <p:sldId id="340" r:id="rId49"/>
    <p:sldId id="339" r:id="rId50"/>
    <p:sldId id="412" r:id="rId51"/>
    <p:sldId id="341" r:id="rId52"/>
    <p:sldId id="342" r:id="rId53"/>
    <p:sldId id="343" r:id="rId54"/>
    <p:sldId id="346" r:id="rId55"/>
    <p:sldId id="347" r:id="rId56"/>
    <p:sldId id="352" r:id="rId57"/>
    <p:sldId id="413" r:id="rId58"/>
    <p:sldId id="414" r:id="rId59"/>
    <p:sldId id="415" r:id="rId60"/>
    <p:sldId id="344" r:id="rId61"/>
    <p:sldId id="460" r:id="rId62"/>
    <p:sldId id="461" r:id="rId63"/>
    <p:sldId id="462" r:id="rId64"/>
    <p:sldId id="353" r:id="rId65"/>
    <p:sldId id="354" r:id="rId66"/>
    <p:sldId id="266" r:id="rId67"/>
    <p:sldId id="355" r:id="rId68"/>
    <p:sldId id="356" r:id="rId69"/>
    <p:sldId id="357" r:id="rId70"/>
    <p:sldId id="358" r:id="rId71"/>
    <p:sldId id="360" r:id="rId72"/>
    <p:sldId id="362" r:id="rId73"/>
    <p:sldId id="364" r:id="rId74"/>
    <p:sldId id="365" r:id="rId75"/>
    <p:sldId id="366" r:id="rId76"/>
    <p:sldId id="367" r:id="rId77"/>
    <p:sldId id="368" r:id="rId78"/>
    <p:sldId id="369" r:id="rId79"/>
    <p:sldId id="425" r:id="rId80"/>
    <p:sldId id="426" r:id="rId81"/>
    <p:sldId id="427" r:id="rId82"/>
    <p:sldId id="428" r:id="rId83"/>
    <p:sldId id="429" r:id="rId84"/>
    <p:sldId id="267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6855A-8599-4329-B8B7-28D3DE24D1B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10EA2-9EBF-48F4-89CB-5CB75D495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4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НА ДОГОСПИТАЛЬНОМ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Здоровье и красота one-must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137650"/>
            <a:ext cx="5935178" cy="422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Нельзя!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Промывать рану  водой из водоемов!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Допускать попадание прижигающих антисептических веществ на раневую поверхность!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Засыпать рану порошками!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Накладывать на рану мазь!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Прикладывать вату непосредственно на раневую поверхность!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перевязки касаться поверхности раны руками!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Делать перевязку грязными руками (по возможности протрите руки спиртом, одеколоном или водкой)!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кровотечения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КРОВОТЕЧЕНИЙ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Венозное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Капиллярное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Паренхиматозное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389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1" descr="Последствия артериального кровотечения из переносицы для салона машины скорой медицинской помощи. Калуга, 2010 год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6712" y="2825750"/>
            <a:ext cx="4967288" cy="403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Венозное кровотечение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500174"/>
            <a:ext cx="4714907" cy="345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ВРЕМЕННОЙ ОСТАНОВКИ КРОВОТЕЧЕНИЯ: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возвышенное положение конечности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давящая повязка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сгибание конечности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пальцевое прижатие артерии к кости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кровоостанавливающего жгута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жгута - закрутки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тугая тампонада раны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Давящая повязка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Уложить или усадить пострадавшего в удобное положение.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Поднять конечность.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кожу вокруг раны кожным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антисепиком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Наложить стерильную салфетку и зафиксировать её 2 – 3 турами бинта.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Наложить валик.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Зафиксировать тем же бинтом тугой циркулярной повязкой, перекрещивая бинт над валиком.</a:t>
            </a:r>
          </a:p>
          <a:p>
            <a:endParaRPr lang="ru-RU" dirty="0"/>
          </a:p>
        </p:txBody>
      </p:sp>
      <p:sp>
        <p:nvSpPr>
          <p:cNvPr id="38914" name="AutoShape 2" descr="Картинки по запросу давящая повя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давящая повя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://recrutrb.ru/wp-content/uploads/2013/06/s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42"/>
            <a:ext cx="5857916" cy="2928958"/>
          </a:xfrm>
          <a:prstGeom prst="rect">
            <a:avLst/>
          </a:prstGeom>
          <a:noFill/>
        </p:spPr>
      </p:pic>
      <p:pic>
        <p:nvPicPr>
          <p:cNvPr id="7" name="Picture 2" descr="http://www.newhouse.ru/images/medicine/trauma/ven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4238620"/>
            <a:ext cx="4500594" cy="261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8786" name="Picture 2" descr="http://k-oo.ru/userfiles/20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9"/>
            <a:ext cx="592935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ezdtp.ru/for_drivers/course/images/9._Zapiska_zhgut_Esma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6200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Правила наложения жгута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Жгут применяют только при повреждениях артерий конечностей.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Поврежденной конечности придают возвышенное положение и прижимают артерию пальцами выше раны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Нельзя накладывать жгут на голую рану. Жгут накладывается выше раны и как можно ближе к ней.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Первый тур должен быть тугим, последующие – фиксирующими.  Жгут накладывают черепицеобразно, не ущемляя кожу.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Под последний тур жгута прикрепляют записку с указанием даты и времени его наложения.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Часть тела, где наложен жгут, должна быть доступна для осмотра.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Обязательно осуществляют транспортную иммобилизацию поврежденной конечности и обезболивание.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В холодное время конечность нужно утеплять во избежание отморожения.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Длительность наложения жгута в летнее время – не более 1 часа, в зимнее время – не более 30 минут.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правильно наложенном жгуте кровотечение должно остановиться, а пульс на артерии ниже жгута не должен определяться, кожа становится бледной.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ТИПИЧНЫЕ МЕСТА НАЛОЖЕНИЯ ЖГУТА ПРИ АРТЕРИАЛЬНЫХ КРОВОТЕЧЕНИЯХ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damzavas.net/imgbaza/baza4/927536315736.files/image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42955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61676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Первая помощь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 это комплекс простейших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направленных на временное устранение причин, угрожающих жизни пораженного и предупреждения развития тяжелых осложнений. 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непосредственно на месте поражения либо вблизи него самим пострадавшим (самопомощь) или гражданами (взаимопомощь), а также участниками аварийно-спасательных работ (медицинскими работниками) с использованием преимущественно подручных и (при наличии) табельных средств.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Оптимальный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оказания первой медицинской помощи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первые 10 – 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минут после получения поражения, а при остановке дыхания это время сокращается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– 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мин. Эффективность первой помощи находится в прямой зависимости от уровня медицинской подготовки всего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://www.motovelosport.ru/articles/2009_05_27_moto_crash/images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47625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smtClean="0"/>
              <a:t>АТРАВМАТИЧНЫЙ  КРОВООСТАНАВЛИВАЮЩИЙ ЖГУТ «АЛЬФА»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Вертикальные борозды позволяют не повреждать артерии и нервные пучки, а так же предотвращают ущемление кожи, что позволяет наложить жгут  непосредственно на кожу.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 descr="http://www.spas01.ru/netcat_files/Image/Aptek-22-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429000"/>
            <a:ext cx="38100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Жгут - закрутка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school14simf.krimedu.com/uploads/editor/1096/121581/blog_/predpleche__ostanovka_krovotecheniya_zhgutom_zakrutko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6675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smtClean="0">
                <a:latin typeface="Times New Roman" pitchFamily="16" charset="0"/>
                <a:cs typeface="Times New Roman" pitchFamily="16" charset="0"/>
              </a:rPr>
              <a:t>Методы временной остановки кровотечения</a:t>
            </a:r>
            <a:r>
              <a:rPr lang="ru-RU" altLang="ru-RU" sz="4400" b="1" smtClean="0">
                <a:latin typeface="Times New Roman" pitchFamily="16" charset="0"/>
                <a:cs typeface="Times New Roman" pitchFamily="16" charset="0"/>
              </a:rPr>
              <a:t>:</a:t>
            </a:r>
            <a:endParaRPr lang="ru-RU" alt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altLang="ru-RU" dirty="0" smtClean="0">
                <a:latin typeface="Times New Roman" pitchFamily="16" charset="0"/>
                <a:cs typeface="Times New Roman" pitchFamily="16" charset="0"/>
              </a:rPr>
              <a:t>Максимальное сгибание конечности в суставе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013800"/>
            <a:ext cx="57245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анатомические места прижатия артерий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 кровотечении из сонной артерии кратковременная его остановка достигается прижатием сонной артерии большим пальцем (или четырьмя остальными) к поперечному отростку </a:t>
            </a:r>
            <a:r>
              <a:rPr lang="en-US" sz="2800" dirty="0"/>
              <a:t>VI</a:t>
            </a:r>
            <a:r>
              <a:rPr lang="ru-RU" sz="2800" dirty="0"/>
              <a:t> шейного позвонка по внутреннему краю грудино-ключично-сосцевидной мышцы примерно</a:t>
            </a:r>
            <a:r>
              <a:rPr lang="ru-RU" sz="2800" i="1" dirty="0"/>
              <a:t>. </a:t>
            </a:r>
            <a:endParaRPr lang="ru-RU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52818"/>
            <a:ext cx="2571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анатомические места прижатия артерий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24847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/>
              <a:t>При расположении раны в области средней или нижней трети плеча прижимают подмышечную артерию к головке плечевой кости, для того, опираясь большим пальцем на верхнюю поверхность плечевого сустава, остальными сдавливают артерию.</a:t>
            </a:r>
          </a:p>
          <a:p>
            <a:endParaRPr lang="ru-RU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32" y="2852936"/>
            <a:ext cx="4895850" cy="38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8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анатомические места прижатия артерий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остановить кровотечение из раны, расположенной на плече или предплечье, необходимо прижать плечевую артерию четырьмя пальцами кисти к плечевой кости.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37193"/>
            <a:ext cx="25717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88432"/>
            <a:ext cx="273630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dirty="0"/>
              <a:t>При кровотечении из раны, расположенной на бедре, необходимо прижать бедренную артерию к бедренной кости. Прижимают большими пальцами с обхватом бедра другими четырьмя пальцами обеих кистей. </a:t>
            </a:r>
          </a:p>
        </p:txBody>
      </p:sp>
      <p:pic>
        <p:nvPicPr>
          <p:cNvPr id="74754" name="Picture 2" descr="http://microbik.ru/dostc/%D0%9A%D0%BE%D0%BD%D1%81%D0%BF%D0%B5%D0%BA%D1%82+%D1%82%D0%B5%D0%BC%D0%B0%3A+%D0%9F%D0%B5%D1%80%D0%B2%D0%B0%D1%8F+%D0%BC%D0%B5%D0%B4%D0%B8%D1%86%D0%B8%D0%BD%D1%81%D0%BA%D0%B0%D1%8F+%D0%BF%D0%BE%D0%BC%D0%BE%D1%89%D1%8C+%D0%BF%D1%80%D0%B8+%D1%80%D0%B0%D0%BD%D0%B5%D0%BD%D0%B8%D1%8F%D1%85%2C+%D0%BF%D0%B5%D1%80%D0%B5%D0%BB%D0%BE%D0%BC%D0%B0%D1%85%2C+%D0%B2%D1%8B%D0%B2%D0%B8%D1%85%D0%B0%D1%85%2C+%D1%83%D1%88%D0%B8%D0%B1%D0%B0%D1%85+%D0%B8+%D0%BA%D1%80%D0%BE%D0%B2%D0%BE%D1%82%D0%B5%D1%87%D0%B5%D0%BD%D0%B8%D1%8F%D1%85c/164143_html_34b0066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14818"/>
            <a:ext cx="4429125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1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случае неэффективности можно прижать артерию в области паховой складки к горизонтальной ветви лонной кости кулаком правой кисти, усиливая давление захватом правого запястья левой кистью.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41886"/>
            <a:ext cx="1944216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артериальном кровотечении из раны, расположенной на голени или стопы, прижимают подколенную артерию в области подколенной ямки, для того большие пальцы кладут на переднюю поверхность коленного сустава, а остальными прижимают артерию и кости.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8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и социального развития РФ от 4 мая 2012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477-н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перечня состояний, при которых оказывается первая помощь, и перечня мероприятий по оказанию первой помощи" (с изменениями и дополнениями)</a:t>
            </a:r>
          </a:p>
        </p:txBody>
      </p:sp>
    </p:spTree>
    <p:extLst>
      <p:ext uri="{BB962C8B-B14F-4D97-AF65-F5344CB8AC3E}">
        <p14:creationId xmlns:p14="http://schemas.microsoft.com/office/powerpoint/2010/main" val="21620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Носовое кровотечение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90875"/>
            <a:ext cx="3810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43380"/>
            <a:ext cx="302433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472" y="1340768"/>
            <a:ext cx="785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Первая помощь:</a:t>
            </a:r>
          </a:p>
          <a:p>
            <a:r>
              <a:rPr lang="ru-RU" dirty="0"/>
              <a:t>Абсолютный </a:t>
            </a:r>
            <a:r>
              <a:rPr lang="ru-RU" dirty="0" smtClean="0"/>
              <a:t>покой</a:t>
            </a:r>
          </a:p>
          <a:p>
            <a:r>
              <a:rPr lang="ru-RU" dirty="0"/>
              <a:t>Вертикальное </a:t>
            </a:r>
            <a:r>
              <a:rPr lang="ru-RU" dirty="0" smtClean="0"/>
              <a:t>положение, наклониться вперед</a:t>
            </a:r>
            <a:endParaRPr lang="ru-RU" dirty="0"/>
          </a:p>
          <a:p>
            <a:r>
              <a:rPr lang="ru-RU" dirty="0" smtClean="0"/>
              <a:t>Не сморкаться </a:t>
            </a:r>
            <a:endParaRPr lang="ru-RU" dirty="0"/>
          </a:p>
          <a:p>
            <a:r>
              <a:rPr lang="ru-RU" dirty="0" smtClean="0"/>
              <a:t>Введение </a:t>
            </a:r>
            <a:r>
              <a:rPr lang="ru-RU" dirty="0"/>
              <a:t>в нос </a:t>
            </a:r>
            <a:r>
              <a:rPr lang="ru-RU" dirty="0" smtClean="0"/>
              <a:t>турунды (марлевая)</a:t>
            </a:r>
            <a:endParaRPr lang="ru-RU" dirty="0"/>
          </a:p>
          <a:p>
            <a:r>
              <a:rPr lang="ru-RU" dirty="0" smtClean="0"/>
              <a:t>Холод на переносицу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7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Ранения головы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Открытые и закрытые.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Признаки закрытого повреждения: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Нарушение сознания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Головная  боль, тошнота и рвота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«симптом очков»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Истечение из носа и ушей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спиномозговой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жидкости или крови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Нарушение зрения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://lacetti.com.ua/ipb/uploads/monthly_03_2012/post-36586-1332424401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72008"/>
            <a:ext cx="2657467" cy="2000244"/>
          </a:xfrm>
          <a:prstGeom prst="rect">
            <a:avLst/>
          </a:prstGeom>
          <a:noFill/>
        </p:spPr>
      </p:pic>
      <p:pic>
        <p:nvPicPr>
          <p:cNvPr id="11268" name="Picture 4" descr="https://im0-tub-ru.yandex.net/i?id=059d4ec1572c68fd38494f374cab9b9f&amp;n=33&amp;h=190&amp;w=2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2214578" cy="1809751"/>
          </a:xfrm>
          <a:prstGeom prst="rect">
            <a:avLst/>
          </a:prstGeom>
          <a:noFill/>
        </p:spPr>
      </p:pic>
      <p:pic>
        <p:nvPicPr>
          <p:cNvPr id="11270" name="Picture 6" descr="http://drowninthirsty.com/4/human-brain-in-head-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643446"/>
            <a:ext cx="2286048" cy="1976398"/>
          </a:xfrm>
          <a:prstGeom prst="rect">
            <a:avLst/>
          </a:prstGeom>
          <a:noFill/>
        </p:spPr>
      </p:pic>
      <p:pic>
        <p:nvPicPr>
          <p:cNvPr id="75778" name="Picture 2" descr="http://medobook.com/uploads/posts/2013-07/1374581643_ranenie-l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643446"/>
            <a:ext cx="285750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neurosklif.ru/Files/Img/Small/Patients/CmfTrauma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14356"/>
            <a:ext cx="5214974" cy="3929090"/>
          </a:xfrm>
          <a:prstGeom prst="rect">
            <a:avLst/>
          </a:prstGeom>
          <a:noFill/>
        </p:spPr>
      </p:pic>
      <p:pic>
        <p:nvPicPr>
          <p:cNvPr id="31746" name="Picture 2" descr="http://www.kp-avto.ru/upimg/photo/4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4743450" cy="3314700"/>
          </a:xfrm>
          <a:prstGeom prst="rect">
            <a:avLst/>
          </a:prstGeom>
          <a:noFill/>
        </p:spPr>
      </p:pic>
      <p:pic>
        <p:nvPicPr>
          <p:cNvPr id="31748" name="Picture 4" descr="http://www.spas01.ru/netcat_files/Image/Aptek-24-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25622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Проникающие ранения грудной клетки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 в грудной клетке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Кашель с примесью крови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Одышка, частое поверхностное дыхание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Тахикардия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Бледность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цианоз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Местно: кровотечение,                                                                всасывающий звук в ране                                                                         при дыхании «дышащая рана»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Неотложная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помощь: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Обработка раны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Герметичная повязка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Полусидячее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положение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Контроль витальных функций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http://www.surv24.ru/published/publicdata/WISE2014SURV24/attachments/SC/products_pictures/grudnaja_povjazka_ashermana_dlja_pnevmotraksa_ACS_asherman_chest_seal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492896"/>
            <a:ext cx="4643438" cy="4181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95250"/>
            <a:ext cx="650557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1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http://kbmk.info/uploads/images/00/00/01/2011/11/20/e3298392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4286250"/>
          </a:xfrm>
          <a:prstGeom prst="rect">
            <a:avLst/>
          </a:prstGeom>
          <a:noFill/>
        </p:spPr>
      </p:pic>
      <p:pic>
        <p:nvPicPr>
          <p:cNvPr id="80902" name="Picture 6" descr="http://www.surv24.ru/published/publicdata/WISE2014SURV24/attachments/SC/products_pictures/germetik_dlja_ranenij_grudi_okkljuzionnaja_povjazka_dlja_naprjazhennogo_pnevmotraksa_hyfin_vent_chest_seal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5715000" cy="4286250"/>
          </a:xfrm>
          <a:prstGeom prst="rect">
            <a:avLst/>
          </a:prstGeom>
          <a:noFill/>
        </p:spPr>
      </p:pic>
      <p:pic>
        <p:nvPicPr>
          <p:cNvPr id="80904" name="Picture 8" descr="http://img-fotki.yandex.ru/get/5608/39713157.3/0_83ab0_8dc2bd52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429108"/>
            <a:ext cx="450059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survmed.ru/published/publicdata/WISE2014SURV24/attachments/SC/products_pictures/okkljuzionnaja_povjazka_ashermana_povjazka_dlja_pnevmotraksa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668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71500"/>
            <a:ext cx="4857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5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Повреждение живота (проникающие)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Могут быть проникающие и непроникающие ранения.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Непроникающие ранения. Может быть местная болезненность, припухлость. Могут быть повреждение внутренние органы.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Проникающие ранения. Клиника зависит от того, какие органы повреждены (полые или  паренхиматозные).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Неотложная помощь: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случае закрытой травмы – лед на живот.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ранениях – стерильная повязка на рану, кишечник не вправляем, повязка должна быть влажная с ватно-марлевым бубликом.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Обезболивание.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Транспортировка – лежа, приподнять ноги и согнуть в коленях.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есть, не пить!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643050"/>
            <a:ext cx="6072230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7301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повреждения: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9606"/>
            <a:ext cx="8229600" cy="572839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Ушибы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Вывихи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Ожоги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сердечной и дыхательной деятельности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1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opochkah.ru/wp-content/uploads/2015/10/kikhy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51625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ПОВРЕЖДЕНИЕ ОПОРНО-ДВИГАТЕЛЬНОГО АППАРАТА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Ушибы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Клиника:</a:t>
            </a:r>
          </a:p>
          <a:p>
            <a:pPr lvl="0"/>
            <a:r>
              <a:rPr lang="ru-RU" dirty="0" smtClean="0"/>
              <a:t>кровоизлияния (гематомы)</a:t>
            </a:r>
          </a:p>
          <a:p>
            <a:pPr lvl="0"/>
            <a:r>
              <a:rPr lang="ru-RU" dirty="0" smtClean="0"/>
              <a:t>припухлость</a:t>
            </a:r>
          </a:p>
          <a:p>
            <a:pPr lvl="0"/>
            <a:r>
              <a:rPr lang="ru-RU" dirty="0" smtClean="0"/>
              <a:t>боль</a:t>
            </a:r>
          </a:p>
          <a:p>
            <a:pPr>
              <a:buNone/>
            </a:pPr>
            <a:r>
              <a:rPr lang="ru-RU" dirty="0" smtClean="0"/>
              <a:t>Первая доврачебная помощь:</a:t>
            </a:r>
          </a:p>
          <a:p>
            <a:pPr lvl="0"/>
            <a:r>
              <a:rPr lang="ru-RU" dirty="0" smtClean="0"/>
              <a:t>местное применение холода (пузырь со льдом)</a:t>
            </a:r>
          </a:p>
          <a:p>
            <a:pPr lvl="0"/>
            <a:r>
              <a:rPr lang="ru-RU" dirty="0" smtClean="0"/>
              <a:t>покой поврежденной части тела.</a:t>
            </a:r>
          </a:p>
          <a:p>
            <a:endParaRPr lang="ru-RU" dirty="0"/>
          </a:p>
        </p:txBody>
      </p:sp>
      <p:pic>
        <p:nvPicPr>
          <p:cNvPr id="52226" name="Picture 2" descr="https://im2-tub-ru.yandex.net/i?id=39321979bc53a0575b447d9de03da440&amp;n=33&amp;h=190&amp;w=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8604"/>
            <a:ext cx="1876425" cy="1809751"/>
          </a:xfrm>
          <a:prstGeom prst="rect">
            <a:avLst/>
          </a:prstGeom>
          <a:noFill/>
        </p:spPr>
      </p:pic>
      <p:pic>
        <p:nvPicPr>
          <p:cNvPr id="52228" name="Picture 4" descr="http://insnow.uz/forum/download/file.php?id=31481&amp;t=1&amp;sid=2e22a66f1b8e860cddf33a26d191d1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ВЫВИХИ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Вывих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- полное стойкое смещение суставных поверхностей костей, как с нарушением целостности суставной капсулы, так и без нарушения. </a:t>
            </a:r>
          </a:p>
          <a:p>
            <a:pPr>
              <a:spcBef>
                <a:spcPts val="0"/>
              </a:spcBef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Основная причина вывиха - действие механических сил либо деструктивных процессов в суставе. Легче всего вывих происходит в шаровидных суставах, поэтому чаще встречаются вывихи в плечевом суставе. </a:t>
            </a:r>
          </a:p>
          <a:p>
            <a:pPr>
              <a:spcBef>
                <a:spcPts val="0"/>
              </a:spcBef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Вывихнутой следует считать кость, расположенную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периферически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Отсюда следует и название вывиха. Например, вывих в плечевом суставе называется вывихом плеча, вывих в тазобедренном суставе – вывихом бедра и т. д.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286124"/>
            <a:ext cx="295409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Клиника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деформация области сустава (суставная впадина пуста, головка кости находится в необычном месте;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полное отсутствие активных движений в суставе(упругая фиксация);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длины конечности (чаще укорочение);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постоянная сильная боль в покое;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вынужденное положение конечности.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7346" name="Picture 2" descr="https://im2-tub-ru.yandex.net/i?id=609dff9affdd7619861ac944e6e545bb&amp;n=33&amp;h=190&amp;w=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857232"/>
            <a:ext cx="3143272" cy="2857520"/>
          </a:xfrm>
          <a:prstGeom prst="rect">
            <a:avLst/>
          </a:prstGeom>
          <a:noFill/>
        </p:spPr>
      </p:pic>
      <p:pic>
        <p:nvPicPr>
          <p:cNvPr id="57350" name="Picture 6" descr="https://im0-tub-ru.yandex.net/i?id=63f192dea643f1907ae63f9f837b3b95&amp;n=33&amp;h=190&amp;w=2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3714776" cy="2238379"/>
          </a:xfrm>
          <a:prstGeom prst="rect">
            <a:avLst/>
          </a:prstGeom>
          <a:noFill/>
        </p:spPr>
      </p:pic>
      <p:pic>
        <p:nvPicPr>
          <p:cNvPr id="57352" name="Picture 8" descr="https://dmvorio.files.wordpress.com/2008/04/shoul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714776" cy="2500298"/>
          </a:xfrm>
          <a:prstGeom prst="rect">
            <a:avLst/>
          </a:prstGeom>
          <a:noFill/>
        </p:spPr>
      </p:pic>
      <p:pic>
        <p:nvPicPr>
          <p:cNvPr id="57354" name="Picture 10" descr="http://www.medem.ru/images/photos/reference/Fractures_of_the_radius_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000504"/>
            <a:ext cx="3214678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Первая доврачебная помощь</a:t>
            </a:r>
            <a:endParaRPr lang="ru-RU" dirty="0" smtClean="0"/>
          </a:p>
          <a:p>
            <a:pPr lvl="0"/>
            <a:r>
              <a:rPr lang="ru-RU" dirty="0" smtClean="0"/>
              <a:t>иммобилизация (транспортная иммобилизация)</a:t>
            </a:r>
          </a:p>
          <a:p>
            <a:pPr lvl="0"/>
            <a:r>
              <a:rPr lang="ru-RU" dirty="0" smtClean="0"/>
              <a:t>безопасная транспортировка в медицинское учреждение для оказания специализированной помощи.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ПЕРЕЛОМЫ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Перелом</a:t>
            </a:r>
            <a:r>
              <a:rPr lang="ru-RU" dirty="0" smtClean="0"/>
              <a:t>-  нарушение целостности кости.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Классификация переломов имеет огромное значение в постановке правильного диагноза и оказании первой помощи.</a:t>
            </a:r>
          </a:p>
          <a:p>
            <a:pPr>
              <a:buNone/>
            </a:pPr>
            <a:r>
              <a:rPr lang="ru-RU" b="1" dirty="0" smtClean="0"/>
              <a:t>Классификация переломов в зависимости от повреждения кожного покрова: </a:t>
            </a:r>
            <a:endParaRPr lang="ru-RU" dirty="0" smtClean="0"/>
          </a:p>
          <a:p>
            <a:pPr lvl="0"/>
            <a:r>
              <a:rPr lang="ru-RU" dirty="0" smtClean="0"/>
              <a:t>Открытые -  нарушение целости кости и кожи под воздействием травмирующего предмета.  </a:t>
            </a:r>
          </a:p>
          <a:p>
            <a:pPr lvl="0"/>
            <a:r>
              <a:rPr lang="ru-RU" dirty="0" smtClean="0"/>
              <a:t>Закрытые – перелом без нарушения целостности кожи.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осложнения переломов: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травматический шок</a:t>
            </a:r>
          </a:p>
          <a:p>
            <a:pPr lvl="0"/>
            <a:r>
              <a:rPr lang="ru-RU" dirty="0" smtClean="0"/>
              <a:t>повреждения сосудов (кровотечение, пульсирующая гематома)</a:t>
            </a:r>
          </a:p>
          <a:p>
            <a:pPr lvl="0"/>
            <a:r>
              <a:rPr lang="ru-RU" dirty="0" smtClean="0"/>
              <a:t>повреждения нервов (параличи), </a:t>
            </a:r>
          </a:p>
          <a:p>
            <a:pPr lvl="0"/>
            <a:r>
              <a:rPr lang="ru-RU" dirty="0" smtClean="0"/>
              <a:t>повреждения жизненно важных органов (головной мозг, легкие, печень и другое)</a:t>
            </a:r>
          </a:p>
          <a:p>
            <a:pPr lvl="0"/>
            <a:r>
              <a:rPr lang="ru-RU" dirty="0" smtClean="0"/>
              <a:t>жировая эмболия.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Клиника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Абсолютные симптомы: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характерная деформация - изменение конфигурации конечности, ее оси;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патологическая подвижность - наличие движений в зоне вне сустава;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крепитация - костный хруст на месте перелома из-за трения костных отломков (определяется при пальпации)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резкая боль в месте перелома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положительная осевая нагрузка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открытых переломах имеется рана, в которой иногда видны костные отломки.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Оценить ситуацию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Оценить опасность для себя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Позвать на помощь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Устранить повреждающий фактор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скорую помощь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спец службы (если необходимо)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Оценить состояние пострадавшего: (Сознание;  Дыхание; Осмотр тела)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Оказать первую  помощь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Оставаться  с пострадавшим до приезда скорой помощи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32656"/>
            <a:ext cx="6667500" cy="572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Первая доврачебная помощь</a:t>
            </a:r>
            <a:endParaRPr lang="ru-RU" dirty="0" smtClean="0"/>
          </a:p>
          <a:p>
            <a:pPr lvl="0"/>
            <a:r>
              <a:rPr lang="ru-RU" dirty="0" smtClean="0"/>
              <a:t>иммобилизация (транспортная иммобилизация)</a:t>
            </a:r>
          </a:p>
          <a:p>
            <a:pPr lvl="0"/>
            <a:r>
              <a:rPr lang="ru-RU" dirty="0" smtClean="0"/>
              <a:t>безопасная транспортировка в медицинское учреждение для оказания специализированной помощи.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ИММОБИЛИЗАЦИЯ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Иммобилизация</a:t>
            </a:r>
            <a:r>
              <a:rPr lang="ru-RU" dirty="0" smtClean="0"/>
              <a:t> (от лат. </a:t>
            </a:r>
            <a:r>
              <a:rPr lang="ru-RU" dirty="0" err="1" smtClean="0"/>
              <a:t>immobilis</a:t>
            </a:r>
            <a:r>
              <a:rPr lang="ru-RU" dirty="0" smtClean="0"/>
              <a:t> — «неподвижный») — создание неподвижности определенной части тела человека при различных повреждениях и заболеваниях. 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Показания к иммобилизации:</a:t>
            </a:r>
            <a:endParaRPr lang="ru-RU" dirty="0" smtClean="0"/>
          </a:p>
          <a:p>
            <a:pPr lvl="0"/>
            <a:r>
              <a:rPr lang="ru-RU" dirty="0" smtClean="0"/>
              <a:t>Вывихи</a:t>
            </a:r>
          </a:p>
          <a:p>
            <a:pPr lvl="0"/>
            <a:r>
              <a:rPr lang="ru-RU" dirty="0" smtClean="0"/>
              <a:t>Переломы</a:t>
            </a:r>
          </a:p>
          <a:p>
            <a:pPr lvl="0"/>
            <a:r>
              <a:rPr lang="ru-RU" dirty="0" smtClean="0"/>
              <a:t>Обширные повреждения мягких тканей</a:t>
            </a:r>
          </a:p>
          <a:p>
            <a:pPr lvl="0"/>
            <a:r>
              <a:rPr lang="ru-RU" dirty="0" smtClean="0"/>
              <a:t>Повреждение крупных сосудов и наложение кровоостанавливающего жгута</a:t>
            </a:r>
          </a:p>
          <a:p>
            <a:pPr lvl="0"/>
            <a:r>
              <a:rPr lang="ru-RU" dirty="0" smtClean="0"/>
              <a:t>Обширные ожоги</a:t>
            </a:r>
          </a:p>
          <a:p>
            <a:pPr lvl="0"/>
            <a:r>
              <a:rPr lang="ru-RU" dirty="0" smtClean="0"/>
              <a:t>Отморожение </a:t>
            </a:r>
          </a:p>
          <a:p>
            <a:pPr lvl="0"/>
            <a:r>
              <a:rPr lang="ru-RU" dirty="0" smtClean="0"/>
              <a:t>Синдром длительного </a:t>
            </a:r>
            <a:r>
              <a:rPr lang="ru-RU" dirty="0" err="1" smtClean="0"/>
              <a:t>сдавления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иммобилизации: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Уменьшение боли (профилактика травматического шока)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Уменьшение отека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Торможение распространения воспалительного процесса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Предотвращение смещения костных отломков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Предотвращение повреждения сосудов, нервов и мягких тканей отломками костей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Предотвращение перевода закрытого перелома в открытый.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Выделяют транспортную и лечебную иммобилизацию.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Транспортная иммобилизация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обездвиживание поврежденной части тела пострадавшего на время его транспортировки до медицинской организации.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Лечебная иммобилизация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постоянная иммобилизация гипсовой повязкой на срок, необходимый для сращения перелома или заживления обширной раны.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Принципы транспортной иммобилизации: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04351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Транспортная иммобилизация осуществляется непосредственно на месте происшествия.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Перед транспортной иммобилизацией следует осуществлять обезболивание.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 переломе, сопровождающимся артериальным кровотечением рекомендуется наложить жгут. Венозное – давящая повязка.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Туалет раны. Наложить асептическую повязку.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Костные отломки не вправлять.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Шины накладывают на одежду и обувь. Исключение - повреждение стоп или их резкого отека.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Между шиной и телом – мягкая прослойка.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Фиксация шиной не менее двух суставов.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Нужно иммобилизовать конечность в среднем физиологическом положении.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Прочная фиксация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шинирующего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средства.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Лучше проводить транспортную иммобилизацию с помощником.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В холодное время года конечность следует обязательно утеплить.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Способы транспортной иммобилизации: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Аутоиммобилизация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бинтование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поврежденной конечности к здоровой)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Подручные средства. Это могут быть различные палки, рейки, брусья, зонты и т.п.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Стандартные шины, которые выпускает промышленность.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ezdtp.ru/for_drivers/course/images/Auto_n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012160" cy="42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5903"/>
            <a:ext cx="8229600" cy="24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Косыночная повязка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3"/>
            <a:ext cx="374441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eforef.ru/outozub/%D0%A0%D0%B5%D1%84%D0%B5%D1%80%D0%B0%D1%82+-+%D0%9F%D0%B5%D1%80%D0%B5%D0%BB%D0%BE%D0%BC%D1%8B.+%D0%9C%D0%B5%D1%80%D1%8B+%D0%BF%D0%B5%D1%80%D0%B2%D0%BE%D0%B9+%D0%BF%D0%BE%D0%BC%D0%BE%D1%89%D0%B8b/file1_html_687a2b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27" y="2492896"/>
            <a:ext cx="55626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2619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9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858280" cy="6143644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Классификация ран: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 этиологии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1. Хирургические (наносятся в условиях операционной, являются асептическими).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2. Случайные (травматические).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 глубине проникновения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раны могут быть: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u="sng" dirty="0" smtClean="0">
                <a:latin typeface="Times New Roman" pitchFamily="18" charset="0"/>
                <a:cs typeface="Times New Roman" pitchFamily="18" charset="0"/>
              </a:rPr>
              <a:t>непроникающими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когда не повреждается барьерная перегородка соответствующей полости (брюшина, плевра);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u="sng" dirty="0" smtClean="0">
                <a:latin typeface="Times New Roman" pitchFamily="18" charset="0"/>
                <a:cs typeface="Times New Roman" pitchFamily="18" charset="0"/>
              </a:rPr>
              <a:t>проникающими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когда имеется повреждение барьерной перегородки.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 характеру повреждения: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Колотые раны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Резаные раны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Скальпированные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Рубленые раны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Размозженные раны 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Ушибленные раны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Рваные раны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Укушенные раны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Огнестрельные раны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Отравленные раны 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Ожоговые  раны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Средства транспортной иммобилизации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www.doctorvlad.com/blog/wp-content/uploads/2014/02/10-opasnyx-zabluzhdenij-pri-okazanii-pervoj-pomosh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714776" cy="2643206"/>
          </a:xfrm>
          <a:prstGeom prst="rect">
            <a:avLst/>
          </a:prstGeom>
          <a:noFill/>
        </p:spPr>
      </p:pic>
      <p:pic>
        <p:nvPicPr>
          <p:cNvPr id="12292" name="Picture 4" descr="http://www.medplant.ru/sites/default/files/04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24349"/>
            <a:ext cx="4619625" cy="2533651"/>
          </a:xfrm>
          <a:prstGeom prst="rect">
            <a:avLst/>
          </a:prstGeom>
          <a:noFill/>
        </p:spPr>
      </p:pic>
      <p:pic>
        <p:nvPicPr>
          <p:cNvPr id="12294" name="Picture 6" descr="http://gazospasatelny-punkt.ru/attachments/Image/lestshini_1.jpg?template=gener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714488"/>
            <a:ext cx="2381250" cy="3743325"/>
          </a:xfrm>
          <a:prstGeom prst="rect">
            <a:avLst/>
          </a:prstGeom>
          <a:noFill/>
        </p:spPr>
      </p:pic>
      <p:pic>
        <p:nvPicPr>
          <p:cNvPr id="12296" name="Picture 8" descr="http://www.medex.su/i/catalogue/EGO_Zlin/live_saving/ES/ES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785926"/>
            <a:ext cx="207170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onspekta.net/studopediainfo/baza1/984076516045.files/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60040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tudfiles.ru/html/2706/653/html_TkXizJYMMW.zipx/img-DUN0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75105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95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gigabaza.ru/images/92/183833/m3a840e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7425"/>
            <a:ext cx="4324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onspekta.net/infopediasu/baza3/2003516346653.files/image0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56166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97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microbik.ru/dostc/%D0%9D%D0%B0%D1%81%D1%82%D0%B0%D0%B2%D0%BB%D0%B5%D0%BD%D0%B8%D0%B5%20%D0%BF%D0%BE%20%D0%BE%D0%BA%D0%B0%D0%B7%D0%B0%D0%BD%D0%B8%D1%8E%20%D0%BF%D0%B5%D1%80%D0%B2%D0%BE%D0%B9%20%D0%BF%D0%BE%D0%BC%D0%BE%D1%89%D0%B8%20%D1%80%D0%B0%D0%BD%D0%B5%D0%BD%D1%8B%D0%BC%20%D0%B8%20%D0%B1%D0%BE%D0%BB%D1%8C%D0%BD%D1%8B%D0%BC%20%D0%BC%D0%BE%D1%81%D0%BA%D0%B2%D0%B0%202000%20%C2%AB%D0%9D%D0%B0%D1%81%D1%82%D0%B0%D0%B2%D0%BB%D0%B5%D0%BD%D0%B8%D0%B5%20%C2%BBc/157965_html_m5d835f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2888" cy="606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389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Травмы позвоночника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 в области повреждения при движениях</a:t>
            </a:r>
          </a:p>
          <a:p>
            <a:r>
              <a:rPr lang="ru-RU" dirty="0" smtClean="0"/>
              <a:t>Потеря чувствительности</a:t>
            </a:r>
          </a:p>
          <a:p>
            <a:r>
              <a:rPr lang="ru-RU" dirty="0" smtClean="0"/>
              <a:t>Парезы/параличи</a:t>
            </a:r>
          </a:p>
          <a:p>
            <a:r>
              <a:rPr lang="ru-RU" dirty="0" smtClean="0"/>
              <a:t>«характерные позы»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Неотложная помощь: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Фиксация шейного отдела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Осторожно положить на твердую поверхность спиной вниз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vitaportal.ru/sites/default/files/imagecache/slideshow_img_2/story_files/10_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4000528" cy="2428868"/>
          </a:xfrm>
          <a:prstGeom prst="rect">
            <a:avLst/>
          </a:prstGeom>
          <a:noFill/>
        </p:spPr>
      </p:pic>
      <p:pic>
        <p:nvPicPr>
          <p:cNvPr id="87042" name="Picture 2" descr="http://operelome.ru/wp-content/uploads/2015/12/pervaya-pomoshh-pri-perelome-pozvonoch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1942"/>
            <a:ext cx="4262424" cy="2533651"/>
          </a:xfrm>
          <a:prstGeom prst="rect">
            <a:avLst/>
          </a:prstGeom>
          <a:noFill/>
        </p:spPr>
      </p:pic>
      <p:pic>
        <p:nvPicPr>
          <p:cNvPr id="87044" name="Picture 4" descr="http://tvoyaspina.ru/wp-content/uploads/2015/08/Vorotnik-SHan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71678"/>
            <a:ext cx="2286016" cy="1928826"/>
          </a:xfrm>
          <a:prstGeom prst="rect">
            <a:avLst/>
          </a:prstGeom>
          <a:noFill/>
        </p:spPr>
      </p:pic>
      <p:pic>
        <p:nvPicPr>
          <p:cNvPr id="87046" name="Picture 6" descr="http://moisustav.ru/wp-content/uploads/2015/11/Bandazh-dlja-fiksacii-shejnogo-otdela-pozvonochnika-tipa-Filadelfija_enl-e1447958477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928802"/>
            <a:ext cx="2357454" cy="1852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Ожоги. Принципы оказания экстренной помощи на </a:t>
            </a:r>
            <a:r>
              <a:rPr lang="ru-RU" b="1" dirty="0" err="1" smtClean="0"/>
              <a:t>догоспитальном</a:t>
            </a:r>
            <a:r>
              <a:rPr lang="ru-RU" b="1" dirty="0" smtClean="0"/>
              <a:t> этапе. Необходимые средства и оборудование. Оценка эффективности оказанной помощи.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Воздействие на ткани организма высоких или низких температур вызывает термические поражения в виде ожогов или отморожений.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Ожог</a:t>
            </a:r>
            <a:r>
              <a:rPr lang="ru-RU" dirty="0" smtClean="0"/>
              <a:t>- это повреждение кожи, слизистых оболочек и глубже лежащих тканей, вызванное чрезвычай­ным воздействием: высокой температурой, химическими веществами, электричеством или лучевой энергией.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 ожогов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54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По причине возникновения ожоги разделяют на:</a:t>
            </a:r>
          </a:p>
          <a:p>
            <a:pPr lvl="0"/>
            <a:r>
              <a:rPr lang="ru-RU" dirty="0" smtClean="0"/>
              <a:t>термические </a:t>
            </a:r>
            <a:r>
              <a:rPr lang="ru-RU" dirty="0"/>
              <a:t>(пламя, пар, горячие жидкости, </a:t>
            </a:r>
            <a:r>
              <a:rPr lang="ru-RU" dirty="0" smtClean="0"/>
              <a:t>расплавленный </a:t>
            </a:r>
            <a:r>
              <a:rPr lang="ru-RU" dirty="0"/>
              <a:t>металл, нагретые предметы),</a:t>
            </a:r>
          </a:p>
          <a:p>
            <a:pPr lvl="0"/>
            <a:r>
              <a:rPr lang="ru-RU" dirty="0"/>
              <a:t>химические (кислоты, щелочи, фосфор, бытовая химия), </a:t>
            </a:r>
          </a:p>
          <a:p>
            <a:pPr lvl="0"/>
            <a:r>
              <a:rPr lang="ru-RU" dirty="0"/>
              <a:t>электрические (</a:t>
            </a:r>
            <a:r>
              <a:rPr lang="ru-RU" dirty="0" err="1"/>
              <a:t>электроисточник</a:t>
            </a:r>
            <a:r>
              <a:rPr lang="ru-RU" dirty="0"/>
              <a:t>, молния), </a:t>
            </a:r>
          </a:p>
          <a:p>
            <a:r>
              <a:rPr lang="ru-RU" dirty="0"/>
              <a:t>лучевые (солнечная радиация, световое излучение ядер­ного взрыва, электросварка).</a:t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4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 локализации: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ожоги дыхательных путей;</a:t>
            </a:r>
          </a:p>
          <a:p>
            <a:pPr lvl="0"/>
            <a:r>
              <a:rPr lang="ru-RU" dirty="0"/>
              <a:t>ожоги слизистых оболочек;</a:t>
            </a:r>
          </a:p>
          <a:p>
            <a:pPr lvl="0"/>
            <a:r>
              <a:rPr lang="ru-RU" dirty="0"/>
              <a:t>ожоги кожных покровов;</a:t>
            </a:r>
          </a:p>
          <a:p>
            <a:pPr lvl="0"/>
            <a:r>
              <a:rPr lang="ru-RU" dirty="0"/>
              <a:t>сочетанные ожоги.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6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клинические признаки ран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</a:t>
            </a:r>
          </a:p>
          <a:p>
            <a:pPr lvl="0"/>
            <a:r>
              <a:rPr lang="ru-RU" dirty="0" smtClean="0"/>
              <a:t>зияние</a:t>
            </a:r>
          </a:p>
          <a:p>
            <a:pPr lvl="0"/>
            <a:r>
              <a:rPr lang="ru-RU" dirty="0" smtClean="0"/>
              <a:t>кровотечение.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4692" name="Picture 4" descr="http://antiangina.ru/wp-content/uploads/2016/03/lyugol-pri-angin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428736"/>
            <a:ext cx="5715000" cy="3857625"/>
          </a:xfrm>
          <a:prstGeom prst="rect">
            <a:avLst/>
          </a:prstGeom>
          <a:noFill/>
        </p:spPr>
      </p:pic>
      <p:pic>
        <p:nvPicPr>
          <p:cNvPr id="114694" name="Picture 6" descr="http://animal-store.ru/img/2015/050305/28475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000496" cy="3000372"/>
          </a:xfrm>
          <a:prstGeom prst="rect">
            <a:avLst/>
          </a:prstGeom>
          <a:noFill/>
        </p:spPr>
      </p:pic>
      <p:pic>
        <p:nvPicPr>
          <p:cNvPr id="7" name="Picture 2" descr="http://i291.photobucket.com/albums/ll285/madsenfam/kneep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68" y="3786166"/>
            <a:ext cx="457203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 глубине поражения: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степени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поверхностный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ожог (повреждён поверхностный слой эпидермиса),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проявляется гиперемией, местному повышению температуры,  легкой отечностью кожи, боль в очаге повреждения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Чувствительность сохранена.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i2.cdn.turner.com/cnn/dam/assets/120203102538-abused-children-story-top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604" y="2857496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8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Ожог второй  степени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ІІ </a:t>
            </a:r>
            <a:r>
              <a:rPr lang="ru-RU" dirty="0">
                <a:solidFill>
                  <a:srgbClr val="FF0000"/>
                </a:solidFill>
              </a:rPr>
              <a:t>степень </a:t>
            </a:r>
            <a:r>
              <a:rPr lang="ru-RU" dirty="0" smtClean="0"/>
              <a:t>– гиперемия и отек кожи с отслоением эпидермиса, образованием пузырей, наполненных прозрачной жидкостью.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Словари и справочники ::: БИБЛИОТЕКА УЧЕБНОЙ И НАУЧНОЙ ЛИТЕРАТУРЫ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28952" y="3142952"/>
            <a:ext cx="3339106" cy="4090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2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Ожог ІІІ - а </a:t>
            </a:r>
            <a:r>
              <a:rPr lang="ru-RU" dirty="0" smtClean="0">
                <a:solidFill>
                  <a:srgbClr val="FF0000"/>
                </a:solidFill>
              </a:rPr>
              <a:t>степени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 - а степень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эпидермис полностью отсутствует, покровные ткани отечны, поверхность белесоватой окраски, может быть сухой струп, сосудистый рисунок отсутствует, болевая и тактильная чувствительность снижены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89090" name="Picture 2" descr="http://yahooeu.yahooeu.ru/uploads/posts/2012-05/1336772803_fist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428868"/>
            <a:ext cx="4405298" cy="278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7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ожог ІІІ - б </a:t>
            </a:r>
            <a:r>
              <a:rPr lang="ru-RU" dirty="0" smtClean="0">
                <a:solidFill>
                  <a:srgbClr val="FF0000"/>
                </a:solidFill>
              </a:rPr>
              <a:t>степени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 - б степень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некроз всей толщи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кожи, плотные сухие коричневые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струпья. Струп плотно спаян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тканями. Полная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потеря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чувствительности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области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cs322117.vk.me/v322117477/412a/VydKPOQEU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85926"/>
            <a:ext cx="3600445" cy="4643446"/>
          </a:xfrm>
          <a:prstGeom prst="rect">
            <a:avLst/>
          </a:prstGeom>
          <a:noFill/>
        </p:spPr>
      </p:pic>
      <p:pic>
        <p:nvPicPr>
          <p:cNvPr id="98306" name="Picture 2" descr="http://online-diagnos.ru/images/stories/bolezni/ozho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476750"/>
            <a:ext cx="3990975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8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ожог ІV </a:t>
            </a:r>
            <a:r>
              <a:rPr lang="ru-RU" dirty="0" smtClean="0">
                <a:solidFill>
                  <a:srgbClr val="FF0000"/>
                </a:solidFill>
              </a:rPr>
              <a:t>степени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ІV степень </a:t>
            </a:r>
            <a:r>
              <a:rPr lang="ru-RU" sz="4400" dirty="0"/>
              <a:t>– </a:t>
            </a:r>
            <a:r>
              <a:rPr lang="ru-RU" sz="4400" dirty="0" smtClean="0"/>
              <a:t>некроз кожи и подлежащих тканей – мышц, костей. Струп плотный, иногда черного цвета, обугливание.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Поверхностными считаются ожоги I – II</a:t>
            </a:r>
            <a:r>
              <a:rPr lang="en-US" dirty="0" smtClean="0"/>
              <a:t>I</a:t>
            </a:r>
            <a:r>
              <a:rPr lang="ru-RU" dirty="0" smtClean="0"/>
              <a:t>А степени, глубокими — IIIБ – IV степени.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7282" name="Picture 2" descr="https://upload.wikimedia.org/wikipedia/commons/thumb/e/ec/%D0%9E%D0%B6%D0%BE%D0%B3_%D0%BA%D0%B8%D1%81%D1%82%D1%8C.jpg/190px-%D0%9E%D0%B6%D0%BE%D0%B3_%D0%BA%D0%B8%D1%81%D1%82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00306"/>
            <a:ext cx="2809882" cy="2214578"/>
          </a:xfrm>
          <a:prstGeom prst="rect">
            <a:avLst/>
          </a:prstGeom>
          <a:noFill/>
        </p:spPr>
      </p:pic>
      <p:pic>
        <p:nvPicPr>
          <p:cNvPr id="5" name="Объект 3" descr="Термохимический ожог, вызванный прилипанием битума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0305"/>
            <a:ext cx="3500438" cy="2214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2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Определение площади поражения: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– </a:t>
            </a:r>
            <a:r>
              <a:rPr lang="ru-RU" b="1" dirty="0"/>
              <a:t>правило «ладони»: </a:t>
            </a:r>
            <a:r>
              <a:rPr lang="ru-RU" dirty="0"/>
              <a:t>поверхность ладони человека примерно равна 1% площади тела.</a:t>
            </a:r>
          </a:p>
          <a:p>
            <a:pPr marL="0" indent="0">
              <a:buNone/>
            </a:pPr>
            <a:r>
              <a:rPr lang="ru-RU" dirty="0"/>
              <a:t>2 – </a:t>
            </a:r>
            <a:r>
              <a:rPr lang="ru-RU" b="1" dirty="0"/>
              <a:t>правило «девятки»: </a:t>
            </a:r>
            <a:r>
              <a:rPr lang="ru-RU" dirty="0"/>
              <a:t>участки тела человека кратны девяти. Так, голова и шея составляют 9% площади тела, верхние конечности – по 9%, голень и стопа – 9%, бедро – 9%, грудная клетка спереди – 9%, сзади – 9%, живот – 9%, поясничная и ягодичная область – 9% и еще 1% составляет промежность.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5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Определение площади поражения: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dic.academic.ru/pictures/enc_medicine/020585276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35798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3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Алгоритм  </a:t>
            </a:r>
            <a:r>
              <a:rPr lang="ru-RU" sz="2200" b="1" dirty="0">
                <a:solidFill>
                  <a:srgbClr val="FF0000"/>
                </a:solidFill>
              </a:rPr>
              <a:t>оказания </a:t>
            </a:r>
            <a:r>
              <a:rPr lang="ru-RU" sz="2200" b="1" dirty="0" smtClean="0">
                <a:solidFill>
                  <a:srgbClr val="FF0000"/>
                </a:solidFill>
              </a:rPr>
              <a:t>первой помощи </a:t>
            </a:r>
            <a:r>
              <a:rPr lang="ru-RU" sz="2200" b="1" dirty="0">
                <a:solidFill>
                  <a:srgbClr val="FF0000"/>
                </a:solidFill>
              </a:rPr>
              <a:t>на до </a:t>
            </a:r>
            <a:r>
              <a:rPr lang="ru-RU" sz="2200" b="1" dirty="0" smtClean="0">
                <a:solidFill>
                  <a:srgbClr val="FF0000"/>
                </a:solidFill>
              </a:rPr>
              <a:t>госпитальном этапе </a:t>
            </a:r>
            <a:r>
              <a:rPr lang="ru-RU" sz="2200" b="1" dirty="0">
                <a:solidFill>
                  <a:srgbClr val="FF0000"/>
                </a:solidFill>
              </a:rPr>
              <a:t>при термическом ожоге </a:t>
            </a:r>
            <a:r>
              <a:rPr lang="ru-RU" sz="2200" b="1" dirty="0" smtClean="0">
                <a:solidFill>
                  <a:srgbClr val="FF0000"/>
                </a:solidFill>
              </a:rPr>
              <a:t>1-2 </a:t>
            </a:r>
            <a:r>
              <a:rPr lang="ru-RU" sz="2200" b="1" dirty="0">
                <a:solidFill>
                  <a:srgbClr val="FF0000"/>
                </a:solidFill>
              </a:rPr>
              <a:t>степени</a:t>
            </a:r>
            <a:r>
              <a:rPr lang="ru-RU" sz="2200" b="1" dirty="0" smtClean="0">
                <a:solidFill>
                  <a:srgbClr val="FF0000"/>
                </a:solidFill>
              </a:rPr>
              <a:t>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Обеспечить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собственную безопасность. </a:t>
            </a:r>
          </a:p>
          <a:p>
            <a:pPr marL="742950" lvl="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Прекратить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действие поражающего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фактора.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Приступить к оказанию первой помощи. </a:t>
            </a:r>
          </a:p>
          <a:p>
            <a:pPr marL="742950" lvl="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Усадить или уложить пострадавшего в зависимости от локализации ожога.</a:t>
            </a:r>
          </a:p>
          <a:p>
            <a:pPr marL="742950" lvl="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Определить площадь ожога.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Снять все, что может из-за развития отека привести к сдавливанию пораженной части тела (кольца, ремешки, наручные часы).</a:t>
            </a:r>
          </a:p>
          <a:p>
            <a:pPr marL="742950" lvl="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Ожоговую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поверхность охладить струей холодной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водой 20 минут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Наложить асептическую повязку на ожоговую  рану: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Сухая стерильная повязка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Повязка с 0,25%-ым раствором новокаина и раствором фурациллина в соотношении 1:1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Пузырь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 льдом, охлаждение пораженных участков с целью уменьшения боли (на повязку). </a:t>
            </a:r>
          </a:p>
          <a:p>
            <a:pPr marL="742950" lvl="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Измерить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АД и пульс.</a:t>
            </a:r>
          </a:p>
          <a:p>
            <a:endParaRPr lang="ru-RU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15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Алгоритм  оказания первая помощь на до госпитальном  этапе при термическом ожоге 2-3-4 степени.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57872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Наложить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рыхло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асептическую повязку на ожоговую  рану. При этом приставшую одежду не удалять, пузыри не вскрывать, не применять масляные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повязки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Провести простейшие противошоковые мероприятия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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Пузырь со льдом, охлаждение пораженных участков с целью уменьшения боли (на повязку). 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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 целью устранения боли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обезболивающие средства.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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Измерить АД и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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транспортную иммобилизацию пораженной конечности. 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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Тепло укрыть (при ознобе)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Транспортировать в ЛПУ лежа.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6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/>
              <a:t>СОЛНЕЧНЫЙ УДАР</a:t>
            </a:r>
          </a:p>
          <a:p>
            <a:endParaRPr lang="ru-RU" dirty="0"/>
          </a:p>
        </p:txBody>
      </p:sp>
      <p:pic>
        <p:nvPicPr>
          <p:cNvPr id="1026" name="Picture 2" descr="http://dlmn.info/wp-content/uploads/2015/08/7f0f7bcd163dae19cd45a81ccbdbd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46863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Принципы оказания первой помощи при ранении: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00108"/>
            <a:ext cx="8435280" cy="55972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Обеспечить собственную безопасность (перчатки)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Вызов скорой помощи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Освободить поврежденный участок тела от одежды или обуви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Оценить состояние раны, снять кольца, браслеты.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Остановка кровотечения, если рана очень сильно кровоточит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Если из раны выступают наружу какие-либо ткани - мозг, кишечник,- то их ни в коем случае не вправлять, не извлекать, не удалять инородные тела из ран.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Обработка раны: очистку вокруг раны кожи от грязи и инородных частиц шариками, смоченными спиртом, йодом или др. спиртовым антисептиками.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Рану обработать 1-2 % раствором перекиси водорода, или другим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неспиртовым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кожным антисептиком.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Наложение стерильной повязки.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 повязке приложить холод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Создать покой травмированному участку/части тела и, по возможности, возвышенное положение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Наблюдать за состоянием пострадавшего до прибытия медицинских работников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Обязательно проводится госпитализация пациента в положении лежа на носилках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Солнечный удар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это состояние, обусловленное воздействием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солнечных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голову (чаще затылочно-теменную область).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пребывание под прямыми лучами солнца – отдых,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прогулки.</a:t>
            </a:r>
          </a:p>
          <a:p>
            <a:pPr marL="0" lv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Способствующие факторы: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под палящим солнцем;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безветренная погод;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непокрытая головным убором голова;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 некоторых лекарственных средств, снижающих способности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терморегуляции;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употребление алкогольных напитков.</a:t>
            </a:r>
          </a:p>
        </p:txBody>
      </p:sp>
      <p:pic>
        <p:nvPicPr>
          <p:cNvPr id="6146" name="Picture 2" descr="http://tatiana-filippova.ru/wp-content/uploads/2015/07/1310564679_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Клиника: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Легкая степень: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слабость, головная боль, тошнота;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Умеренное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тахипноэ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Умеренная тахикардия.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и тяжелая степень: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Резкая адинамия,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шаткая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походка, ступор, головокружение, головная боль, тошнота и рвота,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обморок;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температуры тела до 38°С;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Тахипноэ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Тахикардия, АД снижено;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носовые кровотечения.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8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ru-RU" dirty="0" smtClean="0"/>
              <a:t>Первая помощь: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517232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немедленно перенести пострадавшего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прохладное помещение, в крайнем случае – в тень;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придать горизонтальное положение с приподнятым головным концом, голову повернуть набок;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применить методы простейшей физиотерапии (холодный компресс на голову, обернуть пострадавшего простыней, смоченной в холодной воде);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каждые полчаса необходимо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пить прохладную воду (в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напитков подходит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минеральная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негазированная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 течение часа состояние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пострадавшего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улучшается, необходимо вызвать скорую помощь.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ot2do6.ru/uploads/posts/2016-08/1470174387_924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50" y="0"/>
            <a:ext cx="2723406" cy="19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0e6b/00063c72-9250a15b/hello_html_586055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3" y="6539"/>
            <a:ext cx="5715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tran.ru/published/publicdata/DBNETRAN1/attachments/SC/products_pictures/mdst_63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343356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cc482aa2adc40ae58f11d5e029d4ff95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01" y="1700808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98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2424</Words>
  <Application>Microsoft Office PowerPoint</Application>
  <PresentationFormat>Экран (4:3)</PresentationFormat>
  <Paragraphs>362</Paragraphs>
  <Slides>84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9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Синдром повреждения:</vt:lpstr>
      <vt:lpstr>Алгоритм действий:</vt:lpstr>
      <vt:lpstr>Раны</vt:lpstr>
      <vt:lpstr>Основные клинические признаки ран </vt:lpstr>
      <vt:lpstr>Принципы оказания первой помощи при ранении: </vt:lpstr>
      <vt:lpstr>Презентация PowerPoint</vt:lpstr>
      <vt:lpstr>Нельзя! </vt:lpstr>
      <vt:lpstr>Синдром кровотечения </vt:lpstr>
      <vt:lpstr>Презентация PowerPoint</vt:lpstr>
      <vt:lpstr>Венозное кровотечение</vt:lpstr>
      <vt:lpstr>МЕТОДЫ ВРЕМЕННОЙ ОСТАНОВКИ КРОВОТЕЧЕНИЯ: </vt:lpstr>
      <vt:lpstr>Давящая повязка</vt:lpstr>
      <vt:lpstr>Презентация PowerPoint</vt:lpstr>
      <vt:lpstr>Презентация PowerPoint</vt:lpstr>
      <vt:lpstr>Правила наложения жгута </vt:lpstr>
      <vt:lpstr>ТИПИЧНЫЕ МЕСТА НАЛОЖЕНИЯ ЖГУТА ПРИ АРТЕРИАЛЬНЫХ КРОВОТЕЧЕНИЯХ </vt:lpstr>
      <vt:lpstr>Презентация PowerPoint</vt:lpstr>
      <vt:lpstr>АТРАВМАТИЧНЫЙ  КРОВООСТАНАВЛИВАЮЩИЙ ЖГУТ «АЛЬФА»</vt:lpstr>
      <vt:lpstr>Жгут - закрутка</vt:lpstr>
      <vt:lpstr>Методы временной остановки кровотечения:</vt:lpstr>
      <vt:lpstr>анатомические места прижатия артерий</vt:lpstr>
      <vt:lpstr>анатомические места прижатия артерий</vt:lpstr>
      <vt:lpstr>анатомические места прижатия артерий</vt:lpstr>
      <vt:lpstr>Презентация PowerPoint</vt:lpstr>
      <vt:lpstr>Презентация PowerPoint</vt:lpstr>
      <vt:lpstr>Презентация PowerPoint</vt:lpstr>
      <vt:lpstr>Носовое кровотечение</vt:lpstr>
      <vt:lpstr>Ранения головы</vt:lpstr>
      <vt:lpstr>Презентация PowerPoint</vt:lpstr>
      <vt:lpstr>Проникающие ранения грудной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Повреждение живота (проникающие)</vt:lpstr>
      <vt:lpstr>Презентация PowerPoint</vt:lpstr>
      <vt:lpstr>Презентация PowerPoint</vt:lpstr>
      <vt:lpstr>Презентация PowerPoint</vt:lpstr>
      <vt:lpstr>Ушибы </vt:lpstr>
      <vt:lpstr>ВЫВИХИ </vt:lpstr>
      <vt:lpstr>Клиника </vt:lpstr>
      <vt:lpstr>Презентация PowerPoint</vt:lpstr>
      <vt:lpstr>Презентация PowerPoint</vt:lpstr>
      <vt:lpstr>ПЕРЕЛОМЫ </vt:lpstr>
      <vt:lpstr>Основные осложнения переломов:  </vt:lpstr>
      <vt:lpstr>Клиника  </vt:lpstr>
      <vt:lpstr>Презентация PowerPoint</vt:lpstr>
      <vt:lpstr>Презентация PowerPoint</vt:lpstr>
      <vt:lpstr>ИММОБИЛИЗАЦИЯ </vt:lpstr>
      <vt:lpstr>Задачи иммобилизации: </vt:lpstr>
      <vt:lpstr>Презентация PowerPoint</vt:lpstr>
      <vt:lpstr>Принципы транспортной иммобилизации:</vt:lpstr>
      <vt:lpstr>Способы транспортной иммобилизации: </vt:lpstr>
      <vt:lpstr>Презентация PowerPoint</vt:lpstr>
      <vt:lpstr>Косыночная повязка</vt:lpstr>
      <vt:lpstr>Презентация PowerPoint</vt:lpstr>
      <vt:lpstr>Средства транспортной иммобилизации </vt:lpstr>
      <vt:lpstr>Презентация PowerPoint</vt:lpstr>
      <vt:lpstr>Презентация PowerPoint</vt:lpstr>
      <vt:lpstr>Презентация PowerPoint</vt:lpstr>
      <vt:lpstr>Травмы позвоночника</vt:lpstr>
      <vt:lpstr>Неотложная помощь:</vt:lpstr>
      <vt:lpstr>Презентация PowerPoint</vt:lpstr>
      <vt:lpstr>Презентация PowerPoint</vt:lpstr>
      <vt:lpstr>Классификация ожогов </vt:lpstr>
      <vt:lpstr>По локализации:</vt:lpstr>
      <vt:lpstr>По глубине поражения:</vt:lpstr>
      <vt:lpstr>Ожог второй  степени </vt:lpstr>
      <vt:lpstr>Ожог ІІІ - а степени</vt:lpstr>
      <vt:lpstr>ожог ІІІ - б степени</vt:lpstr>
      <vt:lpstr>ожог ІV степени</vt:lpstr>
      <vt:lpstr>Определение площади поражения: </vt:lpstr>
      <vt:lpstr>Определение площади поражения:</vt:lpstr>
      <vt:lpstr> Алгоритм  оказания первой помощи на до госпитальном этапе при термическом ожоге 1-2 степени.  </vt:lpstr>
      <vt:lpstr>Алгоритм  оказания первая помощь на до госпитальном  этапе при термическом ожоге 2-3-4 степени. </vt:lpstr>
      <vt:lpstr>Презентация PowerPoint</vt:lpstr>
      <vt:lpstr>Презентация PowerPoint</vt:lpstr>
      <vt:lpstr>Причины </vt:lpstr>
      <vt:lpstr>Клиника:</vt:lpstr>
      <vt:lpstr>Первая помощь: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ДЕНИС БУЧКИН</cp:lastModifiedBy>
  <cp:revision>114</cp:revision>
  <dcterms:created xsi:type="dcterms:W3CDTF">2015-11-25T17:18:06Z</dcterms:created>
  <dcterms:modified xsi:type="dcterms:W3CDTF">2021-03-03T09:33:39Z</dcterms:modified>
</cp:coreProperties>
</file>