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67" r:id="rId2"/>
    <p:sldId id="315" r:id="rId3"/>
    <p:sldId id="427" r:id="rId4"/>
    <p:sldId id="411" r:id="rId5"/>
    <p:sldId id="373" r:id="rId6"/>
    <p:sldId id="405" r:id="rId7"/>
    <p:sldId id="404" r:id="rId8"/>
    <p:sldId id="344" r:id="rId9"/>
    <p:sldId id="346" r:id="rId10"/>
    <p:sldId id="402" r:id="rId11"/>
    <p:sldId id="403" r:id="rId12"/>
    <p:sldId id="412" r:id="rId13"/>
    <p:sldId id="395" r:id="rId14"/>
    <p:sldId id="347" r:id="rId15"/>
    <p:sldId id="348" r:id="rId16"/>
    <p:sldId id="355" r:id="rId17"/>
    <p:sldId id="396" r:id="rId18"/>
    <p:sldId id="364" r:id="rId19"/>
    <p:sldId id="365" r:id="rId20"/>
    <p:sldId id="366" r:id="rId21"/>
    <p:sldId id="367" r:id="rId22"/>
    <p:sldId id="406" r:id="rId23"/>
    <p:sldId id="422" r:id="rId24"/>
    <p:sldId id="425" r:id="rId25"/>
    <p:sldId id="398" r:id="rId26"/>
    <p:sldId id="407" r:id="rId27"/>
    <p:sldId id="410" r:id="rId28"/>
    <p:sldId id="415" r:id="rId29"/>
    <p:sldId id="414" r:id="rId30"/>
    <p:sldId id="409" r:id="rId31"/>
    <p:sldId id="423" r:id="rId32"/>
    <p:sldId id="424" r:id="rId33"/>
    <p:sldId id="416" r:id="rId34"/>
    <p:sldId id="417" r:id="rId35"/>
    <p:sldId id="400" r:id="rId36"/>
    <p:sldId id="334" r:id="rId37"/>
    <p:sldId id="362" r:id="rId38"/>
    <p:sldId id="363" r:id="rId39"/>
    <p:sldId id="377" r:id="rId40"/>
    <p:sldId id="418" r:id="rId41"/>
    <p:sldId id="42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61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37DBC8-403B-423A-8DF5-304B4A0858F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F9A1CE-260A-4C47-8CA1-995F1FE7D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325857-9C07-4BDA-AA6C-A24210C9E46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6C712DD-DECD-4AE2-A4F5-B71FE5CD7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751D-2DAD-475A-874A-FC2D8412718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98A73-F85B-4765-9F9A-0E282EFED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4712-F64D-48B3-9D28-7F885FFBDA0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3E58-F9CF-4A46-B455-2FAE20D37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40EF-4F2C-46C0-8BE4-DABAB45D6FF8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55EB-A35C-48A8-BE60-581EFD3AA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3345-7C35-4115-BFB1-D708A403F94E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8959-1229-4607-81C8-F358AB255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F8E18-E96F-412B-915D-EE0EFEE2F7D1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4D6E-C9A1-47F7-A83D-8D646CCCA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6900-4F33-4A7A-96B1-934325006E1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5ACB-FA1F-4197-81FC-AB9397B0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FC29-4B4C-47EE-8C34-815A2314FF8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5BB3-9E98-4FCE-82DA-DFBC15ACC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ED91-58DC-45CA-B5AD-B860B7A56855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5990-EE0B-4905-AB52-8A26D2363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6223-79E4-4759-BE13-50ABBCFCFEF3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39AB-310D-472B-9BBA-8646C8CE2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72F40A-32D2-4CF2-8287-460918D80756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2F1D9B4-4F22-4D9A-A0FE-A0B41B659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C201707-AE3D-4ECD-B3F0-2228B479885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8478F36-6B75-476E-AA5A-BB034561B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0" r:id="rId2"/>
    <p:sldLayoutId id="2147483805" r:id="rId3"/>
    <p:sldLayoutId id="2147483806" r:id="rId4"/>
    <p:sldLayoutId id="2147483807" r:id="rId5"/>
    <p:sldLayoutId id="2147483808" r:id="rId6"/>
    <p:sldLayoutId id="2147483801" r:id="rId7"/>
    <p:sldLayoutId id="2147483809" r:id="rId8"/>
    <p:sldLayoutId id="2147483810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ululu.org/aforizmy/author/222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C2%AB%D0%9A%D1%80%D0%B5%D0%B0%D1%82%D0%B8%D0%B2%D0%BD%D1%8B%D0%B9_%D0%BA%D0%BB%D0%B0%D1%81%D1%81:_%D0%BB%D1%8E%D0%B4%D0%B8,_%D0%BA%D0%BE%D1%82%D0%BE%D1%80%D1%8B%D0%B5_%D0%BC%D0%B5%D0%BD%D1%8F%D1%8E%D1%82_%D0%B1%D1%83%D0%B4%D1%83%D1%89%D0%B5%D0%B5%C2%BB&amp;action=edit&amp;redlink=1" TargetMode="External"/><Relationship Id="rId2" Type="http://schemas.openxmlformats.org/officeDocument/2006/relationships/hyperlink" Target="https://ru.wikipedia.org/wiki/%D0%A4%D0%BB%D0%BE%D1%80%D0%B8%D0%B4%D0%B0,_%D0%A0%D0%B8%D1%87%D0%B0%D1%80%D0%B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63" y="470323"/>
            <a:ext cx="8229600" cy="1368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200" i="1" dirty="0" smtClean="0">
                <a:solidFill>
                  <a:srgbClr val="C00000"/>
                </a:solidFill>
              </a:rPr>
              <a:t> как актуальная проблема современного общества и системы образования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14339" name="Picture 2" descr="http://im1-tub-ru.yandex.net/i?id=138953156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49688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403350" y="5734050"/>
            <a:ext cx="7345363" cy="908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Барышева Тамара Александровна,</a:t>
            </a:r>
            <a:r>
              <a:rPr lang="ru-RU"/>
              <a:t> доктор психологических наук, </a:t>
            </a:r>
          </a:p>
          <a:p>
            <a:pPr algn="ctr">
              <a:defRPr/>
            </a:pPr>
            <a:r>
              <a:rPr lang="ru-RU"/>
              <a:t>профессор РГПУ им. А.И.Герцена, </a:t>
            </a:r>
          </a:p>
          <a:p>
            <a:pPr algn="ctr">
              <a:defRPr/>
            </a:pPr>
            <a:r>
              <a:rPr lang="ru-RU"/>
              <a:t>научный руководитель гродского ресурсного центра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0200" y="2644775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/>
              <a:t>Мир без </a:t>
            </a:r>
            <a:r>
              <a:rPr lang="ru-RU" i="1" dirty="0" smtClean="0"/>
              <a:t>границ ( фильм)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852" y="341313"/>
            <a:ext cx="7348628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Образовательные стратегии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(международный контекст)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971550" y="1481138"/>
            <a:ext cx="771525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Япония: «от </a:t>
            </a:r>
            <a:r>
              <a:rPr lang="ru-RU" b="1" dirty="0">
                <a:solidFill>
                  <a:srgbClr val="C00000"/>
                </a:solidFill>
              </a:rPr>
              <a:t>имитаторов к </a:t>
            </a:r>
            <a:r>
              <a:rPr lang="ru-RU" b="1" dirty="0" err="1">
                <a:solidFill>
                  <a:srgbClr val="C00000"/>
                </a:solidFill>
              </a:rPr>
              <a:t>инноваторам</a:t>
            </a:r>
            <a:r>
              <a:rPr lang="ru-RU" b="1" dirty="0">
                <a:solidFill>
                  <a:srgbClr val="C00000"/>
                </a:solidFill>
              </a:rPr>
              <a:t> мирового класса» </a:t>
            </a:r>
            <a:r>
              <a:rPr lang="ru-RU" sz="1600" b="1" i="1" dirty="0">
                <a:solidFill>
                  <a:srgbClr val="C00000"/>
                </a:solidFill>
              </a:rPr>
              <a:t>(</a:t>
            </a:r>
            <a:r>
              <a:rPr lang="ru-RU" sz="1600" b="1" i="1" dirty="0" err="1">
                <a:solidFill>
                  <a:srgbClr val="C00000"/>
                </a:solidFill>
              </a:rPr>
              <a:t>Ш.Тацуно</a:t>
            </a:r>
            <a:r>
              <a:rPr lang="ru-RU" sz="1600" b="1" i="1" dirty="0">
                <a:solidFill>
                  <a:srgbClr val="C00000"/>
                </a:solidFill>
              </a:rPr>
              <a:t>)</a:t>
            </a: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b="1" dirty="0" smtClean="0"/>
              <a:t>    Великобритания </a:t>
            </a:r>
            <a:r>
              <a:rPr lang="ru-RU" sz="2400" dirty="0" smtClean="0"/>
              <a:t>ставит </a:t>
            </a:r>
            <a:r>
              <a:rPr lang="ru-RU" sz="2400" dirty="0"/>
              <a:t>перед своей системой образования </a:t>
            </a:r>
            <a:r>
              <a:rPr lang="ru-RU" sz="2400" b="1" dirty="0"/>
              <a:t>«амбициозную,  задачу</a:t>
            </a:r>
            <a:r>
              <a:rPr lang="ru-RU" sz="2400" b="1" dirty="0" smtClean="0"/>
              <a:t>: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Превращение страны в мировой центр креативности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   США - </a:t>
            </a:r>
            <a:r>
              <a:rPr lang="ru-RU" sz="2400" dirty="0" smtClean="0"/>
              <a:t>стратегия </a:t>
            </a:r>
            <a:r>
              <a:rPr lang="ru-RU" sz="2400" dirty="0"/>
              <a:t>развития креативности в </a:t>
            </a:r>
            <a:r>
              <a:rPr lang="ru-RU" sz="2400" dirty="0" smtClean="0"/>
              <a:t>образовании на основе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расширения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преподавания искусств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и гуманитарных наук на всех уровнях системы образования</a:t>
            </a:r>
            <a:r>
              <a:rPr lang="ru-RU" sz="2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Франция, Китай ……….</a:t>
            </a:r>
            <a:endParaRPr lang="ru-RU" sz="3600" dirty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210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+mn-lt"/>
                <a:cs typeface="+mn-cs"/>
              </a:rPr>
              <a:t>«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25604" name="Picture 2" descr="http://900igr.net/datas/geografija/Strana-Velikobritanija/0001-001-Velikobrita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93975"/>
            <a:ext cx="8826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1484313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975100"/>
            <a:ext cx="9509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Системные вызовы для российского образования (Российское образование -2020 –цитаты ВШЭ, </a:t>
            </a:r>
            <a:r>
              <a:rPr lang="ru-RU" sz="3200" i="1" dirty="0" err="1" smtClean="0">
                <a:solidFill>
                  <a:srgbClr val="C00000"/>
                </a:solidFill>
              </a:rPr>
              <a:t>Сколково</a:t>
            </a:r>
            <a:r>
              <a:rPr lang="ru-RU" sz="3200" i="1" dirty="0" smtClean="0">
                <a:solidFill>
                  <a:srgbClr val="C00000"/>
                </a:solidFill>
              </a:rPr>
              <a:t>)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i="1" smtClean="0"/>
              <a:t>Ресурсы не соответствуют масштабам</a:t>
            </a:r>
          </a:p>
          <a:p>
            <a:pPr eaLnBrk="1" hangingPunct="1"/>
            <a:r>
              <a:rPr lang="ru-RU" altLang="ru-RU" i="1" smtClean="0"/>
              <a:t> снижение конкурентоспособности  и качества образования</a:t>
            </a:r>
          </a:p>
          <a:p>
            <a:pPr eaLnBrk="1" hangingPunct="1"/>
            <a:r>
              <a:rPr lang="ru-RU" altLang="ru-RU" i="1" smtClean="0"/>
              <a:t> структура  образования не соответствует потребностям инновационной экономики</a:t>
            </a:r>
          </a:p>
          <a:p>
            <a:pPr eaLnBrk="1" hangingPunct="1"/>
            <a:r>
              <a:rPr lang="ru-RU" altLang="ru-RU" i="1" smtClean="0"/>
              <a:t> не акцентируются креативные стратегии  и технологии в образовании</a:t>
            </a:r>
          </a:p>
          <a:p>
            <a:pPr eaLnBrk="1" hangingPunct="1"/>
            <a:r>
              <a:rPr lang="ru-RU" altLang="ru-RU" i="1" smtClean="0"/>
              <a:t>Высшая школа не производит инноваций и инноваторов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08720"/>
            <a:ext cx="7000052" cy="61098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Российское образование - 2020 –</a:t>
            </a:r>
            <a:r>
              <a:rPr lang="ru-RU" sz="2800" i="1" dirty="0">
                <a:solidFill>
                  <a:srgbClr val="C00000"/>
                </a:solidFill>
              </a:rPr>
              <a:t>цитаты ВШЭ, </a:t>
            </a:r>
            <a:br>
              <a:rPr lang="ru-RU" sz="2800" i="1" dirty="0">
                <a:solidFill>
                  <a:srgbClr val="C00000"/>
                </a:solidFill>
              </a:rPr>
            </a:br>
            <a:endParaRPr lang="ru-RU" sz="2800" dirty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47700" y="1412875"/>
            <a:ext cx="8496300" cy="460851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sz="3000" b="1" smtClean="0">
                <a:solidFill>
                  <a:srgbClr val="C00000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/>
              <a:t>«Характеристики современной модели образования: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/>
              <a:t> «Опора на талант, креативность и инициативность человека как на важнейший ресурс экономического и социального развития»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sz="2800" b="1" smtClean="0"/>
              <a:t>«Важнейшим требованием к результатам образования является запрос на массовость креативных компетентностей»</a:t>
            </a:r>
            <a:endParaRPr lang="ru-RU" b="1" i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mtClean="0"/>
              <a:t>В современном обществе проявление многосторонней одаренности, как у Леонардо да Винчи, Ломоносова —компетентных во всех сферах, стало практически невозможным.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ru-RU" b="1" i="1" smtClean="0">
                <a:solidFill>
                  <a:srgbClr val="C00000"/>
                </a:solidFill>
              </a:rPr>
              <a:t>«Креативность осуществляется не в голове одного человека, но во взаимодействии человеческих мыслей и культур» </a:t>
            </a:r>
            <a:r>
              <a:rPr lang="ru-RU" smtClean="0"/>
              <a:t>(Csikszentmihalyi, 1996).</a:t>
            </a:r>
            <a:r>
              <a:rPr lang="ru-RU" sz="2800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ru-RU" sz="2800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ru-RU" sz="2800" smtClean="0"/>
              <a:t>Это подчеркивает значение социального измерения в творчестве 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z="2400" b="1" i="1" smtClean="0"/>
              <a:t>Конкретная ситуация и социальные проблемы в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b="1" i="1" smtClean="0"/>
              <a:t>нашем обществе. Какие?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400" b="1" i="1" smtClean="0">
                <a:solidFill>
                  <a:srgbClr val="C00000"/>
                </a:solidFill>
              </a:rPr>
              <a:t>Социальная  энтропия (неопределенность в состоянии среды </a:t>
            </a:r>
            <a:r>
              <a:rPr lang="ru-RU" sz="2400" i="1" smtClean="0">
                <a:solidFill>
                  <a:srgbClr val="C00000"/>
                </a:solidFill>
              </a:rPr>
              <a:t>)</a:t>
            </a:r>
            <a:r>
              <a:rPr lang="ru-RU" sz="2400" smtClean="0"/>
              <a:t>,</a:t>
            </a:r>
            <a:r>
              <a:rPr lang="ru-RU" sz="2400" b="1" i="1" smtClean="0">
                <a:solidFill>
                  <a:srgbClr val="C00000"/>
                </a:solidFill>
              </a:rPr>
              <a:t> </a:t>
            </a:r>
            <a:r>
              <a:rPr lang="ru-RU" sz="2400" b="1" i="1" smtClean="0"/>
              <a:t>диссинхрония социальных реалий во всех сферах социальных отношений (человек-человек, человек – общество, человек –знаковые системы, человек –природа, человек –техника, человек –художественная культура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i="1" smtClean="0"/>
              <a:t>Социальные контрасты</a:t>
            </a:r>
            <a:r>
              <a:rPr lang="ru-RU" sz="2000" smtClean="0"/>
              <a:t> , </a:t>
            </a:r>
            <a:r>
              <a:rPr lang="ru-RU" sz="2000" b="1" i="1" smtClean="0"/>
              <a:t>деформации</a:t>
            </a:r>
            <a:endParaRPr lang="ru-RU" sz="200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2000" b="1" i="1" smtClean="0"/>
              <a:t>Социальное Неравенство,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i="1" smtClean="0"/>
              <a:t>социальная несправедливость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z="2000" b="1" i="1" smtClean="0"/>
              <a:t>Социальные вирусы и т.д.</a:t>
            </a:r>
            <a:endParaRPr lang="ru-RU" sz="2800" b="1" i="1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dirty="0"/>
          </a:p>
        </p:txBody>
      </p:sp>
      <p:pic>
        <p:nvPicPr>
          <p:cNvPr id="29699" name="Picture 2" descr="http://www.ap7.ru/wp-content/uploads/2015/07/Upravlyaemoe-grazhdanskoe-obshhe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508500"/>
            <a:ext cx="320357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demographia.ru/UserFiles/Image/Noskova/jdi14/pic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/>
              <a:t>За флагом социализации, мы недостаточно изучаем и учитываем особенности современных детей.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/>
              <a:t>Еще </a:t>
            </a:r>
            <a:r>
              <a:rPr lang="ru-RU" sz="2900" dirty="0"/>
              <a:t>два 10-летия назад дети развивались в микросоциуме, </a:t>
            </a:r>
            <a:endParaRPr lang="ru-RU" sz="2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i="1" dirty="0" smtClean="0">
                <a:solidFill>
                  <a:srgbClr val="C00000"/>
                </a:solidFill>
              </a:rPr>
              <a:t>Сегодня </a:t>
            </a:r>
            <a:r>
              <a:rPr lang="ru-RU" sz="2900" i="1" dirty="0">
                <a:solidFill>
                  <a:srgbClr val="C00000"/>
                </a:solidFill>
              </a:rPr>
              <a:t>– в огромном социальном пространстве мирового </a:t>
            </a:r>
            <a:r>
              <a:rPr lang="ru-RU" sz="2900" i="1" dirty="0" smtClean="0">
                <a:solidFill>
                  <a:srgbClr val="C00000"/>
                </a:solidFill>
              </a:rPr>
              <a:t>масштаба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/>
              <a:t>Какие особенности не </a:t>
            </a:r>
            <a:r>
              <a:rPr lang="ru-RU" sz="2900" dirty="0" smtClean="0"/>
              <a:t>учитываем?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/>
              <a:t>Стремление к индивидуализации, утверждение своего Я, низкий  рейтинг нравственных ценностей, отрицательный эмоциональный опыт, наследование негативного опыта семейных неудач и родительской неэффективности</a:t>
            </a:r>
            <a:r>
              <a:rPr lang="ru-RU" sz="29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/>
              <a:t>Диссонанс </a:t>
            </a:r>
            <a:r>
              <a:rPr lang="ru-RU" sz="2900" dirty="0"/>
              <a:t>между социальной мотивацией и социальной </a:t>
            </a:r>
            <a:r>
              <a:rPr lang="ru-RU" sz="2900" dirty="0" smtClean="0"/>
              <a:t>компетентностью детей.</a:t>
            </a:r>
            <a:endParaRPr lang="ru-RU" sz="2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i="1" dirty="0">
                <a:solidFill>
                  <a:srgbClr val="C00000"/>
                </a:solidFill>
              </a:rPr>
              <a:t>Негативное влияние СМИ, социальных сетей, экранной стимуляции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/>
              <a:t>Мы  </a:t>
            </a:r>
            <a:r>
              <a:rPr lang="ru-RU" sz="2900" dirty="0"/>
              <a:t>ищем устойчивые закономерности и  не учитываем динамику мира детства. Отсюда </a:t>
            </a:r>
            <a:r>
              <a:rPr lang="ru-RU" sz="2900" dirty="0" smtClean="0">
                <a:solidFill>
                  <a:srgbClr val="C00000"/>
                </a:solidFill>
              </a:rPr>
              <a:t>Разрыв </a:t>
            </a:r>
            <a:r>
              <a:rPr lang="ru-RU" sz="2900" dirty="0" err="1" smtClean="0">
                <a:solidFill>
                  <a:srgbClr val="C00000"/>
                </a:solidFill>
              </a:rPr>
              <a:t>Диссинхрония</a:t>
            </a:r>
            <a:r>
              <a:rPr lang="ru-RU" sz="2900" dirty="0" smtClean="0">
                <a:solidFill>
                  <a:srgbClr val="C00000"/>
                </a:solidFill>
              </a:rPr>
              <a:t> </a:t>
            </a:r>
            <a:r>
              <a:rPr lang="ru-RU" sz="2900" dirty="0"/>
              <a:t>между системой образования и реальностью современного </a:t>
            </a:r>
            <a:r>
              <a:rPr lang="ru-RU" sz="2900" dirty="0" smtClean="0"/>
              <a:t>ребенка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900" dirty="0">
                <a:solidFill>
                  <a:srgbClr val="C00000"/>
                </a:solidFill>
              </a:rPr>
              <a:t> </a:t>
            </a:r>
            <a:r>
              <a:rPr lang="ru-RU" sz="2900" dirty="0" smtClean="0">
                <a:solidFill>
                  <a:srgbClr val="C00000"/>
                </a:solidFill>
              </a:rPr>
              <a:t>   между </a:t>
            </a:r>
            <a:r>
              <a:rPr lang="ru-RU" sz="2900" dirty="0">
                <a:solidFill>
                  <a:srgbClr val="C00000"/>
                </a:solidFill>
              </a:rPr>
              <a:t>миром взрослых и миром детства,</a:t>
            </a:r>
            <a:r>
              <a:rPr lang="ru-RU" sz="2900" dirty="0" smtClean="0">
                <a:solidFill>
                  <a:srgbClr val="C00000"/>
                </a:solidFill>
              </a:rPr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Социализация, Социальные сети и современные дети!!!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C00000"/>
                </a:solidFill>
              </a:rPr>
              <a:t>Социализация, проблема творческой личности в социуме, индивидуализация, конформизм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://images.myshared.ru/5/378890/slide_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35113"/>
            <a:ext cx="7416800" cy="5207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Социализация личности</a:t>
            </a:r>
            <a:r>
              <a:rPr lang="ru-RU" smtClean="0"/>
              <a:t> – это процесс вхождения человека в социальную структуру, освоения социальных норм, образцов поведения, ценностей, социальных ролей, в результате которого происходят изменения с самой структуре общества и в структуре каждой личности.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Все это крайне необходимо для успешного функционирования в любом обществе.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Социализация, индивидуализация, конформизм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3" y="628751"/>
            <a:ext cx="7772399" cy="180019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- творчество в социуме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2420938"/>
            <a:ext cx="7772400" cy="2103437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1900" b="1" smtClean="0"/>
              <a:t>Вместо эпиграфа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200" b="1" i="1" smtClean="0"/>
              <a:t>«Любовь к своему отечеству должна быть творческой» </a:t>
            </a:r>
            <a:r>
              <a:rPr lang="ru-RU" sz="1800" b="1" i="1" smtClean="0"/>
              <a:t>Н.</a:t>
            </a:r>
            <a:r>
              <a:rPr lang="ru-RU" sz="2200" b="1" i="1" smtClean="0"/>
              <a:t>Бердяев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900" b="1" smtClean="0"/>
              <a:t> </a:t>
            </a:r>
            <a:r>
              <a:rPr lang="ru-RU" sz="2000" b="1" i="1" smtClean="0"/>
              <a:t>Социальная креативность — это не роскошь, но необходимость, вызванная проблемами, с которыми люди сталкиваются в XXI в.</a:t>
            </a:r>
            <a:endParaRPr lang="ru-RU" sz="1900" b="1" i="1" smtClean="0"/>
          </a:p>
          <a:p>
            <a:pPr marR="0" eaLnBrk="1" hangingPunct="1">
              <a:lnSpc>
                <a:spcPct val="80000"/>
              </a:lnSpc>
            </a:pPr>
            <a:r>
              <a:rPr lang="ru-RU" sz="1900" b="1" i="1" smtClean="0"/>
              <a:t>Г.Фишер</a:t>
            </a:r>
          </a:p>
        </p:txBody>
      </p:sp>
      <p:pic>
        <p:nvPicPr>
          <p:cNvPr id="15363" name="Picture 2" descr="http://im7-tub-ru.yandex.net/i?id=253240619-3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450" y="4437063"/>
            <a:ext cx="33845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400" b="1" dirty="0" smtClean="0"/>
              <a:t>1. </a:t>
            </a:r>
            <a:r>
              <a:rPr lang="ru-RU" sz="2000" b="1" dirty="0" smtClean="0"/>
              <a:t>адаптация </a:t>
            </a:r>
            <a:r>
              <a:rPr lang="ru-RU" sz="1600" dirty="0" smtClean="0"/>
              <a:t>Детство (от 3 до 6 – 7 лет).  Подростковый возраст (до 13 – 14  лет). усвоение социального опыта </a:t>
            </a:r>
            <a:r>
              <a:rPr lang="ru-RU" sz="1600" dirty="0" smtClean="0">
                <a:solidFill>
                  <a:srgbClr val="C00000"/>
                </a:solidFill>
              </a:rPr>
              <a:t>некритически,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приспособление </a:t>
            </a:r>
            <a:r>
              <a:rPr lang="ru-RU" sz="1600" dirty="0" smtClean="0"/>
              <a:t>и подражание.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2</a:t>
            </a:r>
            <a:r>
              <a:rPr lang="ru-RU" sz="1600" b="1" dirty="0" smtClean="0"/>
              <a:t>. </a:t>
            </a:r>
            <a:r>
              <a:rPr lang="ru-RU" sz="2000" b="1" dirty="0" smtClean="0"/>
              <a:t>персонализация (индивидуализация</a:t>
            </a:r>
            <a:r>
              <a:rPr lang="ru-RU" sz="2000" dirty="0" smtClean="0"/>
              <a:t>) </a:t>
            </a:r>
            <a:r>
              <a:rPr lang="ru-RU" sz="1600" dirty="0" smtClean="0"/>
              <a:t> (от 13 – 14 лет до ???? 18-23-25 В содержание этапа- это образование, завершение учения и переход к профессиональной деятельности  и независимости. Существенный Фактор -</a:t>
            </a:r>
            <a:r>
              <a:rPr lang="ru-RU" sz="1600" b="1" dirty="0" smtClean="0"/>
              <a:t>досуговая</a:t>
            </a:r>
            <a:r>
              <a:rPr lang="ru-RU" sz="1600" dirty="0" smtClean="0"/>
              <a:t> деятельность и общение;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 3. </a:t>
            </a:r>
            <a:r>
              <a:rPr lang="ru-RU" sz="2000" b="1" dirty="0" smtClean="0"/>
              <a:t>интеграция</a:t>
            </a:r>
            <a:r>
              <a:rPr lang="ru-RU" sz="2000" dirty="0" smtClean="0"/>
              <a:t>.</a:t>
            </a:r>
            <a:r>
              <a:rPr lang="ru-RU" sz="1600" dirty="0" smtClean="0"/>
              <a:t> Поиск своего места в обществе. Интеграция происходит благополучно, если личностные свойства человека принимаются обществом. Если этого не происходит, то возможны следующие варианты: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 сохранение индивидуальности (вопреки!!!) или проявление агрессивных (защитных или злокачественных) взаимоотношений с людьми и обществом; </a:t>
            </a:r>
          </a:p>
          <a:p>
            <a:pPr marL="452628" indent="-3429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/>
              <a:t>изменение себя по принципу «стать как все»; </a:t>
            </a:r>
            <a:r>
              <a:rPr lang="ru-RU" sz="1600" b="1" dirty="0" smtClean="0">
                <a:solidFill>
                  <a:srgbClr val="C00000"/>
                </a:solidFill>
              </a:rPr>
              <a:t>конформизм</a:t>
            </a:r>
            <a:r>
              <a:rPr lang="ru-RU" sz="1600" dirty="0" smtClean="0"/>
              <a:t>, внешнее соглашательство, приспособленчество, пассивное принятие существующего порядка, господствующих мнений, отсутствие собственной позиции, беспринципное и некритическое следование любому образцу, обладающему наибольшей силой давления.</a:t>
            </a:r>
            <a:br>
              <a:rPr lang="ru-RU" sz="16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Стадии социализации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Конформизм – социальный вирус</a:t>
            </a:r>
            <a:br>
              <a:rPr lang="ru-RU" sz="3200" i="1" dirty="0" smtClean="0">
                <a:solidFill>
                  <a:srgbClr val="C00000"/>
                </a:solidFill>
              </a:rPr>
            </a:br>
            <a:r>
              <a:rPr lang="ru-RU" sz="3200" i="1" dirty="0" smtClean="0">
                <a:solidFill>
                  <a:srgbClr val="C00000"/>
                </a:solidFill>
              </a:rPr>
              <a:t>социальная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200" i="1" dirty="0" smtClean="0">
                <a:solidFill>
                  <a:srgbClr val="C00000"/>
                </a:solidFill>
              </a:rPr>
              <a:t>- антивирус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s://lh6.googleusercontent.com/-OcXKJbTSAvs/UKnS6GBiVTI/AAAAAAAAIl8/gOfElLf4csE/s800/tommyingbergrealityrearranged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/>
          </p:cNvSpPr>
          <p:nvPr>
            <p:ph type="body" idx="4294967295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800" b="1" i="1" smtClean="0">
                <a:solidFill>
                  <a:schemeClr val="accent2"/>
                </a:solidFill>
                <a:latin typeface="Arial" charset="0"/>
              </a:rPr>
              <a:t>  Аниамационный фильм Гари Бардина «Адажио»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800" b="1" i="1" dirty="0" smtClean="0">
                <a:solidFill>
                  <a:srgbClr val="C00000"/>
                </a:solidFill>
              </a:rPr>
              <a:t>Функции социальной </a:t>
            </a:r>
            <a:r>
              <a:rPr lang="ru-RU" sz="3800" b="1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3800" b="1" i="1" dirty="0" smtClean="0">
                <a:solidFill>
                  <a:srgbClr val="C00000"/>
                </a:solidFill>
              </a:rPr>
              <a:t> в современном обществе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i="1" dirty="0" smtClean="0">
                <a:solidFill>
                  <a:srgbClr val="C00000"/>
                </a:solidFill>
              </a:rPr>
              <a:t>социально-преобразующая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/>
              <a:t>(реконструкция социальных стереотипов, созидание и реализация образов несуществующих моделей социального мира, способствующих эволюции общества)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i="1" dirty="0" smtClean="0">
                <a:solidFill>
                  <a:srgbClr val="C00000"/>
                </a:solidFill>
              </a:rPr>
              <a:t>мотивационная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/>
              <a:t>(творчество других мотивирует творчество «для других»)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i="1" dirty="0" smtClean="0">
                <a:solidFill>
                  <a:srgbClr val="C00000"/>
                </a:solidFill>
              </a:rPr>
              <a:t>коммуникативная</a:t>
            </a:r>
            <a:r>
              <a:rPr lang="ru-RU" sz="3300" dirty="0" smtClean="0"/>
              <a:t> (эффективное взаимодействие с людьми в процессе межличностного общения и </a:t>
            </a:r>
            <a:r>
              <a:rPr lang="ru-RU" sz="3300" dirty="0" err="1" smtClean="0"/>
              <a:t>сотворческой</a:t>
            </a:r>
            <a:r>
              <a:rPr lang="ru-RU" sz="3300" dirty="0" smtClean="0"/>
              <a:t> деятельности)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i="1" dirty="0" smtClean="0">
                <a:solidFill>
                  <a:srgbClr val="C00000"/>
                </a:solidFill>
              </a:rPr>
              <a:t>адаптационная</a:t>
            </a:r>
            <a:r>
              <a:rPr lang="ru-RU" sz="3300" dirty="0" smtClean="0"/>
              <a:t> (социализация и творческая адаптация человека к изменяющимся условиям социальной среды)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dirty="0" smtClean="0"/>
              <a:t> </a:t>
            </a:r>
            <a:r>
              <a:rPr lang="ru-RU" sz="3300" b="1" i="1" dirty="0" smtClean="0">
                <a:solidFill>
                  <a:srgbClr val="C00000"/>
                </a:solidFill>
              </a:rPr>
              <a:t>прогностическая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/>
              <a:t>(планирование межличностных событий и прогнозирование динамики социального развития общества)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dirty="0" smtClean="0"/>
              <a:t> </a:t>
            </a:r>
            <a:r>
              <a:rPr lang="ru-RU" sz="3300" b="1" i="1" dirty="0" smtClean="0">
                <a:solidFill>
                  <a:srgbClr val="C00000"/>
                </a:solidFill>
              </a:rPr>
              <a:t>экзистенциальная</a:t>
            </a:r>
            <a:r>
              <a:rPr lang="ru-RU" sz="3300" b="1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/>
              <a:t>(саморазвитие и самосознание личности, формирование </a:t>
            </a:r>
            <a:r>
              <a:rPr lang="ru-RU" sz="3300" dirty="0" err="1" smtClean="0"/>
              <a:t>креативной</a:t>
            </a:r>
            <a:r>
              <a:rPr lang="ru-RU" sz="3300" dirty="0" smtClean="0"/>
              <a:t> модели мира и позиции творца)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300" b="1" i="1" dirty="0" smtClean="0">
                <a:solidFill>
                  <a:srgbClr val="C00000"/>
                </a:solidFill>
              </a:rPr>
              <a:t>терапевтическая (</a:t>
            </a:r>
            <a:r>
              <a:rPr lang="ru-RU" sz="3300" b="1" i="1" dirty="0" smtClean="0"/>
              <a:t>профилактика и лечение социальных болезней, вирусов</a:t>
            </a:r>
            <a:endParaRPr lang="ru-RU" sz="3300" b="1" i="1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Развитие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3200" i="1" dirty="0" smtClean="0">
                <a:solidFill>
                  <a:srgbClr val="C00000"/>
                </a:solidFill>
              </a:rPr>
              <a:t> – ответ на вызов времени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Формирования позитивной «</a:t>
            </a:r>
            <a:r>
              <a:rPr lang="ru-RU" dirty="0" err="1" smtClean="0"/>
              <a:t>Я-концепции</a:t>
            </a:r>
            <a:r>
              <a:rPr lang="ru-RU" dirty="0" smtClean="0"/>
              <a:t>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Экологии внутреннего мира ребенка и адекватного мировосприятия;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социально-психологической адаптации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Социализации  без негатива – конформизма, без потери индивидуальности);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Самопознания, саморазвития, </a:t>
            </a:r>
            <a:r>
              <a:rPr lang="ru-RU" dirty="0" err="1" smtClean="0"/>
              <a:t>самотворчества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самореализации ребенка в современном социуме;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воспитания толерантности;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профессионального самоопределения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формирования позитивной модели будущего.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Педагогический потенциал</a:t>
            </a:r>
            <a:br>
              <a:rPr lang="ru-RU" sz="36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Социальная </a:t>
            </a:r>
            <a:r>
              <a:rPr lang="ru-RU" sz="31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3100" dirty="0" smtClean="0">
                <a:solidFill>
                  <a:srgbClr val="C00000"/>
                </a:solidFill>
              </a:rPr>
              <a:t> является </a:t>
            </a:r>
            <a:r>
              <a:rPr lang="ru-RU" sz="2700" dirty="0" smtClean="0">
                <a:solidFill>
                  <a:srgbClr val="C00000"/>
                </a:solidFill>
              </a:rPr>
              <a:t>фактором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724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Социальное творчество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/>
            </a:r>
            <a:br>
              <a:rPr lang="ru-RU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0962" name="Содержимое 1"/>
          <p:cNvSpPr>
            <a:spLocks noGrp="1"/>
          </p:cNvSpPr>
          <p:nvPr>
            <p:ph idx="1"/>
          </p:nvPr>
        </p:nvSpPr>
        <p:spPr>
          <a:xfrm>
            <a:off x="457200" y="4437063"/>
            <a:ext cx="8229600" cy="15700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3600" smtClean="0"/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12750" y="166688"/>
            <a:ext cx="6823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ru-RU" sz="3600" b="1" i="1">
                <a:solidFill>
                  <a:srgbClr val="4E3B30"/>
                </a:solidFill>
                <a:latin typeface="Lucida Sans Unicode" pitchFamily="34" charset="0"/>
              </a:rPr>
              <a:t>Базовые  категории</a:t>
            </a:r>
          </a:p>
        </p:txBody>
      </p:sp>
      <p:pic>
        <p:nvPicPr>
          <p:cNvPr id="40964" name="Picture 2" descr="https://ds04.infourok.ru/uploads/ex/0e9c/0003a493-e9f3410f/hello_html_m2bb4e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6688"/>
            <a:ext cx="550862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400" b="1" smtClean="0">
                <a:solidFill>
                  <a:schemeClr val="accent2"/>
                </a:solidFill>
                <a:latin typeface="Arial" charset="0"/>
              </a:rPr>
              <a:t>Задание:</a:t>
            </a:r>
          </a:p>
          <a:p>
            <a:pPr>
              <a:buFont typeface="Wingdings 3" pitchFamily="18" charset="2"/>
              <a:buNone/>
            </a:pPr>
            <a:r>
              <a:rPr lang="ru-RU" sz="4400" b="1" smtClean="0">
                <a:solidFill>
                  <a:schemeClr val="accent2"/>
                </a:solidFill>
                <a:latin typeface="Arial" charset="0"/>
              </a:rPr>
              <a:t>  Подумайте и дайте определения</a:t>
            </a:r>
          </a:p>
          <a:p>
            <a:pPr>
              <a:buFont typeface="Wingdings 3" pitchFamily="18" charset="2"/>
              <a:buNone/>
            </a:pPr>
            <a:r>
              <a:rPr lang="ru-RU" sz="4800" b="1" smtClean="0">
                <a:solidFill>
                  <a:schemeClr val="accent2"/>
                </a:solidFill>
                <a:latin typeface="Arial" charset="0"/>
              </a:rPr>
              <a:t>- Творчество – это …..</a:t>
            </a:r>
          </a:p>
          <a:p>
            <a:pPr>
              <a:buFont typeface="Wingdings 3" pitchFamily="18" charset="2"/>
              <a:buNone/>
            </a:pPr>
            <a:r>
              <a:rPr lang="ru-RU" sz="4800" b="1" smtClean="0">
                <a:solidFill>
                  <a:schemeClr val="accent2"/>
                </a:solidFill>
                <a:latin typeface="Arial" charset="0"/>
              </a:rPr>
              <a:t>- Креативность – это ….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творчество – это…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30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82575" eaLnBrk="1" hangingPunct="1">
              <a:buFont typeface="Wingdings 2" pitchFamily="18" charset="2"/>
              <a:buChar char=""/>
            </a:pPr>
            <a:r>
              <a:rPr lang="ru-RU" smtClean="0"/>
              <a:t>Преобразующий мир </a:t>
            </a:r>
            <a:r>
              <a:rPr lang="ru-RU" b="1" i="1" smtClean="0"/>
              <a:t>процесс </a:t>
            </a:r>
            <a:r>
              <a:rPr lang="ru-RU" smtClean="0"/>
              <a:t>(</a:t>
            </a:r>
            <a:r>
              <a:rPr lang="ru-RU" b="1" i="1" smtClean="0"/>
              <a:t>деятельность)</a:t>
            </a:r>
            <a:r>
              <a:rPr lang="ru-RU" smtClean="0"/>
              <a:t> человека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err="1" smtClean="0"/>
              <a:t>Креативность</a:t>
            </a:r>
            <a:r>
              <a:rPr lang="ru-RU" i="1" dirty="0" smtClean="0"/>
              <a:t>?!?!</a:t>
            </a:r>
            <a:endParaRPr lang="ru-RU" i="1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Креативность – это </a:t>
            </a:r>
            <a:r>
              <a:rPr lang="ru-RU" sz="2800" b="1" i="1" smtClean="0">
                <a:solidFill>
                  <a:srgbClr val="C00000"/>
                </a:solidFill>
              </a:rPr>
              <a:t>способность</a:t>
            </a:r>
            <a:r>
              <a:rPr lang="ru-RU" sz="2800" b="1" i="1" smtClean="0"/>
              <a:t> жить в хаосе</a:t>
            </a:r>
          </a:p>
          <a:p>
            <a:pPr eaLnBrk="1" hangingPunct="1"/>
            <a:r>
              <a:rPr lang="ru-RU" sz="2800" b="1" i="1" smtClean="0"/>
              <a:t> Креативность – </a:t>
            </a:r>
            <a:r>
              <a:rPr lang="ru-RU" sz="2800" b="1" i="1" smtClean="0">
                <a:solidFill>
                  <a:srgbClr val="C00000"/>
                </a:solidFill>
              </a:rPr>
              <a:t>способность </a:t>
            </a:r>
            <a:r>
              <a:rPr lang="ru-RU" sz="2800" b="1" i="1" smtClean="0"/>
              <a:t>совершать терракт против банальности</a:t>
            </a:r>
          </a:p>
          <a:p>
            <a:pPr eaLnBrk="1" hangingPunct="1"/>
            <a:r>
              <a:rPr lang="ru-RU" sz="2800" b="1" i="1" smtClean="0"/>
              <a:t>Креативность – </a:t>
            </a:r>
            <a:r>
              <a:rPr lang="ru-RU" sz="2800" b="1" i="1" smtClean="0">
                <a:solidFill>
                  <a:srgbClr val="C00000"/>
                </a:solidFill>
              </a:rPr>
              <a:t>способность</a:t>
            </a:r>
            <a:r>
              <a:rPr lang="ru-RU" sz="2800" b="1" i="1" smtClean="0"/>
              <a:t> созидать разрушая конвенции и стереотипы</a:t>
            </a:r>
          </a:p>
          <a:p>
            <a:pPr eaLnBrk="1" hangingPunct="1"/>
            <a:r>
              <a:rPr lang="ru-RU" sz="2800" b="1" i="1" smtClean="0"/>
              <a:t> Креативность – </a:t>
            </a:r>
            <a:r>
              <a:rPr lang="ru-RU" sz="2800" b="1" i="1" smtClean="0">
                <a:solidFill>
                  <a:srgbClr val="C00000"/>
                </a:solidFill>
              </a:rPr>
              <a:t>способность</a:t>
            </a:r>
            <a:r>
              <a:rPr lang="ru-RU" sz="2800" b="1" i="1" smtClean="0"/>
              <a:t> покупать идеи по дешевой цене, а продавать по дорогой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Базовые понятия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i="1" smtClean="0">
                <a:solidFill>
                  <a:srgbClr val="C00000"/>
                </a:solidFill>
              </a:rPr>
              <a:t>Креативность</a:t>
            </a:r>
            <a:r>
              <a:rPr lang="ru-RU" sz="2000" i="1" smtClean="0">
                <a:solidFill>
                  <a:srgbClr val="C00000"/>
                </a:solidFill>
              </a:rPr>
              <a:t> –</a:t>
            </a:r>
            <a:r>
              <a:rPr lang="ru-RU" sz="2000" smtClean="0"/>
              <a:t> </a:t>
            </a:r>
            <a:r>
              <a:rPr lang="ru-RU" sz="3200" b="1" i="1" smtClean="0">
                <a:solidFill>
                  <a:srgbClr val="C00000"/>
                </a:solidFill>
              </a:rPr>
              <a:t>мета-способность, творческий ресурс человека,</a:t>
            </a:r>
            <a:r>
              <a:rPr lang="ru-RU" sz="2800" b="1" i="1" smtClean="0">
                <a:solidFill>
                  <a:srgbClr val="C000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</a:pPr>
            <a:endParaRPr lang="ru-RU" sz="1800" smtClean="0"/>
          </a:p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6"/>
          <p:cNvSpPr>
            <a:spLocks noChangeArrowheads="1"/>
          </p:cNvSpPr>
          <p:nvPr/>
        </p:nvSpPr>
        <p:spPr bwMode="auto">
          <a:xfrm>
            <a:off x="468313" y="180975"/>
            <a:ext cx="83200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Маршрут освоения программы</a:t>
            </a:r>
            <a:endParaRPr lang="ru-RU" altLang="ru-RU" sz="600">
              <a:latin typeface="Lucida Sans Unicode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социальной креативности ребенка в условиях дополнительного образования»</a:t>
            </a:r>
            <a:endParaRPr lang="ru-RU" altLang="ru-RU" sz="600">
              <a:latin typeface="Lucida Sans Unicode" pitchFamily="34" charset="0"/>
              <a:ea typeface="Calibri" pitchFamily="34" charset="0"/>
            </a:endParaRPr>
          </a:p>
          <a:p>
            <a:pPr algn="ctr" eaLnBrk="0" hangingPunct="0"/>
            <a:endParaRPr lang="ru-RU" altLang="ru-RU">
              <a:ea typeface="Calibri" pitchFamily="34" charset="0"/>
            </a:endParaRPr>
          </a:p>
        </p:txBody>
      </p:sp>
      <p:sp>
        <p:nvSpPr>
          <p:cNvPr id="16386" name="Rectangle 85"/>
          <p:cNvSpPr>
            <a:spLocks noChangeArrowheads="1"/>
          </p:cNvSpPr>
          <p:nvPr/>
        </p:nvSpPr>
        <p:spPr bwMode="auto">
          <a:xfrm>
            <a:off x="250825" y="731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  <p:pic>
        <p:nvPicPr>
          <p:cNvPr id="16387" name="Рисунок 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3288"/>
            <a:ext cx="9144000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23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276600" y="2205038"/>
            <a:ext cx="2447925" cy="2160587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7A5C"/>
            </a:prstShdw>
          </a:effec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660033"/>
                </a:solidFill>
                <a:latin typeface="Arial Black" pitchFamily="34" charset="0"/>
              </a:rPr>
              <a:t>ЭКЗИСТЕНЦИИ</a:t>
            </a:r>
          </a:p>
          <a:p>
            <a:pPr algn="ctr"/>
            <a:endParaRPr lang="ru-RU" sz="1200" b="1">
              <a:solidFill>
                <a:srgbClr val="660033"/>
              </a:solidFill>
              <a:latin typeface="Lucida Sans Unicode" pitchFamily="34" charset="0"/>
            </a:endParaRPr>
          </a:p>
          <a:p>
            <a:pPr algn="ctr"/>
            <a:r>
              <a:rPr lang="ru-RU" sz="1400" b="1">
                <a:solidFill>
                  <a:srgbClr val="660033"/>
                </a:solidFill>
                <a:latin typeface="Lucida Sans Unicode" pitchFamily="34" charset="0"/>
              </a:rPr>
              <a:t>(креативная модель мира)</a:t>
            </a:r>
          </a:p>
          <a:p>
            <a:pPr algn="ctr"/>
            <a:endParaRPr lang="ru-RU" sz="900" b="1">
              <a:solidFill>
                <a:srgbClr val="660033"/>
              </a:solidFill>
              <a:latin typeface="Lucida Sans Unicode" pitchFamily="34" charset="0"/>
            </a:endParaRPr>
          </a:p>
          <a:p>
            <a:pPr algn="ctr"/>
            <a:r>
              <a:rPr lang="ru-RU" sz="2000" b="1">
                <a:solidFill>
                  <a:srgbClr val="660033"/>
                </a:solidFill>
                <a:latin typeface="Arial Black" pitchFamily="34" charset="0"/>
              </a:rPr>
              <a:t>«Я» - «МИР»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76600" y="1125538"/>
            <a:ext cx="2592388" cy="649287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Мотивация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(Творческая позиция)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63938" y="5876925"/>
            <a:ext cx="2016125" cy="504825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660033"/>
                </a:solidFill>
                <a:latin typeface="+mn-lt"/>
                <a:cs typeface="+mn-cs"/>
              </a:rPr>
              <a:t>Интуиция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1916113"/>
            <a:ext cx="2159000" cy="576262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solidFill>
                  <a:srgbClr val="660033"/>
                </a:solidFill>
                <a:latin typeface="+mn-lt"/>
                <a:cs typeface="+mn-cs"/>
              </a:rPr>
              <a:t>Компетентность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39750" y="4292600"/>
            <a:ext cx="2519363" cy="1657350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Эстетические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параметры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33"/>
                </a:solidFill>
                <a:latin typeface="+mn-lt"/>
                <a:cs typeface="+mn-cs"/>
              </a:rPr>
              <a:t>(формотворчество,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33"/>
                </a:solidFill>
                <a:latin typeface="+mn-lt"/>
                <a:cs typeface="+mn-cs"/>
              </a:rPr>
              <a:t>ассоциативность)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227763" y="4365625"/>
            <a:ext cx="2447925" cy="1584325"/>
          </a:xfrm>
          <a:prstGeom prst="rect">
            <a:avLst/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60033"/>
                </a:solidFill>
                <a:latin typeface="+mn-lt"/>
                <a:cs typeface="+mn-cs"/>
              </a:rPr>
              <a:t>Интеллект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(</a:t>
            </a:r>
            <a:r>
              <a:rPr lang="ru-RU" sz="2000" b="1" dirty="0" err="1">
                <a:solidFill>
                  <a:srgbClr val="660033"/>
                </a:solidFill>
                <a:latin typeface="+mn-lt"/>
                <a:cs typeface="+mn-cs"/>
              </a:rPr>
              <a:t>дивергентность</a:t>
            </a: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660033"/>
                </a:solidFill>
                <a:latin typeface="+mn-lt"/>
                <a:cs typeface="+mn-cs"/>
              </a:rPr>
              <a:t>преобразования)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57200" y="228600"/>
            <a:ext cx="8353425" cy="576263"/>
          </a:xfrm>
          <a:prstGeom prst="rect">
            <a:avLst/>
          </a:prstGeom>
          <a:solidFill>
            <a:srgbClr val="FFCC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660033"/>
                </a:solidFill>
                <a:latin typeface="+mn-lt"/>
                <a:cs typeface="+mn-cs"/>
              </a:rPr>
              <a:t>СХЕМА ИНВАРИАНТНЫХ ПАРАМЕТРОВ В СТРУКТУРЕ КРЕАТИВНОСТИ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763713" y="1773238"/>
            <a:ext cx="1512887" cy="2447925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5867400" y="1773238"/>
            <a:ext cx="1584325" cy="2519362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427538" y="1773238"/>
            <a:ext cx="0" cy="4318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500563" y="4365625"/>
            <a:ext cx="0" cy="1439863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059113" y="4941888"/>
            <a:ext cx="3168650" cy="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059113" y="4941888"/>
            <a:ext cx="1441450" cy="8636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4500563" y="5013325"/>
            <a:ext cx="1727200" cy="792163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3059113" y="4076700"/>
            <a:ext cx="504825" cy="2159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5435600" y="4005263"/>
            <a:ext cx="792163" cy="360362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547813" y="2492375"/>
            <a:ext cx="0" cy="1728788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H="1">
            <a:off x="2627313" y="1773238"/>
            <a:ext cx="649287" cy="431800"/>
          </a:xfrm>
          <a:prstGeom prst="line">
            <a:avLst/>
          </a:prstGeom>
          <a:noFill/>
          <a:ln w="15875">
            <a:solidFill>
              <a:srgbClr val="6600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система представлений человека: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о мире как стимуле для совершенствования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о себе как субъекте творческой деятельности,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о творчестве как ценности.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err="1" smtClean="0"/>
              <a:t>Креативная</a:t>
            </a:r>
            <a:r>
              <a:rPr lang="ru-RU" dirty="0" smtClean="0"/>
              <a:t> модель мира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сложна,</a:t>
            </a:r>
            <a:r>
              <a:rPr lang="ru-RU" dirty="0" smtClean="0"/>
              <a:t> потому, что мир сложный и противоречивый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 smtClean="0"/>
              <a:t>м</a:t>
            </a:r>
            <a:r>
              <a:rPr lang="ru-RU" b="1" i="1" dirty="0" smtClean="0"/>
              <a:t>обильна,</a:t>
            </a:r>
            <a:r>
              <a:rPr lang="ru-RU" dirty="0" smtClean="0"/>
              <a:t> потому что мир постоянно меняется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i="1" dirty="0" smtClean="0"/>
              <a:t>многополярна,</a:t>
            </a:r>
            <a:r>
              <a:rPr lang="ru-RU" dirty="0" smtClean="0"/>
              <a:t> потому, что жизнь </a:t>
            </a:r>
            <a:r>
              <a:rPr lang="ru-RU" dirty="0" err="1" smtClean="0"/>
              <a:t>многофакторна</a:t>
            </a:r>
            <a:r>
              <a:rPr lang="ru-RU" dirty="0" smtClean="0"/>
              <a:t> и многогранна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err="1" smtClean="0">
                <a:solidFill>
                  <a:srgbClr val="C00000"/>
                </a:solidFill>
              </a:rPr>
              <a:t>Креативная</a:t>
            </a:r>
            <a:r>
              <a:rPr lang="ru-RU" u="sng" dirty="0" smtClean="0">
                <a:solidFill>
                  <a:srgbClr val="C00000"/>
                </a:solidFill>
              </a:rPr>
              <a:t> модель мира</a:t>
            </a:r>
            <a:r>
              <a:rPr lang="ru-RU" dirty="0" smtClean="0">
                <a:solidFill>
                  <a:srgbClr val="C00000"/>
                </a:solidFill>
              </a:rPr>
              <a:t> - это…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 </a:t>
            </a:r>
            <a:r>
              <a:rPr lang="ru-RU" sz="4400" b="1" dirty="0" smtClean="0"/>
              <a:t>Признаки </a:t>
            </a:r>
            <a:r>
              <a:rPr lang="ru-RU" sz="4400" dirty="0" smtClean="0"/>
              <a:t>– </a:t>
            </a:r>
            <a:r>
              <a:rPr lang="ru-RU" sz="4400" dirty="0" err="1" smtClean="0"/>
              <a:t>многополярность</a:t>
            </a:r>
            <a:r>
              <a:rPr lang="ru-RU" sz="4400" dirty="0" smtClean="0"/>
              <a:t>, открытость новому опыту, мобильность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/>
              <a:t>Высший регулятор поведения </a:t>
            </a:r>
            <a:r>
              <a:rPr lang="ru-RU" sz="4400" dirty="0" smtClean="0"/>
              <a:t>– критерий красоты, духовности и нравственности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4400" b="1" dirty="0" smtClean="0"/>
              <a:t>Направленность</a:t>
            </a:r>
            <a:r>
              <a:rPr lang="ru-RU" sz="4400" dirty="0" smtClean="0"/>
              <a:t> – прежде всего социальная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sz="4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400" dirty="0" smtClean="0"/>
              <a:t>Социальная </a:t>
            </a:r>
            <a:r>
              <a:rPr lang="ru-RU" sz="4400" dirty="0" err="1" smtClean="0"/>
              <a:t>креативность</a:t>
            </a:r>
            <a:r>
              <a:rPr lang="ru-RU" sz="4400" dirty="0" smtClean="0"/>
              <a:t> – основа формирования КММ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6500" b="1" dirty="0" smtClean="0">
                <a:solidFill>
                  <a:srgbClr val="C00000"/>
                </a:solidFill>
              </a:rPr>
              <a:t>???</a:t>
            </a:r>
            <a:r>
              <a:rPr lang="ru-RU" sz="5100" dirty="0" smtClean="0">
                <a:solidFill>
                  <a:srgbClr val="C00000"/>
                </a:solidFill>
              </a:rPr>
              <a:t> </a:t>
            </a:r>
            <a:r>
              <a:rPr lang="ru-RU" sz="6500" dirty="0" smtClean="0">
                <a:solidFill>
                  <a:srgbClr val="C00000"/>
                </a:solidFill>
              </a:rPr>
              <a:t>??? </a:t>
            </a:r>
            <a:r>
              <a:rPr lang="ru-RU" sz="5100" dirty="0" smtClean="0"/>
              <a:t>Когда это формируется?  -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4000" dirty="0" smtClean="0"/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5800" b="1" i="1" dirty="0" smtClean="0">
                <a:solidFill>
                  <a:srgbClr val="C00000"/>
                </a:solidFill>
              </a:rPr>
              <a:t>«Все начинается с детства»</a:t>
            </a:r>
            <a:endParaRPr lang="ru-RU" sz="5800" b="1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Характеристики </a:t>
            </a:r>
            <a:r>
              <a:rPr lang="ru-RU" dirty="0" err="1" smtClean="0">
                <a:solidFill>
                  <a:srgbClr val="C00000"/>
                </a:solidFill>
              </a:rPr>
              <a:t>креативной</a:t>
            </a:r>
            <a:r>
              <a:rPr lang="ru-RU" dirty="0" smtClean="0">
                <a:solidFill>
                  <a:srgbClr val="C00000"/>
                </a:solidFill>
              </a:rPr>
              <a:t> модели мира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преобразующая социальный мир </a:t>
            </a:r>
            <a:r>
              <a:rPr lang="ru-RU" b="1" i="1" smtClean="0">
                <a:solidFill>
                  <a:srgbClr val="C00000"/>
                </a:solidFill>
              </a:rPr>
              <a:t>деятельность</a:t>
            </a:r>
            <a:r>
              <a:rPr lang="ru-RU" smtClean="0"/>
              <a:t> человека</a:t>
            </a:r>
          </a:p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Процесс</a:t>
            </a:r>
            <a:r>
              <a:rPr lang="ru-RU" smtClean="0"/>
              <a:t>, который направлен на два взаимосвязанных вектора (внешний и внутренний )</a:t>
            </a:r>
          </a:p>
          <a:p>
            <a:pPr eaLnBrk="1" hangingPunct="1"/>
            <a:r>
              <a:rPr lang="ru-RU" smtClean="0"/>
              <a:t>1.на социум (творческое, позитивное преобразование социума)</a:t>
            </a:r>
          </a:p>
          <a:p>
            <a:pPr eaLnBrk="1" hangingPunct="1"/>
            <a:r>
              <a:rPr lang="ru-RU" smtClean="0"/>
              <a:t>2. на себя  - самосовершенствование, саморазвитие, самотворчество,</a:t>
            </a:r>
          </a:p>
          <a:p>
            <a:pPr eaLnBrk="1" hangingPunct="1"/>
            <a:r>
              <a:rPr lang="ru-RU" sz="2800" b="1" smtClean="0"/>
              <a:t> </a:t>
            </a:r>
            <a:r>
              <a:rPr lang="ru-RU" sz="2800" b="1" i="1" smtClean="0">
                <a:solidFill>
                  <a:srgbClr val="C00000"/>
                </a:solidFill>
              </a:rPr>
              <a:t>«Изменяемся мы- изменяется мир»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Социальное творчество – это…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900" b="1" i="1" dirty="0" smtClean="0"/>
              <a:t>Интегральная ( мета) способность личности к: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 восприятию,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пониманию,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 преобразованию и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900" b="1" i="1" dirty="0" smtClean="0"/>
              <a:t>созиданию социальной среды и себя в современном мире.</a:t>
            </a:r>
            <a:endParaRPr lang="ru-RU" sz="3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3900" dirty="0" smtClean="0"/>
              <a:t> 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Социальная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i="1" dirty="0" smtClean="0">
                <a:solidFill>
                  <a:srgbClr val="C00000"/>
                </a:solidFill>
              </a:rPr>
              <a:t> - это…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Социальная креативность- это..</a:t>
            </a:r>
            <a:endParaRPr lang="ru-RU" dirty="0"/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i="1" smtClean="0">
                <a:solidFill>
                  <a:srgbClr val="C00000"/>
                </a:solidFill>
              </a:rPr>
              <a:t>МЕТА-СПОСОБНОСТЬ,</a:t>
            </a:r>
            <a:r>
              <a:rPr lang="ru-RU" sz="3200" b="1" smtClean="0"/>
              <a:t> </a:t>
            </a:r>
            <a:r>
              <a:rPr lang="ru-RU" sz="2800" b="1" smtClean="0">
                <a:solidFill>
                  <a:srgbClr val="C00000"/>
                </a:solidFill>
              </a:rPr>
              <a:t>творческий ресурс человека</a:t>
            </a:r>
            <a:r>
              <a:rPr lang="ru-RU" sz="3200" b="1" smtClean="0">
                <a:solidFill>
                  <a:srgbClr val="C00000"/>
                </a:solidFill>
              </a:rPr>
              <a:t>, 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система творческих способностей и индивидуальных качеств личности, (мотивационных, интеллектуальных, эмоциональных, эстетических, экзистенциальных и др), способствующих генерированию и реализации социально значимых инновационных идей и стратегий</a:t>
            </a:r>
            <a:r>
              <a:rPr lang="ru-RU" sz="1600" b="1" smtClean="0"/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ru-RU" sz="16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Креативность имеет потенциальную и актуальную формы </a:t>
            </a:r>
          </a:p>
          <a:p>
            <a:pPr eaLnBrk="1" hangingPunct="1"/>
            <a:r>
              <a:rPr lang="ru-RU" sz="2800" b="1" i="1" smtClean="0"/>
              <a:t>Творческий потенциал </a:t>
            </a:r>
            <a:r>
              <a:rPr lang="ru-RU" sz="2800" smtClean="0"/>
              <a:t>– не реализованная креативность</a:t>
            </a:r>
          </a:p>
          <a:p>
            <a:pPr eaLnBrk="1" hangingPunct="1"/>
            <a:r>
              <a:rPr lang="ru-RU" b="1" i="1" smtClean="0"/>
              <a:t>Творческая личность </a:t>
            </a:r>
            <a:r>
              <a:rPr lang="ru-RU" smtClean="0"/>
              <a:t>– личность, реализующая свою креативность в инновационных проектах и самотворчестве</a:t>
            </a:r>
          </a:p>
          <a:p>
            <a:pPr eaLnBrk="1" hangingPunct="1"/>
            <a:r>
              <a:rPr lang="ru-RU" b="1" i="1" smtClean="0"/>
              <a:t>Творческие способности  (общие и специальные) </a:t>
            </a:r>
            <a:r>
              <a:rPr lang="ru-RU" smtClean="0"/>
              <a:t>- структурные компоненты креативности</a:t>
            </a:r>
          </a:p>
          <a:p>
            <a:pPr eaLnBrk="1" hangingPunct="1"/>
            <a:endParaRPr lang="ru-RU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Базовые понятия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социальная мотивация </a:t>
            </a:r>
            <a:r>
              <a:rPr lang="ru-RU" sz="2800" dirty="0" smtClean="0"/>
              <a:t>(</a:t>
            </a:r>
            <a:r>
              <a:rPr lang="ru-RU" sz="2400" dirty="0" smtClean="0"/>
              <a:t>социальные интересы</a:t>
            </a:r>
            <a:r>
              <a:rPr lang="ru-RU" sz="2800" dirty="0" smtClean="0"/>
              <a:t>)</a:t>
            </a:r>
            <a:endParaRPr lang="ru-RU" sz="2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социальные ценности </a:t>
            </a:r>
            <a:r>
              <a:rPr lang="ru-RU" sz="2800" dirty="0" smtClean="0"/>
              <a:t>(</a:t>
            </a:r>
            <a:r>
              <a:rPr lang="ru-RU" sz="2400" dirty="0" smtClean="0"/>
              <a:t>ценностные ориентации, толерантность</a:t>
            </a:r>
            <a:r>
              <a:rPr lang="ru-RU" sz="2800" dirty="0" smtClean="0"/>
              <a:t>), </a:t>
            </a:r>
            <a:endParaRPr lang="ru-RU" sz="2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социальный интеллект  </a:t>
            </a:r>
            <a:r>
              <a:rPr lang="ru-RU" sz="2800" dirty="0" smtClean="0"/>
              <a:t>(</a:t>
            </a:r>
            <a:r>
              <a:rPr lang="ru-RU" sz="2400" dirty="0" smtClean="0"/>
              <a:t>восприятие и понимание себя и других людей, социальное воображение</a:t>
            </a:r>
            <a:r>
              <a:rPr lang="ru-RU" sz="2800" dirty="0" smtClean="0"/>
              <a:t>)</a:t>
            </a:r>
            <a:endParaRPr lang="ru-RU" sz="2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социальная компетентность </a:t>
            </a:r>
            <a:r>
              <a:rPr lang="ru-RU" sz="2800" dirty="0" smtClean="0"/>
              <a:t>(</a:t>
            </a:r>
            <a:r>
              <a:rPr lang="ru-RU" sz="2200" dirty="0" smtClean="0"/>
              <a:t>актуальные знания о социуме, опыт самосовершенствования и сотрудничества, достижения в социальной сфере</a:t>
            </a:r>
            <a:r>
              <a:rPr lang="ru-RU" sz="2800" dirty="0" smtClean="0"/>
              <a:t>)</a:t>
            </a: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</a:p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социальная активность </a:t>
            </a:r>
            <a:r>
              <a:rPr lang="ru-RU" sz="28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- (</a:t>
            </a:r>
            <a:r>
              <a:rPr lang="ru-RU" sz="2400" dirty="0" smtClean="0"/>
              <a:t>активная социальная позиция и опыт социального проектирования).</a:t>
            </a:r>
          </a:p>
          <a:p>
            <a:pPr marL="541782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00000"/>
                </a:solidFill>
              </a:rPr>
              <a:t>Модель социальной </a:t>
            </a:r>
            <a:r>
              <a:rPr lang="ru-RU" i="1" dirty="0" err="1" smtClean="0">
                <a:solidFill>
                  <a:srgbClr val="C00000"/>
                </a:solidFill>
              </a:rPr>
              <a:t>креативности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11"/>
          <p:cNvGrpSpPr>
            <a:grpSpLocks/>
          </p:cNvGrpSpPr>
          <p:nvPr/>
        </p:nvGrpSpPr>
        <p:grpSpPr bwMode="auto">
          <a:xfrm>
            <a:off x="0" y="1125538"/>
            <a:ext cx="9258300" cy="5486400"/>
            <a:chOff x="1134" y="2214"/>
            <a:chExt cx="14580" cy="8640"/>
          </a:xfrm>
        </p:grpSpPr>
        <p:sp>
          <p:nvSpPr>
            <p:cNvPr id="54283" name="Oval 17"/>
            <p:cNvSpPr>
              <a:spLocks noChangeArrowheads="1"/>
            </p:cNvSpPr>
            <p:nvPr/>
          </p:nvSpPr>
          <p:spPr bwMode="auto">
            <a:xfrm>
              <a:off x="1134" y="2214"/>
              <a:ext cx="14580" cy="86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4" name="Oval 16"/>
            <p:cNvSpPr>
              <a:spLocks noChangeArrowheads="1"/>
            </p:cNvSpPr>
            <p:nvPr/>
          </p:nvSpPr>
          <p:spPr bwMode="auto">
            <a:xfrm>
              <a:off x="8694" y="365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5" name="Oval 15"/>
            <p:cNvSpPr>
              <a:spLocks noChangeArrowheads="1"/>
            </p:cNvSpPr>
            <p:nvPr/>
          </p:nvSpPr>
          <p:spPr bwMode="auto">
            <a:xfrm rot="-495007">
              <a:off x="1674" y="3294"/>
              <a:ext cx="6660" cy="43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2754" y="5994"/>
              <a:ext cx="684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7" name="Oval 13"/>
            <p:cNvSpPr>
              <a:spLocks noChangeArrowheads="1"/>
            </p:cNvSpPr>
            <p:nvPr/>
          </p:nvSpPr>
          <p:spPr bwMode="auto">
            <a:xfrm>
              <a:off x="7254" y="617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8" name="Oval 12"/>
            <p:cNvSpPr>
              <a:spLocks noChangeArrowheads="1"/>
            </p:cNvSpPr>
            <p:nvPr/>
          </p:nvSpPr>
          <p:spPr bwMode="auto">
            <a:xfrm>
              <a:off x="5094" y="2394"/>
              <a:ext cx="6660" cy="414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Lucida Sans Unicode" pitchFamily="34" charset="0"/>
              </a:endParaRPr>
            </a:p>
          </p:txBody>
        </p:sp>
      </p:grp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827088" y="1412875"/>
            <a:ext cx="7821612" cy="3984625"/>
            <a:chOff x="2229" y="3337"/>
            <a:chExt cx="13022" cy="6274"/>
          </a:xfrm>
        </p:grpSpPr>
        <p:sp>
          <p:nvSpPr>
            <p:cNvPr id="54277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836" y="3337"/>
              <a:ext cx="3420" cy="105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57164"/>
                </a:avLst>
              </a:prstTxWarp>
            </a:bodyPr>
            <a:lstStyle/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мотивация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(мотивационный компонент) </a:t>
              </a:r>
            </a:p>
            <a:p>
              <a:pPr algn="ctr"/>
              <a:r>
                <a:rPr lang="ru-RU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социальный интерес</a:t>
              </a:r>
            </a:p>
          </p:txBody>
        </p:sp>
        <p:sp>
          <p:nvSpPr>
            <p:cNvPr id="54278" name="WordArt 9"/>
            <p:cNvSpPr>
              <a:spLocks noChangeArrowheads="1" noChangeShapeType="1" noTextEdit="1"/>
            </p:cNvSpPr>
            <p:nvPr/>
          </p:nvSpPr>
          <p:spPr bwMode="auto">
            <a:xfrm rot="2411746">
              <a:off x="11291" y="5463"/>
              <a:ext cx="3960" cy="4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ценности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(эмоционально-ценностный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компонент)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-ценностные ориентации детей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-толерантность</a:t>
              </a:r>
            </a:p>
          </p:txBody>
        </p:sp>
        <p:sp>
          <p:nvSpPr>
            <p:cNvPr id="54279" name="WordArt 8"/>
            <p:cNvSpPr>
              <a:spLocks noChangeArrowheads="1" noChangeShapeType="1" noTextEdit="1"/>
            </p:cNvSpPr>
            <p:nvPr/>
          </p:nvSpPr>
          <p:spPr bwMode="auto">
            <a:xfrm rot="-1386576">
              <a:off x="8874" y="7974"/>
              <a:ext cx="4726" cy="1574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1532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Социальная активность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(поведенческий компонент)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-социальная позиция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-достижения ребенка в социальной сфере</a:t>
              </a:r>
            </a:p>
          </p:txBody>
        </p:sp>
        <p:sp>
          <p:nvSpPr>
            <p:cNvPr id="54280" name="WordArt 7"/>
            <p:cNvSpPr>
              <a:spLocks noChangeArrowheads="1" noChangeShapeType="1" noTextEdit="1"/>
            </p:cNvSpPr>
            <p:nvPr/>
          </p:nvSpPr>
          <p:spPr bwMode="auto">
            <a:xfrm rot="1176791">
              <a:off x="2964" y="7799"/>
              <a:ext cx="4675" cy="1812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2508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Социальная компетентность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(компетентностный компонент)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-актуальные знания о социуме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опыт самосоврешенствования и сотрудничества</a:t>
              </a:r>
            </a:p>
          </p:txBody>
        </p:sp>
        <p:sp>
          <p:nvSpPr>
            <p:cNvPr id="54281" name="Oval 6"/>
            <p:cNvSpPr>
              <a:spLocks noChangeArrowheads="1"/>
            </p:cNvSpPr>
            <p:nvPr/>
          </p:nvSpPr>
          <p:spPr bwMode="auto">
            <a:xfrm>
              <a:off x="5814" y="4914"/>
              <a:ext cx="5400" cy="3060"/>
            </a:xfrm>
            <a:prstGeom prst="ellipse">
              <a:avLst/>
            </a:prstGeom>
            <a:solidFill>
              <a:srgbClr val="E2E2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200" b="1">
                  <a:latin typeface="Lucida Sans Unicode" pitchFamily="34" charset="0"/>
                  <a:cs typeface="Times New Roman" pitchFamily="18" charset="0"/>
                </a:rPr>
                <a:t>Социальная креативность</a:t>
              </a:r>
              <a:endParaRPr lang="ru-RU">
                <a:latin typeface="Lucida Sans Unicode" pitchFamily="34" charset="0"/>
              </a:endParaRPr>
            </a:p>
          </p:txBody>
        </p:sp>
        <p:sp>
          <p:nvSpPr>
            <p:cNvPr id="54282" name="WordArt 5"/>
            <p:cNvSpPr>
              <a:spLocks noChangeArrowheads="1" noChangeShapeType="1" noTextEdit="1"/>
            </p:cNvSpPr>
            <p:nvPr/>
          </p:nvSpPr>
          <p:spPr bwMode="auto">
            <a:xfrm rot="-2510413">
              <a:off x="2229" y="4862"/>
              <a:ext cx="3518" cy="79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24068"/>
                </a:avLst>
              </a:prstTxWarp>
            </a:bodyPr>
            <a:lstStyle/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социальный интеллект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(когнитивный компонент)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- восприятие и понимание себя</a:t>
              </a:r>
            </a:p>
            <a:p>
              <a:pPr algn="ctr"/>
              <a:r>
                <a:rPr lang="ru-RU" sz="1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и других людей</a:t>
              </a:r>
            </a:p>
          </p:txBody>
        </p:sp>
      </p:grpSp>
      <p:sp>
        <p:nvSpPr>
          <p:cNvPr id="54275" name="Rectangle 18"/>
          <p:cNvSpPr>
            <a:spLocks noChangeArrowheads="1"/>
          </p:cNvSpPr>
          <p:nvPr/>
        </p:nvSpPr>
        <p:spPr bwMode="auto">
          <a:xfrm>
            <a:off x="323850" y="407988"/>
            <a:ext cx="8351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1400" b="1">
                <a:latin typeface="Lucida Sans Unicode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Lucida Sans Unicode" pitchFamily="34" charset="0"/>
                <a:cs typeface="Times New Roman" pitchFamily="18" charset="0"/>
              </a:rPr>
              <a:t>МОДЕЛЬ СОЦИАЛЬНОЙ КРЕАТИВНОСТИ РЕБЕНКА</a:t>
            </a:r>
            <a:endParaRPr lang="ru-RU" sz="360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54276" name="Rectangle 20"/>
          <p:cNvSpPr>
            <a:spLocks noChangeArrowheads="1"/>
          </p:cNvSpPr>
          <p:nvPr/>
        </p:nvSpPr>
        <p:spPr bwMode="auto">
          <a:xfrm>
            <a:off x="-5715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/>
          </p:cNvSpPr>
          <p:nvPr>
            <p:ph type="subTitle" idx="4294967295"/>
          </p:nvPr>
        </p:nvSpPr>
        <p:spPr>
          <a:xfrm>
            <a:off x="539750" y="1052513"/>
            <a:ext cx="8208963" cy="4321175"/>
          </a:xfrm>
        </p:spPr>
        <p:txBody>
          <a:bodyPr/>
          <a:lstStyle/>
          <a:p>
            <a:pPr marL="109538" indent="0" algn="ctr">
              <a:buFont typeface="Wingdings 3" pitchFamily="18" charset="2"/>
              <a:buNone/>
            </a:pPr>
            <a:r>
              <a:rPr lang="ru-RU" sz="4000" b="1" smtClean="0">
                <a:solidFill>
                  <a:schemeClr val="accent2"/>
                </a:solidFill>
                <a:latin typeface="Arial" charset="0"/>
              </a:rPr>
              <a:t>Эксперт-метод </a:t>
            </a:r>
          </a:p>
          <a:p>
            <a:pPr marL="109538" indent="0" algn="ctr">
              <a:buFont typeface="Wingdings 3" pitchFamily="18" charset="2"/>
              <a:buNone/>
            </a:pPr>
            <a:r>
              <a:rPr lang="ru-RU" sz="4000" b="1" smtClean="0">
                <a:solidFill>
                  <a:schemeClr val="accent2"/>
                </a:solidFill>
                <a:latin typeface="Arial" charset="0"/>
              </a:rPr>
              <a:t>«Социальная креативность»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sz="4000" b="1" smtClean="0">
                <a:latin typeface="Arial" charset="0"/>
              </a:rPr>
              <a:t>Задание:</a:t>
            </a:r>
          </a:p>
          <a:p>
            <a:pPr marL="109538" indent="0">
              <a:buFont typeface="Wingdings 3" pitchFamily="18" charset="2"/>
              <a:buNone/>
            </a:pPr>
            <a:r>
              <a:rPr lang="ru-RU" sz="4000" b="1" smtClean="0">
                <a:latin typeface="Arial" charset="0"/>
              </a:rPr>
              <a:t>Заполните бланк опросника и определите свой уровень социальной креативности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algn="just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700" smtClean="0"/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100" b="1" i="1" smtClean="0">
                <a:solidFill>
                  <a:srgbClr val="C00000"/>
                </a:solidFill>
              </a:rPr>
              <a:t>Портфолио социально-творческих проектов</a:t>
            </a:r>
            <a:r>
              <a:rPr lang="ru-RU" sz="2100" b="1" smtClean="0"/>
              <a:t>:</a:t>
            </a:r>
          </a:p>
          <a:p>
            <a:pPr marL="623888" indent="-514350" eaLnBrk="1" hangingPunct="1">
              <a:lnSpc>
                <a:spcPct val="80000"/>
              </a:lnSpc>
              <a:buFont typeface="Wingdings 3" pitchFamily="18" charset="2"/>
              <a:buNone/>
            </a:pPr>
            <a:endParaRPr lang="ru-RU" sz="1700" smtClean="0"/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Автопортрет-презентация педагога «Я в этом мире»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Маршрут становления профессионального саморазвития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>
                <a:latin typeface="Arial" charset="0"/>
              </a:rPr>
              <a:t>К</a:t>
            </a:r>
            <a:r>
              <a:rPr lang="ru-RU" sz="2100" b="1" smtClean="0"/>
              <a:t>ейс проведенных диагностических методик по развитию социальной креативности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Индивидуальные модели социальной креативности (педагога и ребенка)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Социально-креативные стратегии в профессиональной деятельности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Социально-педагогические проекты в области развития социальной креативности ребенка</a:t>
            </a:r>
          </a:p>
          <a:p>
            <a:pPr marL="623888" indent="-514350" eaLnBrk="1" hangingPunct="1">
              <a:lnSpc>
                <a:spcPct val="80000"/>
              </a:lnSpc>
              <a:buClr>
                <a:schemeClr val="tx1"/>
              </a:buClr>
              <a:buFont typeface="Lucida Sans Unicode" pitchFamily="34" charset="0"/>
              <a:buAutoNum type="arabicPeriod"/>
            </a:pPr>
            <a:r>
              <a:rPr lang="ru-RU" sz="2100" b="1" smtClean="0"/>
              <a:t>Кейс решенных профессиональных задач</a:t>
            </a:r>
            <a:endParaRPr lang="ru-RU" sz="17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4663" y="2619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effectLst/>
              </a:rPr>
              <a:t>Результат занятий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 </a:t>
            </a:r>
            <a:r>
              <a:rPr lang="ru-RU" dirty="0" smtClean="0">
                <a:effectLst/>
              </a:rPr>
              <a:t>программе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4400" b="1" i="1" smtClean="0">
                <a:solidFill>
                  <a:srgbClr val="C00000"/>
                </a:solidFill>
              </a:rPr>
              <a:t>«Мы находимся здесь, чтобы внести свой вклад в этот мир.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z="4400" b="1" i="1" smtClean="0">
                <a:solidFill>
                  <a:srgbClr val="C00000"/>
                </a:solidFill>
              </a:rPr>
              <a:t>А иначе зачем мы здесь?»</a:t>
            </a:r>
            <a:endParaRPr lang="ru-RU" sz="3600" smtClean="0"/>
          </a:p>
          <a:p>
            <a:pPr algn="r" eaLnBrk="1" hangingPunct="1">
              <a:buFont typeface="Wingdings 3" pitchFamily="18" charset="2"/>
              <a:buNone/>
            </a:pPr>
            <a:r>
              <a:rPr lang="ru-RU" sz="3600" b="1" smtClean="0">
                <a:hlinkClick r:id="rId2" tooltip="Стив Джобс - все афоризмы"/>
              </a:rPr>
              <a:t>(Стив Джобс</a:t>
            </a:r>
            <a:r>
              <a:rPr lang="ru-RU" sz="3600" b="1" smtClean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</a:t>
            </a:r>
            <a:r>
              <a:rPr lang="ru-RU" dirty="0" smtClean="0"/>
              <a:t>.</a:t>
            </a:r>
            <a:r>
              <a:rPr lang="en-US" dirty="0" smtClean="0"/>
              <a:t>S</a:t>
            </a:r>
            <a:endParaRPr lang="ru-RU" dirty="0"/>
          </a:p>
        </p:txBody>
      </p:sp>
      <p:pic>
        <p:nvPicPr>
          <p:cNvPr id="56323" name="Picture 2" descr="http://im1-tub-ru.yandex.net/i?id=150258343-2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92600"/>
            <a:ext cx="38877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954587"/>
          </a:xfrm>
        </p:spPr>
        <p:txBody>
          <a:bodyPr/>
          <a:lstStyle/>
          <a:p>
            <a:pPr algn="ctr"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sz="4400" dirty="0" smtClean="0">
                <a:solidFill>
                  <a:srgbClr val="C00000"/>
                </a:solidFill>
              </a:rPr>
            </a:br>
            <a:endParaRPr lang="ru-RU" sz="4000" dirty="0"/>
          </a:p>
        </p:txBody>
      </p:sp>
      <p:pic>
        <p:nvPicPr>
          <p:cNvPr id="58371" name="Picture 4" descr="http://im2-tub-ru.yandex.net/i?id=171490283-0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6938"/>
            <a:ext cx="8027988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Актуальность проблемы. Предпосылки </a:t>
            </a:r>
            <a:r>
              <a:rPr lang="ru-RU" sz="2900" dirty="0" smtClean="0">
                <a:solidFill>
                  <a:srgbClr val="C00000"/>
                </a:solidFill>
              </a:rPr>
              <a:t>появления проблемы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b="1" dirty="0" smtClean="0">
                <a:solidFill>
                  <a:srgbClr val="C00000"/>
                </a:solidFill>
              </a:rPr>
              <a:t>Базовые понятия  </a:t>
            </a:r>
            <a:r>
              <a:rPr lang="ru-RU" sz="2900" dirty="0" smtClean="0">
                <a:solidFill>
                  <a:srgbClr val="C00000"/>
                </a:solidFill>
              </a:rPr>
              <a:t>(творчество,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2900" dirty="0" smtClean="0">
                <a:solidFill>
                  <a:srgbClr val="C00000"/>
                </a:solidFill>
              </a:rPr>
              <a:t>, творческая личность, творческие способности, социализация и др.)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Что такое «Социальное творчество» и «Социальная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креативность</a:t>
            </a:r>
            <a:r>
              <a:rPr lang="ru-RU" sz="2900" dirty="0" smtClean="0">
                <a:solidFill>
                  <a:srgbClr val="C00000"/>
                </a:solidFill>
              </a:rPr>
              <a:t>»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Функции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2900" dirty="0" smtClean="0">
                <a:solidFill>
                  <a:srgbClr val="C00000"/>
                </a:solidFill>
              </a:rPr>
              <a:t> в современном обществе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Модель социальной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900" dirty="0" smtClean="0">
                <a:solidFill>
                  <a:srgbClr val="C00000"/>
                </a:solidFill>
              </a:rPr>
              <a:t>Социальные факторы развития </a:t>
            </a:r>
            <a:r>
              <a:rPr lang="ru-RU" sz="2900" dirty="0" err="1" smtClean="0">
                <a:solidFill>
                  <a:srgbClr val="C00000"/>
                </a:solidFill>
              </a:rPr>
              <a:t>креативности</a:t>
            </a: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900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Вопросы и проблемы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Зачем?</a:t>
            </a:r>
            <a:r>
              <a:rPr lang="ru-RU" sz="3600" i="1" smtClean="0">
                <a:solidFill>
                  <a:srgbClr val="C00000"/>
                </a:solidFill>
              </a:rPr>
              <a:t> Что случилось в мире? Почему возникли </a:t>
            </a:r>
            <a:r>
              <a:rPr lang="ru-RU" sz="4000" i="1" smtClean="0">
                <a:solidFill>
                  <a:srgbClr val="C00000"/>
                </a:solidFill>
              </a:rPr>
              <a:t>п</a:t>
            </a:r>
            <a:r>
              <a:rPr lang="ru-RU" sz="3600" i="1" smtClean="0">
                <a:solidFill>
                  <a:srgbClr val="C00000"/>
                </a:solidFill>
              </a:rPr>
              <a:t>редпосылки</a:t>
            </a:r>
            <a:r>
              <a:rPr lang="ru-RU" sz="3200" i="1" smtClean="0">
                <a:solidFill>
                  <a:srgbClr val="C00000"/>
                </a:solidFill>
              </a:rPr>
              <a:t> </a:t>
            </a:r>
            <a:r>
              <a:rPr lang="ru-RU" sz="3600" i="1" smtClean="0">
                <a:solidFill>
                  <a:srgbClr val="C00000"/>
                </a:solidFill>
              </a:rPr>
              <a:t>появления проблемы развития социальной креативности?</a:t>
            </a:r>
            <a:endParaRPr lang="ru-RU" sz="36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07" name="Picture 4" descr="http://overgraph.ru/images/1123238_globalnye-problemy-chelovechestva-terror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76327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514350" algn="just" eaLnBrk="1" hangingPunct="1"/>
            <a:r>
              <a:rPr lang="ru-RU" smtClean="0"/>
              <a:t>Актуальная ситуация развития цивилизации:</a:t>
            </a:r>
          </a:p>
          <a:p>
            <a:pPr marL="623888" indent="-514350" algn="just" eaLnBrk="1" hangingPunct="1"/>
            <a:r>
              <a:rPr lang="ru-RU" smtClean="0"/>
              <a:t>- смена эпох мирового социокультурного и экономического развития - на смену индустриальной и уже информационной эпохе, приходит новая, </a:t>
            </a:r>
            <a:r>
              <a:rPr lang="ru-RU" b="1" i="1" smtClean="0"/>
              <a:t>эпоха творчества и инноваций,</a:t>
            </a:r>
            <a:r>
              <a:rPr lang="ru-RU" smtClean="0"/>
              <a:t> </a:t>
            </a:r>
          </a:p>
          <a:p>
            <a:pPr marL="623888" indent="-514350" algn="just" eaLnBrk="1" hangingPunct="1"/>
            <a:r>
              <a:rPr lang="ru-RU" smtClean="0"/>
              <a:t>Формируется новое </a:t>
            </a:r>
            <a:r>
              <a:rPr lang="ru-RU" sz="3200" i="1" smtClean="0">
                <a:solidFill>
                  <a:srgbClr val="C00000"/>
                </a:solidFill>
              </a:rPr>
              <a:t>креативное общество </a:t>
            </a:r>
            <a:r>
              <a:rPr lang="ru-RU" smtClean="0"/>
              <a:t>(«creativogenic society») и </a:t>
            </a:r>
            <a:r>
              <a:rPr lang="ru-RU" i="1" smtClean="0">
                <a:solidFill>
                  <a:srgbClr val="FF0000"/>
                </a:solidFill>
              </a:rPr>
              <a:t>инновационная экономика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Зачем?</a:t>
            </a:r>
            <a:r>
              <a:rPr lang="ru-RU" sz="2800" i="1" dirty="0" smtClean="0">
                <a:solidFill>
                  <a:srgbClr val="C00000"/>
                </a:solidFill>
              </a:rPr>
              <a:t> Что случилось в мире? Почему возникли </a:t>
            </a:r>
            <a:r>
              <a:rPr lang="ru-RU" sz="3200" i="1" dirty="0" smtClean="0">
                <a:solidFill>
                  <a:srgbClr val="C00000"/>
                </a:solidFill>
              </a:rPr>
              <a:t>п</a:t>
            </a:r>
            <a:r>
              <a:rPr lang="ru-RU" sz="2800" i="1" dirty="0" smtClean="0">
                <a:solidFill>
                  <a:srgbClr val="C00000"/>
                </a:solidFill>
              </a:rPr>
              <a:t>редпосылки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появления проблемы развития социальной </a:t>
            </a:r>
            <a:r>
              <a:rPr lang="ru-RU" sz="2800" i="1" dirty="0" err="1" smtClean="0">
                <a:solidFill>
                  <a:srgbClr val="C00000"/>
                </a:solidFill>
              </a:rPr>
              <a:t>креативности</a:t>
            </a:r>
            <a:r>
              <a:rPr lang="ru-RU" sz="2800" i="1" dirty="0" smtClean="0">
                <a:solidFill>
                  <a:srgbClr val="C00000"/>
                </a:solidFill>
              </a:rPr>
              <a:t>?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hlinkClick r:id="rId2" tooltip="Флорида, Ричард"/>
              </a:rPr>
              <a:t>Р. Флорида</a:t>
            </a:r>
            <a:r>
              <a:rPr lang="ru-RU" dirty="0" smtClean="0"/>
              <a:t> в работе </a:t>
            </a:r>
            <a:r>
              <a:rPr lang="ru-RU" dirty="0" smtClean="0">
                <a:hlinkClick r:id="rId3" tooltip="«Креативный класс: люди, которые меняют будущее» (страница отсутствует)"/>
              </a:rPr>
              <a:t>«</a:t>
            </a:r>
            <a:r>
              <a:rPr lang="ru-RU" dirty="0" err="1" smtClean="0">
                <a:hlinkClick r:id="rId3" tooltip="«Креативный класс: люди, которые меняют будущее» (страница отсутствует)"/>
              </a:rPr>
              <a:t>Креативный</a:t>
            </a:r>
            <a:r>
              <a:rPr lang="ru-RU" dirty="0" smtClean="0">
                <a:hlinkClick r:id="rId3" tooltip="«Креативный класс: люди, которые меняют будущее» (страница отсутствует)"/>
              </a:rPr>
              <a:t> класс: люди, которые меняют будущее»</a:t>
            </a:r>
            <a:r>
              <a:rPr lang="ru-RU" dirty="0" smtClean="0"/>
              <a:t>  приходит к выводу, что </a:t>
            </a:r>
            <a:r>
              <a:rPr lang="ru-RU" dirty="0" err="1" smtClean="0"/>
              <a:t>креативная</a:t>
            </a:r>
            <a:r>
              <a:rPr lang="ru-RU" dirty="0" smtClean="0"/>
              <a:t> экономика становится основой развития современного общества.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Ядро - креативный класс, объединяющий людей с творческой позицией.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Основа развития креативной (инновационной) экономики и креативного общества - реализация принципа 3-х «Т»: </a:t>
            </a:r>
            <a:r>
              <a:rPr lang="ru-RU" b="1" dirty="0" smtClean="0">
                <a:solidFill>
                  <a:srgbClr val="C00000"/>
                </a:solidFill>
              </a:rPr>
              <a:t>«технология, талант и толерантность».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023" y="26064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rgbClr val="C00000"/>
                </a:solidFill>
              </a:rPr>
              <a:t>Предпосылки появления проблемы социальной </a:t>
            </a:r>
            <a:r>
              <a:rPr lang="ru-RU" sz="3200" i="1" dirty="0" err="1" smtClean="0">
                <a:solidFill>
                  <a:srgbClr val="C00000"/>
                </a:solidFill>
              </a:rPr>
              <a:t>креативности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2413</TotalTime>
  <Words>1124</Words>
  <Application>Microsoft Office PowerPoint</Application>
  <PresentationFormat>Экран (4:3)</PresentationFormat>
  <Paragraphs>175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Arial Black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креативность - творчество в социуме</dc:title>
  <dc:creator>User</dc:creator>
  <cp:lastModifiedBy>Admin</cp:lastModifiedBy>
  <cp:revision>222</cp:revision>
  <dcterms:created xsi:type="dcterms:W3CDTF">2014-03-21T12:06:03Z</dcterms:created>
  <dcterms:modified xsi:type="dcterms:W3CDTF">2018-10-31T11:44:02Z</dcterms:modified>
</cp:coreProperties>
</file>