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7" r:id="rId2"/>
    <p:sldId id="274" r:id="rId3"/>
    <p:sldId id="287" r:id="rId4"/>
    <p:sldId id="288" r:id="rId5"/>
    <p:sldId id="279" r:id="rId6"/>
    <p:sldId id="280" r:id="rId7"/>
    <p:sldId id="281" r:id="rId8"/>
    <p:sldId id="289" r:id="rId9"/>
    <p:sldId id="290" r:id="rId10"/>
    <p:sldId id="291"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292" r:id="rId28"/>
    <p:sldId id="293" r:id="rId29"/>
    <p:sldId id="295" r:id="rId30"/>
    <p:sldId id="317" r:id="rId31"/>
    <p:sldId id="297" r:id="rId32"/>
    <p:sldId id="298" r:id="rId33"/>
    <p:sldId id="299" r:id="rId34"/>
    <p:sldId id="30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11"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4FE6F31B-E313-4C5F-97C1-C5318734836E}" type="datetimeFigureOut">
              <a:rPr lang="ru-RU"/>
              <a:pPr>
                <a:defRPr/>
              </a:pPr>
              <a:t>10.02.2017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403AFF1-EDAF-4054-9A9C-42F73638DA2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AF5E90-3E45-44EF-BD8C-832A606567BA}"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D40A1FD-88BD-4137-BCF8-0BF952AC8A9C}" type="slidenum">
              <a:rPr lang="ru-RU">
                <a:cs typeface="Arial" charset="0"/>
              </a:rPr>
              <a:pPr fontAlgn="base">
                <a:spcBef>
                  <a:spcPct val="0"/>
                </a:spcBef>
                <a:spcAft>
                  <a:spcPct val="0"/>
                </a:spcAft>
              </a:pPr>
              <a:t>2</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C8AE51D7-DAEA-428A-A2B8-119AEEAB7692}" type="datetimeFigureOut">
              <a:rPr lang="en-US"/>
              <a:pPr>
                <a:defRPr/>
              </a:pPr>
              <a:t>2/10/2017</a:t>
            </a:fld>
            <a:endParaRPr lang="en-US"/>
          </a:p>
        </p:txBody>
      </p:sp>
      <p:sp>
        <p:nvSpPr>
          <p:cNvPr id="5" name="Нижний колонтитул 18"/>
          <p:cNvSpPr>
            <a:spLocks noGrp="1"/>
          </p:cNvSpPr>
          <p:nvPr>
            <p:ph type="ftr" sz="quarter" idx="11"/>
          </p:nvPr>
        </p:nvSpPr>
        <p:spPr/>
        <p:txBody>
          <a:bodyPr/>
          <a:lstStyle>
            <a:lvl1pPr>
              <a:defRPr/>
            </a:lvl1pPr>
          </a:lstStyle>
          <a:p>
            <a:pPr>
              <a:defRPr/>
            </a:pPr>
            <a:endParaRPr lang="en-US"/>
          </a:p>
        </p:txBody>
      </p:sp>
      <p:sp>
        <p:nvSpPr>
          <p:cNvPr id="6" name="Номер слайда 26"/>
          <p:cNvSpPr>
            <a:spLocks noGrp="1"/>
          </p:cNvSpPr>
          <p:nvPr>
            <p:ph type="sldNum" sz="quarter" idx="12"/>
          </p:nvPr>
        </p:nvSpPr>
        <p:spPr/>
        <p:txBody>
          <a:bodyPr/>
          <a:lstStyle>
            <a:lvl1pPr>
              <a:defRPr/>
            </a:lvl1pPr>
          </a:lstStyle>
          <a:p>
            <a:pPr>
              <a:defRPr/>
            </a:pPr>
            <a:fld id="{3D239332-6C6A-4B88-B923-B22013AF5AA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189EDAA-711E-4543-93EE-EA67B0BF70F7}" type="datetimeFigureOut">
              <a:rPr lang="en-US"/>
              <a:pPr>
                <a:defRPr/>
              </a:pPr>
              <a:t>2/10/2017</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E2D1264A-7FC0-42CC-AC80-4F75E7E106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AF1DBCA5-2361-4478-91DD-978EA4CF3E1D}" type="datetimeFigureOut">
              <a:rPr lang="en-US"/>
              <a:pPr>
                <a:defRPr/>
              </a:pPr>
              <a:t>2/10/2017</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E3371F73-CF4D-45E5-8C7D-B09A5AE9D8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477406B-12A1-4204-B54F-D5CEC79B34F0}" type="datetimeFigureOut">
              <a:rPr lang="en-US"/>
              <a:pPr>
                <a:defRPr/>
              </a:pPr>
              <a:t>2/10/2017</a:t>
            </a:fld>
            <a:endParaRPr lang="en-US"/>
          </a:p>
        </p:txBody>
      </p:sp>
      <p:sp>
        <p:nvSpPr>
          <p:cNvPr id="5" name="Нижний колонтитул 21"/>
          <p:cNvSpPr>
            <a:spLocks noGrp="1"/>
          </p:cNvSpPr>
          <p:nvPr>
            <p:ph type="ftr" sz="quarter" idx="11"/>
          </p:nvPr>
        </p:nvSpPr>
        <p:spPr/>
        <p:txBody>
          <a:bodyPr/>
          <a:lstStyle>
            <a:lvl1pPr>
              <a:defRPr/>
            </a:lvl1pPr>
          </a:lstStyle>
          <a:p>
            <a:pPr>
              <a:defRPr/>
            </a:pPr>
            <a:endParaRPr lang="en-US"/>
          </a:p>
        </p:txBody>
      </p:sp>
      <p:sp>
        <p:nvSpPr>
          <p:cNvPr id="6" name="Номер слайда 17"/>
          <p:cNvSpPr>
            <a:spLocks noGrp="1"/>
          </p:cNvSpPr>
          <p:nvPr>
            <p:ph type="sldNum" sz="quarter" idx="12"/>
          </p:nvPr>
        </p:nvSpPr>
        <p:spPr/>
        <p:txBody>
          <a:bodyPr/>
          <a:lstStyle>
            <a:lvl1pPr>
              <a:defRPr/>
            </a:lvl1pPr>
          </a:lstStyle>
          <a:p>
            <a:pPr>
              <a:defRPr/>
            </a:pPr>
            <a:fld id="{F55C6E85-23C3-4B4E-96E5-6D59423671B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BA7C78F-1E46-4FED-A659-EE1D6860056A}" type="datetimeFigureOut">
              <a:rPr lang="en-US"/>
              <a:pPr>
                <a:defRPr/>
              </a:pPr>
              <a:t>2/10/2017</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868592E4-C652-4B7F-B763-E17F52A0DC7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B2DDCE87-65A0-4427-BA7A-D07067AAA396}" type="datetimeFigureOut">
              <a:rPr lang="en-US"/>
              <a:pPr>
                <a:defRPr/>
              </a:pPr>
              <a:t>2/10/2017</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2A38377D-30DC-4918-A2C9-39927CC802D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62DF7995-F985-42BF-A6C3-821A7EA2DF3D}" type="datetimeFigureOut">
              <a:rPr lang="en-US"/>
              <a:pPr>
                <a:defRPr/>
              </a:pPr>
              <a:t>2/10/2017</a:t>
            </a:fld>
            <a:endParaRPr lang="en-US"/>
          </a:p>
        </p:txBody>
      </p:sp>
      <p:sp>
        <p:nvSpPr>
          <p:cNvPr id="8" name="Нижний колонтитул 21"/>
          <p:cNvSpPr>
            <a:spLocks noGrp="1"/>
          </p:cNvSpPr>
          <p:nvPr>
            <p:ph type="ftr" sz="quarter" idx="11"/>
          </p:nvPr>
        </p:nvSpPr>
        <p:spPr/>
        <p:txBody>
          <a:bodyPr/>
          <a:lstStyle>
            <a:lvl1pPr>
              <a:defRPr/>
            </a:lvl1pPr>
          </a:lstStyle>
          <a:p>
            <a:pPr>
              <a:defRPr/>
            </a:pPr>
            <a:endParaRPr lang="en-US"/>
          </a:p>
        </p:txBody>
      </p:sp>
      <p:sp>
        <p:nvSpPr>
          <p:cNvPr id="9" name="Номер слайда 17"/>
          <p:cNvSpPr>
            <a:spLocks noGrp="1"/>
          </p:cNvSpPr>
          <p:nvPr>
            <p:ph type="sldNum" sz="quarter" idx="12"/>
          </p:nvPr>
        </p:nvSpPr>
        <p:spPr/>
        <p:txBody>
          <a:bodyPr/>
          <a:lstStyle>
            <a:lvl1pPr>
              <a:defRPr/>
            </a:lvl1pPr>
          </a:lstStyle>
          <a:p>
            <a:pPr>
              <a:defRPr/>
            </a:pPr>
            <a:fld id="{29731620-17DD-48BE-92CF-D82D079E61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04D2B10F-70C4-4D9F-92CF-4EA5CDAC6A95}" type="datetimeFigureOut">
              <a:rPr lang="en-US"/>
              <a:pPr>
                <a:defRPr/>
              </a:pPr>
              <a:t>2/10/2017</a:t>
            </a:fld>
            <a:endParaRPr lang="en-US"/>
          </a:p>
        </p:txBody>
      </p:sp>
      <p:sp>
        <p:nvSpPr>
          <p:cNvPr id="4" name="Нижний колонтитул 21"/>
          <p:cNvSpPr>
            <a:spLocks noGrp="1"/>
          </p:cNvSpPr>
          <p:nvPr>
            <p:ph type="ftr" sz="quarter" idx="11"/>
          </p:nvPr>
        </p:nvSpPr>
        <p:spPr/>
        <p:txBody>
          <a:bodyPr/>
          <a:lstStyle>
            <a:lvl1pPr>
              <a:defRPr/>
            </a:lvl1pPr>
          </a:lstStyle>
          <a:p>
            <a:pPr>
              <a:defRPr/>
            </a:pPr>
            <a:endParaRPr lang="en-US"/>
          </a:p>
        </p:txBody>
      </p:sp>
      <p:sp>
        <p:nvSpPr>
          <p:cNvPr id="5" name="Номер слайда 17"/>
          <p:cNvSpPr>
            <a:spLocks noGrp="1"/>
          </p:cNvSpPr>
          <p:nvPr>
            <p:ph type="sldNum" sz="quarter" idx="12"/>
          </p:nvPr>
        </p:nvSpPr>
        <p:spPr/>
        <p:txBody>
          <a:bodyPr/>
          <a:lstStyle>
            <a:lvl1pPr>
              <a:defRPr/>
            </a:lvl1pPr>
          </a:lstStyle>
          <a:p>
            <a:pPr>
              <a:defRPr/>
            </a:pPr>
            <a:fld id="{B8179072-78B1-48D9-B7EA-069E95B65A9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51F84CCB-06F9-48E8-A0F1-0B93CECCC327}" type="datetimeFigureOut">
              <a:rPr lang="en-US"/>
              <a:pPr>
                <a:defRPr/>
              </a:pPr>
              <a:t>2/10/2017</a:t>
            </a:fld>
            <a:endParaRPr lang="en-US"/>
          </a:p>
        </p:txBody>
      </p:sp>
      <p:sp>
        <p:nvSpPr>
          <p:cNvPr id="3" name="Нижний колонтитул 21"/>
          <p:cNvSpPr>
            <a:spLocks noGrp="1"/>
          </p:cNvSpPr>
          <p:nvPr>
            <p:ph type="ftr" sz="quarter" idx="11"/>
          </p:nvPr>
        </p:nvSpPr>
        <p:spPr/>
        <p:txBody>
          <a:bodyPr/>
          <a:lstStyle>
            <a:lvl1pPr>
              <a:defRPr/>
            </a:lvl1pPr>
          </a:lstStyle>
          <a:p>
            <a:pPr>
              <a:defRPr/>
            </a:pPr>
            <a:endParaRPr lang="en-US"/>
          </a:p>
        </p:txBody>
      </p:sp>
      <p:sp>
        <p:nvSpPr>
          <p:cNvPr id="4" name="Номер слайда 17"/>
          <p:cNvSpPr>
            <a:spLocks noGrp="1"/>
          </p:cNvSpPr>
          <p:nvPr>
            <p:ph type="sldNum" sz="quarter" idx="12"/>
          </p:nvPr>
        </p:nvSpPr>
        <p:spPr/>
        <p:txBody>
          <a:bodyPr/>
          <a:lstStyle>
            <a:lvl1pPr>
              <a:defRPr/>
            </a:lvl1pPr>
          </a:lstStyle>
          <a:p>
            <a:pPr>
              <a:defRPr/>
            </a:pPr>
            <a:fld id="{06FEB601-EBF0-4A9A-9A92-079435BC03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F8E6BF0B-8B59-414E-9DF7-AE502C4F6B83}" type="datetimeFigureOut">
              <a:rPr lang="en-US"/>
              <a:pPr>
                <a:defRPr/>
              </a:pPr>
              <a:t>2/10/2017</a:t>
            </a:fld>
            <a:endParaRPr lang="en-US"/>
          </a:p>
        </p:txBody>
      </p:sp>
      <p:sp>
        <p:nvSpPr>
          <p:cNvPr id="6" name="Нижний колонтитул 21"/>
          <p:cNvSpPr>
            <a:spLocks noGrp="1"/>
          </p:cNvSpPr>
          <p:nvPr>
            <p:ph type="ftr" sz="quarter" idx="11"/>
          </p:nvPr>
        </p:nvSpPr>
        <p:spPr/>
        <p:txBody>
          <a:bodyPr/>
          <a:lstStyle>
            <a:lvl1pPr>
              <a:defRPr/>
            </a:lvl1pPr>
          </a:lstStyle>
          <a:p>
            <a:pPr>
              <a:defRPr/>
            </a:pPr>
            <a:endParaRPr lang="en-US"/>
          </a:p>
        </p:txBody>
      </p:sp>
      <p:sp>
        <p:nvSpPr>
          <p:cNvPr id="7" name="Номер слайда 17"/>
          <p:cNvSpPr>
            <a:spLocks noGrp="1"/>
          </p:cNvSpPr>
          <p:nvPr>
            <p:ph type="sldNum" sz="quarter" idx="12"/>
          </p:nvPr>
        </p:nvSpPr>
        <p:spPr/>
        <p:txBody>
          <a:bodyPr/>
          <a:lstStyle>
            <a:lvl1pPr>
              <a:defRPr/>
            </a:lvl1pPr>
          </a:lstStyle>
          <a:p>
            <a:pPr>
              <a:defRPr/>
            </a:pPr>
            <a:fld id="{6621CFB6-C3F7-44F7-8E27-FF3B4EEA21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052C9212-3501-449C-A091-147C4AC21533}" type="datetimeFigureOut">
              <a:rPr lang="en-US"/>
              <a:pPr>
                <a:defRPr/>
              </a:pPr>
              <a:t>2/10/2017</a:t>
            </a:fld>
            <a:endParaRPr lang="en-US"/>
          </a:p>
        </p:txBody>
      </p:sp>
      <p:sp>
        <p:nvSpPr>
          <p:cNvPr id="10" name="Нижний колонтитул 5"/>
          <p:cNvSpPr>
            <a:spLocks noGrp="1"/>
          </p:cNvSpPr>
          <p:nvPr>
            <p:ph type="ftr" sz="quarter" idx="11"/>
          </p:nvPr>
        </p:nvSpPr>
        <p:spPr/>
        <p:txBody>
          <a:bodyPr/>
          <a:lstStyle>
            <a:lvl1pPr>
              <a:defRPr/>
            </a:lvl1pPr>
          </a:lstStyle>
          <a:p>
            <a:pPr>
              <a:defRPr/>
            </a:pPr>
            <a:endParaRPr lang="en-US"/>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AC3B2EE2-D720-439F-9EB2-C16DAA6397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22BE4E0D-2044-44FC-AED7-72A2204DC90E}" type="datetimeFigureOut">
              <a:rPr lang="en-US"/>
              <a:pPr>
                <a:defRPr/>
              </a:pPr>
              <a:t>2/10/2017</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EF17D62D-45F0-4E2A-8565-DBE082C215FB}" type="slidenum">
              <a:rPr lang="en-US"/>
              <a:pPr>
                <a:defRPr/>
              </a:pPr>
              <a:t>‹#›</a:t>
            </a:fld>
            <a:endParaRPr lang="en-US"/>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96" r:id="rId1"/>
    <p:sldLayoutId id="2147483688" r:id="rId2"/>
    <p:sldLayoutId id="2147483697" r:id="rId3"/>
    <p:sldLayoutId id="2147483689" r:id="rId4"/>
    <p:sldLayoutId id="2147483690" r:id="rId5"/>
    <p:sldLayoutId id="2147483691" r:id="rId6"/>
    <p:sldLayoutId id="2147483692" r:id="rId7"/>
    <p:sldLayoutId id="2147483693" r:id="rId8"/>
    <p:sldLayoutId id="2147483698" r:id="rId9"/>
    <p:sldLayoutId id="2147483694" r:id="rId10"/>
    <p:sldLayoutId id="2147483695"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elibrary.ru/item.asp?id=20365198" TargetMode="External"/><Relationship Id="rId3" Type="http://schemas.openxmlformats.org/officeDocument/2006/relationships/hyperlink" Target="http://elibrary.ru/contents.asp?issueid=1173098" TargetMode="External"/><Relationship Id="rId7" Type="http://schemas.openxmlformats.org/officeDocument/2006/relationships/hyperlink" Target="http://elibrary.ru/contents.asp?issueid=1683955&amp;selid=27442059" TargetMode="External"/><Relationship Id="rId2" Type="http://schemas.openxmlformats.org/officeDocument/2006/relationships/hyperlink" Target="http://elibrary.ru/item.asp?id=20555250" TargetMode="External"/><Relationship Id="rId1" Type="http://schemas.openxmlformats.org/officeDocument/2006/relationships/slideLayout" Target="../slideLayouts/slideLayout2.xml"/><Relationship Id="rId6" Type="http://schemas.openxmlformats.org/officeDocument/2006/relationships/hyperlink" Target="http://elibrary.ru/contents.asp?issueid=1683955" TargetMode="External"/><Relationship Id="rId5" Type="http://schemas.openxmlformats.org/officeDocument/2006/relationships/hyperlink" Target="http://elibrary.ru/item.asp?id=27442059" TargetMode="External"/><Relationship Id="rId10" Type="http://schemas.openxmlformats.org/officeDocument/2006/relationships/hyperlink" Target="http://elibrary.ru/contents.asp?issueid=1146301&amp;selid=20365198" TargetMode="External"/><Relationship Id="rId4" Type="http://schemas.openxmlformats.org/officeDocument/2006/relationships/hyperlink" Target="http://elibrary.ru/contents.asp?issueid=1173098&amp;selid=20555250" TargetMode="External"/><Relationship Id="rId9" Type="http://schemas.openxmlformats.org/officeDocument/2006/relationships/hyperlink" Target="http://elibrary.ru/contents.asp?issueid=114630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675" y="1377950"/>
            <a:ext cx="3962400" cy="2686051"/>
          </a:xfrm>
        </p:spPr>
        <p:txBody>
          <a:bodyPr>
            <a:noAutofit/>
          </a:bodyPr>
          <a:lstStyle/>
          <a:p>
            <a:pPr fontAlgn="auto">
              <a:spcAft>
                <a:spcPts val="0"/>
              </a:spcAft>
              <a:defRPr/>
            </a:pPr>
            <a:r>
              <a:rPr lang="ru-RU" sz="3600" dirty="0"/>
              <a:t>Современный ребенок в системе социального творчества</a:t>
            </a:r>
          </a:p>
        </p:txBody>
      </p:sp>
      <p:sp>
        <p:nvSpPr>
          <p:cNvPr id="14338" name="Подзаголовок 2"/>
          <p:cNvSpPr>
            <a:spLocks noGrp="1"/>
          </p:cNvSpPr>
          <p:nvPr>
            <p:ph type="subTitle" idx="1"/>
          </p:nvPr>
        </p:nvSpPr>
        <p:spPr>
          <a:xfrm>
            <a:off x="228600" y="4419600"/>
            <a:ext cx="8610600" cy="2438400"/>
          </a:xfrm>
        </p:spPr>
        <p:txBody>
          <a:bodyPr/>
          <a:lstStyle/>
          <a:p>
            <a:pPr marR="0" algn="l"/>
            <a:r>
              <a:rPr lang="ru-RU" smtClean="0"/>
              <a:t>Современный ребенок в социуме: психолого-педагогические и социальные проблемы</a:t>
            </a:r>
          </a:p>
          <a:p>
            <a:pPr marR="0"/>
            <a:r>
              <a:rPr lang="ru-RU" smtClean="0"/>
              <a:t>Николаева Е.И., д.б.н., </a:t>
            </a:r>
          </a:p>
          <a:p>
            <a:pPr marR="0"/>
            <a:r>
              <a:rPr lang="ru-RU" sz="2800" smtClean="0"/>
              <a:t>профессор кафедры возрастной психологии и педагогики семьи</a:t>
            </a:r>
          </a:p>
        </p:txBody>
      </p:sp>
      <p:pic>
        <p:nvPicPr>
          <p:cNvPr id="14339" name="Picture 3"/>
          <p:cNvPicPr>
            <a:picLocks noChangeAspect="1" noChangeArrowheads="1"/>
          </p:cNvPicPr>
          <p:nvPr/>
        </p:nvPicPr>
        <p:blipFill>
          <a:blip r:embed="rId3"/>
          <a:srcRect/>
          <a:stretch>
            <a:fillRect/>
          </a:stretch>
        </p:blipFill>
        <p:spPr bwMode="auto">
          <a:xfrm>
            <a:off x="4572000" y="609600"/>
            <a:ext cx="3803650" cy="370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365125" indent="-282575" eaLnBrk="0" hangingPunct="0">
              <a:spcBef>
                <a:spcPts val="600"/>
              </a:spcBef>
              <a:buClr>
                <a:srgbClr val="3891A7"/>
              </a:buClr>
              <a:buSzPct val="80000"/>
              <a:defRPr/>
            </a:pPr>
            <a:r>
              <a:rPr lang="ru-RU" sz="3200" dirty="0">
                <a:solidFill>
                  <a:prstClr val="black"/>
                </a:solidFill>
                <a:latin typeface="Corbel"/>
              </a:rPr>
              <a:t>Все участники обсуждения сошлись на том, что важно не выделение некоторого числа детей в привилегированную  группу по некоторому дискриминирующему критерию, а предоставление возможности всем детям широких возможностей для самореализации путем создание школ разной направленности и разного уровня сложности.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ru-RU" dirty="0"/>
              <a:t>Весьма часто проблемы обучения возникают у </a:t>
            </a:r>
            <a:r>
              <a:rPr lang="ru-RU" dirty="0" err="1"/>
              <a:t>леворуких</a:t>
            </a:r>
            <a:r>
              <a:rPr lang="ru-RU" dirty="0"/>
              <a:t> </a:t>
            </a:r>
            <a:r>
              <a:rPr lang="ru-RU" dirty="0" smtClean="0"/>
              <a:t>детей. </a:t>
            </a:r>
            <a:r>
              <a:rPr lang="ru-RU" dirty="0"/>
              <a:t>В отношении этих детей существует много предвзятых представлений, зафиксированных как в иностранной, так и отечественно литературе. Вот цитата из одного такого источника. </a:t>
            </a:r>
            <a:r>
              <a:rPr lang="ru-RU" dirty="0" err="1"/>
              <a:t>Леворукие</a:t>
            </a:r>
            <a:r>
              <a:rPr lang="ru-RU" dirty="0"/>
              <a:t> дети «… косоглазы, заикаются, еле передвигают ноги, они кричат как тюлени, вынырнувшие из воды. Неуклюжие в помещении и неповоротливые в играх, мямли и растяпы во всем, что они делают» </a:t>
            </a:r>
            <a:r>
              <a:rPr lang="ru-RU" dirty="0" smtClean="0"/>
              <a:t>[</a:t>
            </a:r>
            <a:r>
              <a:rPr lang="en-US" dirty="0"/>
              <a:t>Burt </a:t>
            </a:r>
            <a:r>
              <a:rPr lang="ru-RU" dirty="0" smtClean="0"/>
              <a:t>, 1961, </a:t>
            </a:r>
            <a:r>
              <a:rPr lang="ru-RU" dirty="0"/>
              <a:t>С.287].</a:t>
            </a: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ru-RU" dirty="0"/>
              <a:t>Письмо – это процесс, в котором задействованы области мозга отвечающие за слуховой, зрительный и моторный образ слов, а также области, отвечающие за его смысл. Трудности при обучении письму могут быть спровоцированы переучиванием </a:t>
            </a:r>
            <a:r>
              <a:rPr lang="ru-RU" dirty="0" err="1"/>
              <a:t>леворуких</a:t>
            </a:r>
            <a:r>
              <a:rPr lang="ru-RU" dirty="0"/>
              <a:t> детей. С помощью современного метода  позитронно-эмиссионной томографии оценивали мозговую активность во время письма правой рукой у взрослых правшей и переученных левшей. Движения рук в группах не различались, и не было отличий в характере активности области коры, отвечающей за движения правой руки. Однако при письме у праворуких активировалась левая половина мозга,  а у </a:t>
            </a:r>
            <a:r>
              <a:rPr lang="ru-RU" dirty="0" err="1"/>
              <a:t>леворуких</a:t>
            </a:r>
            <a:r>
              <a:rPr lang="ru-RU" dirty="0"/>
              <a:t> – обе его половины.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ru-RU" dirty="0"/>
              <a:t>Число </a:t>
            </a:r>
            <a:r>
              <a:rPr lang="ru-RU" dirty="0" err="1"/>
              <a:t>дислексиков</a:t>
            </a:r>
            <a:r>
              <a:rPr lang="ru-RU" dirty="0"/>
              <a:t> (людей, имеющих проблемы с чтением) в мире около 1-3 %. Но в Японии их в 10 раз меньше. Это объясняют тем, что японцы используют два вида письма – </a:t>
            </a:r>
            <a:r>
              <a:rPr lang="ru-RU" dirty="0" err="1"/>
              <a:t>кана</a:t>
            </a:r>
            <a:r>
              <a:rPr lang="ru-RU" dirty="0"/>
              <a:t>, основанный на слогах, и </a:t>
            </a:r>
            <a:r>
              <a:rPr lang="ru-RU" dirty="0" err="1"/>
              <a:t>кандзи</a:t>
            </a:r>
            <a:r>
              <a:rPr lang="ru-RU" dirty="0"/>
              <a:t> (иероглифическое письмо), связанные с разными полушариями (</a:t>
            </a:r>
            <a:r>
              <a:rPr lang="ru-RU" dirty="0" err="1"/>
              <a:t>кана</a:t>
            </a:r>
            <a:r>
              <a:rPr lang="ru-RU" dirty="0"/>
              <a:t> – с левым, </a:t>
            </a:r>
            <a:r>
              <a:rPr lang="ru-RU" dirty="0" err="1"/>
              <a:t>кандзи</a:t>
            </a:r>
            <a:r>
              <a:rPr lang="ru-RU" dirty="0"/>
              <a:t> – с правым). Это означает, что любой ребенок вне зависимости от индивидуальной асимметрии может быть успешным в одном из видов чтения. Кроме того, обучение, направленное на стимуляцию каждого полушария, способствует и взаимодействию между ними, что облегчает процесс освоения чтения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pPr marL="274320" indent="-274320" fontAlgn="auto">
              <a:spcAft>
                <a:spcPts val="0"/>
              </a:spcAft>
              <a:buClr>
                <a:schemeClr val="accent3"/>
              </a:buClr>
              <a:buFont typeface="Wingdings 2"/>
              <a:buChar char=""/>
              <a:defRPr/>
            </a:pPr>
            <a:r>
              <a:rPr lang="ru-RU" dirty="0"/>
              <a:t>Еще одно заболевание, которое рассматривается как результат незрелости полушарий – детский аутизм. Аутизм – это расстройство, определяемое многими факторами, в том числе генетическими и средовыми </a:t>
            </a:r>
            <a:r>
              <a:rPr lang="ru-RU" dirty="0" smtClean="0"/>
              <a:t>[</a:t>
            </a:r>
            <a:r>
              <a:rPr lang="en-US" dirty="0" smtClean="0"/>
              <a:t>Henderson</a:t>
            </a:r>
            <a:r>
              <a:rPr lang="ru-RU" dirty="0" smtClean="0"/>
              <a:t>, 2001]. </a:t>
            </a:r>
            <a:endParaRPr lang="ru-RU" dirty="0"/>
          </a:p>
          <a:p>
            <a:pPr marL="274320" indent="-274320" fontAlgn="auto">
              <a:spcAft>
                <a:spcPts val="0"/>
              </a:spcAft>
              <a:buClr>
                <a:schemeClr val="accent3"/>
              </a:buClr>
              <a:buFont typeface="Wingdings 2"/>
              <a:buChar char=""/>
              <a:defRPr/>
            </a:pPr>
            <a:r>
              <a:rPr lang="ru-RU" dirty="0"/>
              <a:t>Улучшение диагностики аутизма в последнее время привело к резкому возрастанию числа детей с таким диагнозом: в 2000 г.  распространенность аутизма составляла от 5 до 26 случаев на 10 000 детского населения; в 2005 году уже на 250-300 новорожденных в среднем приходился один случай аутизма: это чаще, чем изолированные глухота и слепота вместе взятые, синдром Дауна, сахарный диабет или онкологические заболевания детского возраста. По данным Всемирной организации аутизма, в 2008 году 1 случай аутизма приходится на 150 детей </a:t>
            </a:r>
            <a:r>
              <a:rPr lang="ru-RU" dirty="0" smtClean="0"/>
              <a:t>[</a:t>
            </a:r>
            <a:r>
              <a:rPr lang="en-US" dirty="0" err="1" smtClean="0"/>
              <a:t>Antshel</a:t>
            </a:r>
            <a:r>
              <a:rPr lang="ru-RU" dirty="0" smtClean="0"/>
              <a:t> </a:t>
            </a:r>
            <a:r>
              <a:rPr lang="en-US" dirty="0" smtClean="0"/>
              <a:t>et al., 2007</a:t>
            </a:r>
            <a:r>
              <a:rPr lang="ru-RU" dirty="0" smtClean="0"/>
              <a:t>]. </a:t>
            </a:r>
            <a:endParaRPr lang="ru-RU" dirty="0"/>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ru-RU" dirty="0"/>
              <a:t>С этого же года Организация Объединенных Наций (ООН), понимая глубину проблемы и тяжесть последствий для общества, провозгласила 2 апреля "Всемирным Днем распространения информации об аутизме". В 2012 году Центр по контролю за заболеваемостью в американских штатах рапортовал в среднем об 1 случае аутизма на каждые 88 детей. За десять лет количество детей с аутизмом выросло в 10 раз. Считается, что тенденция к росту сохранится и в будущем </a:t>
            </a:r>
            <a:r>
              <a:rPr lang="en-US" dirty="0"/>
              <a:t>(Lovett </a:t>
            </a:r>
            <a:r>
              <a:rPr lang="en-US" dirty="0" smtClean="0"/>
              <a:t>, </a:t>
            </a:r>
            <a:r>
              <a:rPr lang="en-US" dirty="0"/>
              <a:t>Lewandowski </a:t>
            </a:r>
            <a:r>
              <a:rPr lang="en-US" dirty="0" smtClean="0"/>
              <a:t>, 2006)</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ъект 2"/>
          <p:cNvSpPr>
            <a:spLocks noGrp="1"/>
          </p:cNvSpPr>
          <p:nvPr>
            <p:ph idx="1"/>
          </p:nvPr>
        </p:nvSpPr>
        <p:spPr/>
        <p:txBody>
          <a:bodyPr/>
          <a:lstStyle/>
          <a:p>
            <a:r>
              <a:rPr lang="ru-RU" smtClean="0"/>
              <a:t> СДВГ – самая распространенная причина нарушений поведения и трудностей обучения в дошкольном и школьном возрасте . </a:t>
            </a:r>
          </a:p>
          <a:p>
            <a:r>
              <a:rPr lang="ru-RU" smtClean="0"/>
              <a:t>СДВГ наиболее часто встречается в школьном возрасте, однако нередко симптомы заболевания сохраняются в подростковом и взрослом возрасте.</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ъект 2"/>
          <p:cNvSpPr>
            <a:spLocks noGrp="1"/>
          </p:cNvSpPr>
          <p:nvPr>
            <p:ph idx="1"/>
          </p:nvPr>
        </p:nvSpPr>
        <p:spPr/>
        <p:txBody>
          <a:bodyPr/>
          <a:lstStyle/>
          <a:p>
            <a:r>
              <a:rPr lang="ru-RU" smtClean="0"/>
              <a:t>В России около 2 млн детей могут страдать этим расстройством. </a:t>
            </a:r>
          </a:p>
          <a:p>
            <a:r>
              <a:rPr lang="ru-RU" smtClean="0"/>
              <a:t>СДВГ встречается у 3–7 % детей в возрасте 6–11 лет </a:t>
            </a:r>
          </a:p>
          <a:p>
            <a:r>
              <a:rPr lang="ru-RU" smtClean="0"/>
              <a:t>и у 2–4 % взрослых. Чаще им страдают мальчики: соотношение по полу варьирует от 2:1 до 9:1 </a:t>
            </a:r>
          </a:p>
          <a:p>
            <a:endParaRPr lang="ru-RU"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ru-RU" dirty="0"/>
              <a:t>В соответствии с диагностическими критериями Международной классификации болезней 1-го пересмотра и Руководства по диагностике и статистике психических расстройств (</a:t>
            </a:r>
            <a:r>
              <a:rPr lang="ru-RU" dirty="0" err="1"/>
              <a:t>Diagnostic</a:t>
            </a:r>
            <a:r>
              <a:rPr lang="ru-RU" dirty="0"/>
              <a:t> </a:t>
            </a:r>
            <a:r>
              <a:rPr lang="ru-RU" dirty="0" err="1"/>
              <a:t>and</a:t>
            </a:r>
            <a:r>
              <a:rPr lang="ru-RU" dirty="0"/>
              <a:t> </a:t>
            </a:r>
            <a:r>
              <a:rPr lang="ru-RU" dirty="0" err="1"/>
              <a:t>Statistical</a:t>
            </a:r>
            <a:r>
              <a:rPr lang="ru-RU" dirty="0"/>
              <a:t> </a:t>
            </a:r>
            <a:r>
              <a:rPr lang="ru-RU" dirty="0" err="1"/>
              <a:t>Manual</a:t>
            </a:r>
            <a:r>
              <a:rPr lang="ru-RU" dirty="0"/>
              <a:t> </a:t>
            </a:r>
            <a:r>
              <a:rPr lang="ru-RU" dirty="0" err="1"/>
              <a:t>of</a:t>
            </a:r>
            <a:r>
              <a:rPr lang="ru-RU" dirty="0"/>
              <a:t> </a:t>
            </a:r>
            <a:r>
              <a:rPr lang="ru-RU" dirty="0" err="1"/>
              <a:t>mental</a:t>
            </a:r>
            <a:r>
              <a:rPr lang="ru-RU" dirty="0"/>
              <a:t> </a:t>
            </a:r>
            <a:r>
              <a:rPr lang="ru-RU" dirty="0" err="1"/>
              <a:t>disorders</a:t>
            </a:r>
            <a:r>
              <a:rPr lang="ru-RU" dirty="0"/>
              <a:t> IV, DSM-IV), диагноз СДВГ требует выявления у пациента симптомов </a:t>
            </a:r>
            <a:r>
              <a:rPr lang="ru-RU" dirty="0" err="1"/>
              <a:t>гиперактивности</a:t>
            </a:r>
            <a:r>
              <a:rPr lang="ru-RU" dirty="0"/>
              <a:t> и / или импульсивности, а также невнимательности, которые значительно выражены, носят постоянный (стойкий)  характер  и  не  соответствуют  возрасту и уровню развития ребенка.</a:t>
            </a: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ъект 2"/>
          <p:cNvSpPr>
            <a:spLocks noGrp="1"/>
          </p:cNvSpPr>
          <p:nvPr>
            <p:ph idx="1"/>
          </p:nvPr>
        </p:nvSpPr>
        <p:spPr>
          <a:xfrm>
            <a:off x="457200" y="1371600"/>
            <a:ext cx="8229600" cy="4389438"/>
          </a:xfrm>
        </p:spPr>
        <p:txBody>
          <a:bodyPr/>
          <a:lstStyle/>
          <a:p>
            <a:r>
              <a:rPr lang="ru-RU" smtClean="0"/>
              <a:t>Синдром дефицита внимания без гиперактивности (СДВ) является вариантом  СДВГ,  при  котором  преобладает  нарушение  внимания при слабо выраженных симптомах гиперактивности и импульсивности . Для диагностики и оценки клинических проявлений СДВГ у детей и взрослых разработано множество диагностических  шкал</a:t>
            </a:r>
          </a:p>
          <a:p>
            <a:endParaRPr lang="ru-RU"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oodcinema.ru/files/005_1.jpg"/>
          <p:cNvPicPr>
            <a:picLocks noGrp="1" noChangeAspect="1" noChangeArrowheads="1"/>
          </p:cNvPicPr>
          <p:nvPr>
            <p:ph idx="1"/>
          </p:nvPr>
        </p:nvPicPr>
        <p:blipFill>
          <a:blip r:embed="rId3"/>
          <a:srcRect/>
          <a:stretch>
            <a:fillRect/>
          </a:stretch>
        </p:blipFill>
        <p:spPr>
          <a:xfrm>
            <a:off x="990600" y="1447800"/>
            <a:ext cx="7495636" cy="3886199"/>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ъект 2"/>
          <p:cNvSpPr>
            <a:spLocks noGrp="1"/>
          </p:cNvSpPr>
          <p:nvPr>
            <p:ph idx="1"/>
          </p:nvPr>
        </p:nvSpPr>
        <p:spPr>
          <a:xfrm>
            <a:off x="381000" y="1447800"/>
            <a:ext cx="8229600" cy="4389438"/>
          </a:xfrm>
        </p:spPr>
        <p:txBody>
          <a:bodyPr/>
          <a:lstStyle/>
          <a:p>
            <a:r>
              <a:rPr lang="ru-RU" smtClean="0"/>
              <a:t>Не существует объективных психологических критериев детской одаренности ни в одной области деятельности: все имеющиеся психологические инструменты, основанные как на тестировании так и на оценке имеющихся достижений (победы на олимпиадах, творческих конкурсах и иных подобных соревнованиях) не способны дать прогноз будущих успехов одаренного ребенка во взрослом возрасте. </a:t>
            </a:r>
          </a:p>
          <a:p>
            <a:endParaRPr lang="ru-RU"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ru-RU" dirty="0"/>
              <a:t>Все прогнозы, базирующиеся на детской одаренности, имеют лишь вероятностный характер и далеки от каких-либо гарантий. Более того, психологическая наука настаивает на том, что далеко не все одаренные дети станут одаренными взрослыми, и, что еще более важно, далеко не все одаренные взрослые были одаренными детьми. Таким образом, пристальное общественное внимание к одаренным детям нередко может быть контрпродуктивным: все зависит от конкретных форм проявления подобного внимания. </a:t>
            </a:r>
          </a:p>
          <a:p>
            <a:pPr marL="274320" indent="-274320" fontAlgn="auto">
              <a:spcAft>
                <a:spcPts val="0"/>
              </a:spcAft>
              <a:buClr>
                <a:schemeClr val="accent3"/>
              </a:buClr>
              <a:buFont typeface="Wingdings 2"/>
              <a:buChar char=""/>
              <a:defRPr/>
            </a:pPr>
            <a:endParaRPr lang="ru-RU" dirty="0"/>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ru-RU" dirty="0"/>
              <a:t>Классик теории менеджмента Питер </a:t>
            </a:r>
            <a:r>
              <a:rPr lang="ru-RU" dirty="0" err="1"/>
              <a:t>Друкер</a:t>
            </a:r>
            <a:r>
              <a:rPr lang="ru-RU" dirty="0"/>
              <a:t> как-то заметил: «Не существует никакой связи между эффективностью человека и его «талантом», то есть интеллектом, воображением и знаниями. Интеллект, воображение и знания – важные ресурсы, но только эффективное их использование приносит результат. Сами по себе они просто ставят пределы тому, чего человек способен добиться». В интерпретации </a:t>
            </a:r>
            <a:r>
              <a:rPr lang="ru-RU" dirty="0" err="1"/>
              <a:t>Друкера</a:t>
            </a:r>
            <a:r>
              <a:rPr lang="ru-RU" dirty="0"/>
              <a:t> и вслед за ним Максвелла, эффективность – это набор из 13 личностных качеств, которые служат необходимым дополнением к таланту и превращают его в успех.</a:t>
            </a: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p:txBody>
          <a:bodyPr/>
          <a:lstStyle/>
          <a:p>
            <a:r>
              <a:rPr lang="ru-RU" smtClean="0"/>
              <a:t>Эти качества</a:t>
            </a:r>
          </a:p>
        </p:txBody>
      </p:sp>
      <p:sp>
        <p:nvSpPr>
          <p:cNvPr id="3" name="Объект 2"/>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ru-RU" dirty="0"/>
              <a:t>Обучаемость (центральное свойство)</a:t>
            </a:r>
          </a:p>
          <a:p>
            <a:pPr marL="274320" indent="-274320" fontAlgn="auto">
              <a:spcAft>
                <a:spcPts val="0"/>
              </a:spcAft>
              <a:buClr>
                <a:schemeClr val="accent3"/>
              </a:buClr>
              <a:buFont typeface="Wingdings 2"/>
              <a:buChar char=""/>
              <a:defRPr/>
            </a:pPr>
            <a:r>
              <a:rPr lang="ru-RU" dirty="0"/>
              <a:t>    вера</a:t>
            </a:r>
          </a:p>
          <a:p>
            <a:pPr marL="274320" indent="-274320" fontAlgn="auto">
              <a:spcAft>
                <a:spcPts val="0"/>
              </a:spcAft>
              <a:buClr>
                <a:schemeClr val="accent3"/>
              </a:buClr>
              <a:buFont typeface="Wingdings 2"/>
              <a:buChar char=""/>
              <a:defRPr/>
            </a:pPr>
            <a:r>
              <a:rPr lang="ru-RU" dirty="0"/>
              <a:t>    страсть</a:t>
            </a:r>
          </a:p>
          <a:p>
            <a:pPr marL="274320" indent="-274320" fontAlgn="auto">
              <a:spcAft>
                <a:spcPts val="0"/>
              </a:spcAft>
              <a:buClr>
                <a:schemeClr val="accent3"/>
              </a:buClr>
              <a:buFont typeface="Wingdings 2"/>
              <a:buChar char=""/>
              <a:defRPr/>
            </a:pPr>
            <a:r>
              <a:rPr lang="ru-RU" dirty="0"/>
              <a:t>    инициатива</a:t>
            </a:r>
          </a:p>
          <a:p>
            <a:pPr marL="274320" indent="-274320" fontAlgn="auto">
              <a:spcAft>
                <a:spcPts val="0"/>
              </a:spcAft>
              <a:buClr>
                <a:schemeClr val="accent3"/>
              </a:buClr>
              <a:buFont typeface="Wingdings 2"/>
              <a:buChar char=""/>
              <a:defRPr/>
            </a:pPr>
            <a:r>
              <a:rPr lang="ru-RU" dirty="0"/>
              <a:t>    фокус</a:t>
            </a:r>
          </a:p>
          <a:p>
            <a:pPr marL="274320" indent="-274320" fontAlgn="auto">
              <a:spcAft>
                <a:spcPts val="0"/>
              </a:spcAft>
              <a:buClr>
                <a:schemeClr val="accent3"/>
              </a:buClr>
              <a:buFont typeface="Wingdings 2"/>
              <a:buChar char=""/>
              <a:defRPr/>
            </a:pPr>
            <a:r>
              <a:rPr lang="ru-RU" dirty="0"/>
              <a:t>    подготовка</a:t>
            </a:r>
          </a:p>
          <a:p>
            <a:pPr marL="274320" indent="-274320" fontAlgn="auto">
              <a:spcAft>
                <a:spcPts val="0"/>
              </a:spcAft>
              <a:buClr>
                <a:schemeClr val="accent3"/>
              </a:buClr>
              <a:buFont typeface="Wingdings 2"/>
              <a:buChar char=""/>
              <a:defRPr/>
            </a:pPr>
            <a:r>
              <a:rPr lang="ru-RU" dirty="0"/>
              <a:t>    практика</a:t>
            </a:r>
          </a:p>
          <a:p>
            <a:pPr marL="274320" indent="-274320" fontAlgn="auto">
              <a:spcAft>
                <a:spcPts val="0"/>
              </a:spcAft>
              <a:buClr>
                <a:schemeClr val="accent3"/>
              </a:buClr>
              <a:buFont typeface="Wingdings 2"/>
              <a:buChar char=""/>
              <a:defRPr/>
            </a:pPr>
            <a:r>
              <a:rPr lang="ru-RU" dirty="0"/>
              <a:t>    постоянство</a:t>
            </a:r>
          </a:p>
          <a:p>
            <a:pPr marL="274320" indent="-274320" fontAlgn="auto">
              <a:spcAft>
                <a:spcPts val="0"/>
              </a:spcAft>
              <a:buClr>
                <a:schemeClr val="accent3"/>
              </a:buClr>
              <a:buFont typeface="Wingdings 2"/>
              <a:buChar char=""/>
              <a:defRPr/>
            </a:pPr>
            <a:r>
              <a:rPr lang="ru-RU" dirty="0"/>
              <a:t>    смелость</a:t>
            </a:r>
          </a:p>
          <a:p>
            <a:pPr marL="274320" indent="-274320" fontAlgn="auto">
              <a:spcAft>
                <a:spcPts val="0"/>
              </a:spcAft>
              <a:buClr>
                <a:schemeClr val="accent3"/>
              </a:buClr>
              <a:buFont typeface="Wingdings 2"/>
              <a:buChar char=""/>
              <a:defRPr/>
            </a:pPr>
            <a:r>
              <a:rPr lang="ru-RU" dirty="0"/>
              <a:t>    характер</a:t>
            </a:r>
          </a:p>
          <a:p>
            <a:pPr marL="274320" indent="-274320" fontAlgn="auto">
              <a:spcAft>
                <a:spcPts val="0"/>
              </a:spcAft>
              <a:buClr>
                <a:schemeClr val="accent3"/>
              </a:buClr>
              <a:buFont typeface="Wingdings 2"/>
              <a:buChar char=""/>
              <a:defRPr/>
            </a:pPr>
            <a:r>
              <a:rPr lang="ru-RU" dirty="0"/>
              <a:t>    отношения</a:t>
            </a:r>
          </a:p>
          <a:p>
            <a:pPr marL="274320" indent="-274320" fontAlgn="auto">
              <a:spcAft>
                <a:spcPts val="0"/>
              </a:spcAft>
              <a:buClr>
                <a:schemeClr val="accent3"/>
              </a:buClr>
              <a:buFont typeface="Wingdings 2"/>
              <a:buChar char=""/>
              <a:defRPr/>
            </a:pPr>
            <a:r>
              <a:rPr lang="ru-RU" dirty="0"/>
              <a:t>    ответственность</a:t>
            </a:r>
          </a:p>
          <a:p>
            <a:pPr marL="274320" indent="-274320" fontAlgn="auto">
              <a:spcAft>
                <a:spcPts val="0"/>
              </a:spcAft>
              <a:buClr>
                <a:schemeClr val="accent3"/>
              </a:buClr>
              <a:buFont typeface="Wingdings 2"/>
              <a:buChar char=""/>
              <a:defRPr/>
            </a:pPr>
            <a:r>
              <a:rPr lang="ru-RU" dirty="0"/>
              <a:t>    командная работа</a:t>
            </a: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457200" y="1920875"/>
            <a:ext cx="4038600" cy="4433888"/>
          </a:xfrm>
        </p:spPr>
        <p:txBody>
          <a:bodyPr>
            <a:normAutofit fontScale="92500"/>
          </a:bodyPr>
          <a:lstStyle/>
          <a:p>
            <a:pPr marL="274320" indent="-274320" fontAlgn="auto">
              <a:spcAft>
                <a:spcPts val="0"/>
              </a:spcAft>
              <a:buClr>
                <a:schemeClr val="accent3"/>
              </a:buClr>
              <a:buFont typeface="Wingdings 2"/>
              <a:buChar char=""/>
              <a:defRPr/>
            </a:pPr>
            <a:r>
              <a:rPr lang="ru-RU" dirty="0"/>
              <a:t>уже в 16 лет Черчилль заявил школьному учителю: «Мир ожидают серьезные испытания. Лондон и вся Англия окажутся в опасности, и я, занимая высокий пост, спасу столицу и всю Империю». </a:t>
            </a:r>
          </a:p>
          <a:p>
            <a:pPr marL="274320" indent="-274320" fontAlgn="auto">
              <a:spcAft>
                <a:spcPts val="0"/>
              </a:spcAft>
              <a:buClr>
                <a:schemeClr val="accent3"/>
              </a:buClr>
              <a:buFont typeface="Wingdings 2"/>
              <a:buChar char=""/>
              <a:defRPr/>
            </a:pPr>
            <a:r>
              <a:rPr lang="ru-RU" dirty="0"/>
              <a:t>Но ему пришлось ждать 44 года</a:t>
            </a:r>
          </a:p>
          <a:p>
            <a:pPr marL="274320" indent="-274320" fontAlgn="auto">
              <a:spcAft>
                <a:spcPts val="0"/>
              </a:spcAft>
              <a:buClr>
                <a:schemeClr val="accent3"/>
              </a:buClr>
              <a:buFont typeface="Wingdings 2"/>
              <a:buChar char=""/>
              <a:defRPr/>
            </a:pPr>
            <a:endParaRPr lang="ru-RU" dirty="0"/>
          </a:p>
        </p:txBody>
      </p:sp>
      <p:pic>
        <p:nvPicPr>
          <p:cNvPr id="39939" name="Picture 2"/>
          <p:cNvPicPr>
            <a:picLocks noGrp="1" noChangeAspect="1" noChangeArrowheads="1"/>
          </p:cNvPicPr>
          <p:nvPr>
            <p:ph sz="half" idx="2"/>
          </p:nvPr>
        </p:nvPicPr>
        <p:blipFill>
          <a:blip r:embed="rId2"/>
          <a:srcRect/>
          <a:stretch>
            <a:fillRect/>
          </a:stretch>
        </p:blipFill>
        <p:spPr>
          <a:xfrm>
            <a:off x="4768850" y="2768600"/>
            <a:ext cx="3797300" cy="2738438"/>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81000" y="1219200"/>
            <a:ext cx="4038600" cy="4937125"/>
          </a:xfrm>
        </p:spPr>
        <p:txBody>
          <a:bodyPr>
            <a:normAutofit fontScale="70000" lnSpcReduction="20000"/>
          </a:bodyPr>
          <a:lstStyle/>
          <a:p>
            <a:pPr marL="274320" indent="-274320" fontAlgn="auto">
              <a:spcAft>
                <a:spcPts val="0"/>
              </a:spcAft>
              <a:buClr>
                <a:schemeClr val="accent3"/>
              </a:buClr>
              <a:buFont typeface="Wingdings 2"/>
              <a:buChar char=""/>
              <a:defRPr/>
            </a:pPr>
            <a:r>
              <a:rPr lang="ru-RU" dirty="0"/>
              <a:t>Однажды Генри Форда обвинили в том, что он недостаточно образованный. В ответ на такие вопросы он указал пальцем на собеседника и сказал: «Позвольте мне напомнить вам, что на моем столе есть целый ряд кнопок. Нажав на одну из них, я могу призвать на помощь своих людей, которые ответят на любой мой вопрос относительно бизнеса. А именно этому занятию я отдаю большинство своих сил. Теперь вы скажите мне, почему я должен засорять свой ум общими знаниями, чтобы быть в состоянии отвечать на вопросы, когда вокруг меня есть множество людей, готовых предоставить любую информацию, которая меня интересует?» </a:t>
            </a:r>
          </a:p>
          <a:p>
            <a:pPr marL="274320" indent="-274320" fontAlgn="auto">
              <a:spcAft>
                <a:spcPts val="0"/>
              </a:spcAft>
              <a:buClr>
                <a:schemeClr val="accent3"/>
              </a:buClr>
              <a:buFont typeface="Wingdings 2"/>
              <a:buChar char=""/>
              <a:defRPr/>
            </a:pPr>
            <a:endParaRPr lang="ru-RU" dirty="0"/>
          </a:p>
        </p:txBody>
      </p:sp>
      <p:pic>
        <p:nvPicPr>
          <p:cNvPr id="40963" name="Picture 2"/>
          <p:cNvPicPr>
            <a:picLocks noGrp="1" noChangeAspect="1" noChangeArrowheads="1"/>
          </p:cNvPicPr>
          <p:nvPr>
            <p:ph sz="half" idx="2"/>
          </p:nvPr>
        </p:nvPicPr>
        <p:blipFill>
          <a:blip r:embed="rId2"/>
          <a:srcRect/>
          <a:stretch>
            <a:fillRect/>
          </a:stretch>
        </p:blipFill>
        <p:spPr>
          <a:xfrm>
            <a:off x="4800600" y="1447800"/>
            <a:ext cx="3476625" cy="443388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ru-RU" dirty="0"/>
              <a:t>американский психолог Дж. Смит утверждает, что обучение творчеству станет возможным, если будут созданы такие основные условия: </a:t>
            </a:r>
          </a:p>
          <a:p>
            <a:pPr marL="274320" indent="-274320" fontAlgn="auto">
              <a:spcAft>
                <a:spcPts val="0"/>
              </a:spcAft>
              <a:buClr>
                <a:schemeClr val="accent3"/>
              </a:buClr>
              <a:buFont typeface="Wingdings 2"/>
              <a:buChar char=""/>
              <a:defRPr/>
            </a:pPr>
            <a:r>
              <a:rPr lang="ru-RU" dirty="0"/>
              <a:t>условия физические, то есть наличие материалов для творчества и возможности в любую минуту действовать с ними </a:t>
            </a:r>
          </a:p>
          <a:p>
            <a:pPr marL="274320" indent="-274320" fontAlgn="auto">
              <a:spcAft>
                <a:spcPts val="0"/>
              </a:spcAft>
              <a:buClr>
                <a:schemeClr val="accent3"/>
              </a:buClr>
              <a:buFont typeface="Wingdings 2"/>
              <a:buChar char=""/>
              <a:defRPr/>
            </a:pPr>
            <a:r>
              <a:rPr lang="ru-RU" dirty="0"/>
              <a:t>условия социально-экономические, при которых ребенок имеет чувства внешней безопасности, то есть знает, что его творческие проявления не получат отрицательной оценки со стороны взрослых </a:t>
            </a:r>
          </a:p>
          <a:p>
            <a:pPr marL="274320" indent="-274320" fontAlgn="auto">
              <a:spcAft>
                <a:spcPts val="0"/>
              </a:spcAft>
              <a:buClr>
                <a:schemeClr val="accent3"/>
              </a:buClr>
              <a:buFont typeface="Wingdings 2"/>
              <a:buChar char=""/>
              <a:defRPr/>
            </a:pPr>
            <a:r>
              <a:rPr lang="ru-RU" dirty="0"/>
              <a:t>психологические условия, содержание которых заключается в том, что у ребенка формируется чувство внутренней безопасности, раскованности и свободы за счет поддержки взрослыми его творческих начинаний. </a:t>
            </a: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100" smtClean="0"/>
              <a:t>Качества, присущие Нобелевским лауреатам</a:t>
            </a:r>
          </a:p>
        </p:txBody>
      </p:sp>
      <p:sp>
        <p:nvSpPr>
          <p:cNvPr id="3" name="Объект 2"/>
          <p:cNvSpPr>
            <a:spLocks noGrp="1"/>
          </p:cNvSpPr>
          <p:nvPr>
            <p:ph idx="1"/>
          </p:nvPr>
        </p:nvSpPr>
        <p:spPr/>
        <p:txBody>
          <a:bodyPr>
            <a:normAutofit/>
          </a:bodyPr>
          <a:lstStyle/>
          <a:p>
            <a:pPr marL="365125" indent="-282575" eaLnBrk="0" hangingPunct="0">
              <a:lnSpc>
                <a:spcPct val="90000"/>
              </a:lnSpc>
              <a:spcBef>
                <a:spcPts val="600"/>
              </a:spcBef>
              <a:buClr>
                <a:srgbClr val="3891A7"/>
              </a:buClr>
              <a:buSzPct val="80000"/>
            </a:pPr>
            <a:r>
              <a:rPr lang="ru-RU" sz="3200" smtClean="0">
                <a:solidFill>
                  <a:srgbClr val="000000"/>
                </a:solidFill>
                <a:latin typeface="Corbel" pitchFamily="34" charset="0"/>
              </a:rPr>
              <a:t>	янусовидное мышление, то есть способностью рассматривать явление с разных сторон;</a:t>
            </a:r>
          </a:p>
          <a:p>
            <a:pPr marL="365125" indent="-282575" eaLnBrk="0" hangingPunct="0">
              <a:lnSpc>
                <a:spcPct val="90000"/>
              </a:lnSpc>
              <a:spcBef>
                <a:spcPts val="600"/>
              </a:spcBef>
              <a:buClr>
                <a:srgbClr val="3891A7"/>
              </a:buClr>
              <a:buSzPct val="80000"/>
            </a:pPr>
            <a:r>
              <a:rPr lang="ru-RU" sz="3200" smtClean="0">
                <a:solidFill>
                  <a:srgbClr val="000000"/>
                </a:solidFill>
                <a:latin typeface="Corbel" pitchFamily="34" charset="0"/>
              </a:rPr>
              <a:t>2.	высокая мотивация к выполнению определенной деятельности;</a:t>
            </a:r>
          </a:p>
          <a:p>
            <a:pPr marL="365125" indent="-282575" eaLnBrk="0" hangingPunct="0">
              <a:lnSpc>
                <a:spcPct val="90000"/>
              </a:lnSpc>
              <a:spcBef>
                <a:spcPts val="600"/>
              </a:spcBef>
              <a:buClr>
                <a:srgbClr val="3891A7"/>
              </a:buClr>
              <a:buSzPct val="80000"/>
            </a:pPr>
            <a:r>
              <a:rPr lang="ru-RU" sz="3200" smtClean="0">
                <a:solidFill>
                  <a:srgbClr val="000000"/>
                </a:solidFill>
                <a:latin typeface="Corbel" pitchFamily="34" charset="0"/>
              </a:rPr>
              <a:t>3.	волевые качества, позволившие им длительно и напряженно работать (большинство Нобелевских лауреатов работает по 10 часов в день).</a:t>
            </a:r>
            <a:endParaRPr lang="ru-RU"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Объект 2"/>
          <p:cNvSpPr>
            <a:spLocks noGrp="1"/>
          </p:cNvSpPr>
          <p:nvPr>
            <p:ph idx="1"/>
          </p:nvPr>
        </p:nvSpPr>
        <p:spPr>
          <a:xfrm>
            <a:off x="381000" y="1371600"/>
            <a:ext cx="8229600" cy="4389438"/>
          </a:xfrm>
        </p:spPr>
        <p:txBody>
          <a:bodyPr/>
          <a:lstStyle/>
          <a:p>
            <a:r>
              <a:rPr lang="ru-RU" sz="3200" smtClean="0">
                <a:solidFill>
                  <a:srgbClr val="000000"/>
                </a:solidFill>
                <a:latin typeface="Corbel" pitchFamily="34" charset="0"/>
              </a:rPr>
              <a:t> Следовательно, поддерживать нужно не одаренность – слишком неопределенное понятие, но мотивацию ребенка на осуществление определенной деятельности, его желание творить и созидать, а также развивать волевые качества, которые позволяет ему воплотить в жизнь задуманное</a:t>
            </a:r>
            <a:endParaRPr lang="ru-RU"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a:xfrm>
            <a:off x="457200" y="704850"/>
            <a:ext cx="8229600" cy="1143000"/>
          </a:xfrm>
        </p:spPr>
        <p:txBody>
          <a:bodyPr/>
          <a:lstStyle/>
          <a:p>
            <a:r>
              <a:rPr lang="ru-RU" smtClean="0"/>
              <a:t>Манфред Эйген</a:t>
            </a:r>
          </a:p>
        </p:txBody>
      </p:sp>
      <p:sp>
        <p:nvSpPr>
          <p:cNvPr id="3" name="Объект 2"/>
          <p:cNvSpPr>
            <a:spLocks noGrp="1"/>
          </p:cNvSpPr>
          <p:nvPr>
            <p:ph sz="half" idx="1"/>
          </p:nvPr>
        </p:nvSpPr>
        <p:spPr>
          <a:xfrm>
            <a:off x="457200" y="1920875"/>
            <a:ext cx="4038600" cy="4433888"/>
          </a:xfrm>
        </p:spPr>
        <p:txBody>
          <a:bodyPr>
            <a:normAutofit fontScale="92500" lnSpcReduction="10000"/>
          </a:bodyPr>
          <a:lstStyle/>
          <a:p>
            <a:pPr marL="274320" indent="-274320" fontAlgn="auto">
              <a:spcAft>
                <a:spcPts val="0"/>
              </a:spcAft>
              <a:buClr>
                <a:schemeClr val="accent3"/>
              </a:buClr>
              <a:buFont typeface="Wingdings 2"/>
              <a:buChar char=""/>
              <a:defRPr/>
            </a:pPr>
            <a:r>
              <a:rPr lang="ru-RU" dirty="0"/>
              <a:t>«За исследования экстремально быстрых химических реакций, стимулируемых нарушением равновесия с помощью очень коротких импульсов энергии», </a:t>
            </a:r>
            <a:r>
              <a:rPr lang="ru-RU" dirty="0" err="1"/>
              <a:t>Эйген</a:t>
            </a:r>
            <a:r>
              <a:rPr lang="ru-RU" dirty="0"/>
              <a:t>, Джордж Портер и </a:t>
            </a:r>
            <a:r>
              <a:rPr lang="ru-RU" dirty="0" err="1"/>
              <a:t>Роналд</a:t>
            </a:r>
            <a:r>
              <a:rPr lang="ru-RU" dirty="0"/>
              <a:t> </a:t>
            </a:r>
            <a:r>
              <a:rPr lang="ru-RU" dirty="0" err="1"/>
              <a:t>Норриш</a:t>
            </a:r>
            <a:r>
              <a:rPr lang="ru-RU" dirty="0"/>
              <a:t> в 1967 г. совместно получили Нобелевскую премию по химии</a:t>
            </a:r>
          </a:p>
          <a:p>
            <a:pPr marL="274320" indent="-274320" fontAlgn="auto">
              <a:spcAft>
                <a:spcPts val="0"/>
              </a:spcAft>
              <a:buClr>
                <a:schemeClr val="accent3"/>
              </a:buClr>
              <a:buFont typeface="Wingdings 2"/>
              <a:buChar char=""/>
              <a:defRPr/>
            </a:pPr>
            <a:endParaRPr lang="ru-RU" dirty="0"/>
          </a:p>
        </p:txBody>
      </p:sp>
      <p:pic>
        <p:nvPicPr>
          <p:cNvPr id="45059" name="Picture 2"/>
          <p:cNvPicPr>
            <a:picLocks noGrp="1" noChangeAspect="1" noChangeArrowheads="1"/>
          </p:cNvPicPr>
          <p:nvPr>
            <p:ph sz="half" idx="2"/>
          </p:nvPr>
        </p:nvPicPr>
        <p:blipFill>
          <a:blip r:embed="rId2"/>
          <a:srcRect/>
          <a:stretch>
            <a:fillRect/>
          </a:stretch>
        </p:blipFill>
        <p:spPr>
          <a:xfrm>
            <a:off x="5048250" y="1828800"/>
            <a:ext cx="4238625" cy="37353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2"/>
          <p:cNvSpPr>
            <a:spLocks noGrp="1"/>
          </p:cNvSpPr>
          <p:nvPr>
            <p:ph idx="1"/>
          </p:nvPr>
        </p:nvSpPr>
        <p:spPr/>
        <p:txBody>
          <a:bodyPr/>
          <a:lstStyle/>
          <a:p>
            <a:r>
              <a:rPr lang="ru-RU" smtClean="0"/>
              <a:t>Вернон Смит, лауреат Нобелевской премии  2002 г., создатель новой науки – экспериментальной экономики с синдромом Аспергера «могу полностью отключиться , переходя в режим концентрации, мир при этом полностью выключен».</a:t>
            </a:r>
          </a:p>
          <a:p>
            <a:r>
              <a:rPr lang="ru-RU" smtClean="0"/>
              <a:t>Джон Нэш, лауреат Нобелевской премии по экономике, - математик-шизофреник. Его сын болен шизофренией.</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ъект 5"/>
          <p:cNvSpPr>
            <a:spLocks noGrp="1"/>
          </p:cNvSpPr>
          <p:nvPr>
            <p:ph idx="1"/>
          </p:nvPr>
        </p:nvSpPr>
        <p:spPr/>
        <p:txBody>
          <a:bodyPr/>
          <a:lstStyle/>
          <a:p>
            <a:r>
              <a:rPr lang="ru-RU" smtClean="0"/>
              <a:t>Модель психического- понимание ребенком того, что другие люди могут иметь иную точку зрения, находиться в ином эмоциональном состоянии.</a:t>
            </a:r>
          </a:p>
          <a:p>
            <a:r>
              <a:rPr lang="ru-RU" smtClean="0"/>
              <a:t>Она предполагает, что человек осознает, что ошибаться может он сам и другие люди</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365125" indent="-282575" eaLnBrk="0" hangingPunct="0">
              <a:spcBef>
                <a:spcPts val="600"/>
              </a:spcBef>
              <a:buClr>
                <a:srgbClr val="3891A7"/>
              </a:buClr>
              <a:buSzPct val="80000"/>
              <a:defRPr/>
            </a:pPr>
            <a:r>
              <a:rPr lang="ru-RU" sz="3200" dirty="0">
                <a:solidFill>
                  <a:prstClr val="black"/>
                </a:solidFill>
                <a:latin typeface="Corbel"/>
              </a:rPr>
              <a:t>Возникает такая метафора. Если рассмотреть структуру волшебной сказки, предложенную В. </a:t>
            </a:r>
            <a:r>
              <a:rPr lang="ru-RU" sz="3200" dirty="0" err="1">
                <a:solidFill>
                  <a:prstClr val="black"/>
                </a:solidFill>
                <a:latin typeface="Corbel"/>
              </a:rPr>
              <a:t>Проппом</a:t>
            </a:r>
            <a:r>
              <a:rPr lang="ru-RU" sz="3200" dirty="0">
                <a:solidFill>
                  <a:prstClr val="black"/>
                </a:solidFill>
                <a:latin typeface="Corbel"/>
              </a:rPr>
              <a:t> , то оказывается, что она практически повторяет структуру событий в жизни творческих людей, достигших выдающихся результатов. </a:t>
            </a:r>
          </a:p>
          <a:p>
            <a:pPr marL="274320" indent="-274320" fontAlgn="auto">
              <a:spcAft>
                <a:spcPts val="0"/>
              </a:spcAft>
              <a:buClr>
                <a:schemeClr val="accent3"/>
              </a:buClr>
              <a:buFont typeface="Wingdings 2"/>
              <a:buChar char=""/>
              <a:defRPr/>
            </a:pP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Объект 2"/>
          <p:cNvSpPr>
            <a:spLocks noGrp="1"/>
          </p:cNvSpPr>
          <p:nvPr>
            <p:ph idx="1"/>
          </p:nvPr>
        </p:nvSpPr>
        <p:spPr>
          <a:xfrm>
            <a:off x="304800" y="1524000"/>
            <a:ext cx="8229600" cy="4389438"/>
          </a:xfrm>
        </p:spPr>
        <p:txBody>
          <a:bodyPr/>
          <a:lstStyle/>
          <a:p>
            <a:pPr marL="365125" indent="-282575" eaLnBrk="0" hangingPunct="0">
              <a:spcBef>
                <a:spcPts val="600"/>
              </a:spcBef>
              <a:buClr>
                <a:srgbClr val="3891A7"/>
              </a:buClr>
              <a:buSzPct val="80000"/>
            </a:pPr>
            <a:r>
              <a:rPr lang="ru-RU" sz="3200" smtClean="0">
                <a:solidFill>
                  <a:srgbClr val="000000"/>
                </a:solidFill>
                <a:latin typeface="Corbel" pitchFamily="34" charset="0"/>
              </a:rPr>
              <a:t>Перелагая сказку в жизнь, можно предположить, что </a:t>
            </a:r>
            <a:r>
              <a:rPr lang="ru-RU" sz="3200" b="1" smtClean="0">
                <a:solidFill>
                  <a:srgbClr val="000000"/>
                </a:solidFill>
                <a:latin typeface="Corbel" pitchFamily="34" charset="0"/>
              </a:rPr>
              <a:t>самый главный подарок</a:t>
            </a:r>
            <a:r>
              <a:rPr lang="ru-RU" sz="3200" smtClean="0">
                <a:solidFill>
                  <a:srgbClr val="000000"/>
                </a:solidFill>
                <a:latin typeface="Corbel" pitchFamily="34" charset="0"/>
              </a:rPr>
              <a:t>, который делает учитель ученику- это пробуждение интереса к предмету, когда собственная заинтересованность учителя превращается в страстное желание узнавать у ученика.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365125" indent="-282575" eaLnBrk="0" hangingPunct="0">
              <a:lnSpc>
                <a:spcPct val="90000"/>
              </a:lnSpc>
              <a:spcBef>
                <a:spcPts val="600"/>
              </a:spcBef>
              <a:buClr>
                <a:srgbClr val="3891A7"/>
              </a:buClr>
              <a:buSzPct val="80000"/>
            </a:pPr>
            <a:r>
              <a:rPr lang="ru-RU" sz="3000" b="1" smtClean="0">
                <a:solidFill>
                  <a:srgbClr val="000000"/>
                </a:solidFill>
                <a:latin typeface="Corbel" pitchFamily="34" charset="0"/>
              </a:rPr>
              <a:t>Второй дар</a:t>
            </a:r>
            <a:r>
              <a:rPr lang="ru-RU" sz="3000" smtClean="0">
                <a:solidFill>
                  <a:srgbClr val="000000"/>
                </a:solidFill>
                <a:latin typeface="Corbel" pitchFamily="34" charset="0"/>
              </a:rPr>
              <a:t>, который может дать учитель ученику – собственную личность как образец для подражания. Мы часто любим те школьные предметы,  которые преподавали учителя, нравившиеся нам той или иной стороной своей личности. Они могли всегда приходить в класс в приподнятом настроении, или разряжать атмосферу работы веселой шуткой, или с ними можно было поговорить о самом сокровенном.</a:t>
            </a:r>
            <a:endParaRPr lang="ru-RU" sz="3000" smtClean="0">
              <a:solidFill>
                <a:srgbClr val="000000"/>
              </a:solidFill>
              <a:latin typeface="Arial" charset="0"/>
            </a:endParaRPr>
          </a:p>
          <a:p>
            <a:pPr marL="365125" indent="-282575"/>
            <a:r>
              <a:rPr lang="ru-RU" sz="3000" b="1" smtClean="0">
                <a:latin typeface="Arial" charset="0"/>
                <a:cs typeface="Arial" charset="0"/>
              </a:rPr>
              <a:t>Третий дар-</a:t>
            </a:r>
            <a:r>
              <a:rPr lang="ru-RU" sz="3000" smtClean="0">
                <a:latin typeface="Arial" charset="0"/>
                <a:cs typeface="Arial" charset="0"/>
              </a:rPr>
              <a:t> поддержка личностного развития</a:t>
            </a:r>
            <a:endParaRPr lang="ru-RU" sz="3000" smtClean="0">
              <a:solidFill>
                <a:srgbClr val="000000"/>
              </a:solidFill>
              <a:latin typeface="Arial" charset="0"/>
            </a:endParaRPr>
          </a:p>
          <a:p>
            <a:pPr marL="365125" indent="-282575">
              <a:lnSpc>
                <a:spcPct val="90000"/>
              </a:lnSpc>
            </a:pPr>
            <a:endParaRPr lang="ru-RU" sz="2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ъект 2"/>
          <p:cNvSpPr>
            <a:spLocks noGrp="1"/>
          </p:cNvSpPr>
          <p:nvPr>
            <p:ph idx="1"/>
          </p:nvPr>
        </p:nvSpPr>
        <p:spPr>
          <a:xfrm>
            <a:off x="381000" y="914400"/>
            <a:ext cx="8229600" cy="4389438"/>
          </a:xfrm>
        </p:spPr>
        <p:txBody>
          <a:bodyPr/>
          <a:lstStyle/>
          <a:p>
            <a:pPr>
              <a:buFont typeface="Wingdings 2" pitchFamily="18" charset="2"/>
              <a:buNone/>
            </a:pPr>
            <a:r>
              <a:rPr lang="ru-RU" smtClean="0"/>
              <a:t>	</a:t>
            </a:r>
            <a:r>
              <a:rPr lang="ru-RU" sz="2200" smtClean="0"/>
              <a:t>1. Монина Г.Б. </a:t>
            </a:r>
            <a:r>
              <a:rPr lang="ru-RU" sz="2200" smtClean="0">
                <a:hlinkClick r:id="rId2"/>
              </a:rPr>
              <a:t>СТРАТЕГИЯ ПОМОЩИ ДЕТЯМ С ДВОЙНОЙ ИСКЛЮЧИТЕЛЬНОСТЬЮ (ОДАРЕННОСТЬ И СИНДРОМ ДЕФИЦИТА ВНИМАНИЯ С ГИПЕРАКТИВНОСТЬЮ)</a:t>
            </a:r>
            <a:r>
              <a:rPr lang="ru-RU" sz="2200" smtClean="0"/>
              <a:t> - </a:t>
            </a:r>
            <a:r>
              <a:rPr lang="ru-RU" sz="2200" smtClean="0">
                <a:hlinkClick r:id="rId3"/>
              </a:rPr>
              <a:t>Начальная школа плюс До и После</a:t>
            </a:r>
            <a:r>
              <a:rPr lang="ru-RU" sz="2200" smtClean="0"/>
              <a:t>. 2009. </a:t>
            </a:r>
            <a:r>
              <a:rPr lang="ru-RU" sz="2200" smtClean="0">
                <a:hlinkClick r:id="rId4"/>
              </a:rPr>
              <a:t>№ 6</a:t>
            </a:r>
            <a:r>
              <a:rPr lang="ru-RU" sz="2200" smtClean="0"/>
              <a:t>. С. 82-85.</a:t>
            </a:r>
          </a:p>
          <a:p>
            <a:pPr>
              <a:buFont typeface="Wingdings 2" pitchFamily="18" charset="2"/>
              <a:buNone/>
            </a:pPr>
            <a:r>
              <a:rPr lang="ru-RU" sz="2200" smtClean="0"/>
              <a:t>2. Монина Г.Б </a:t>
            </a:r>
            <a:r>
              <a:rPr lang="ru-RU" sz="2200" smtClean="0">
                <a:hlinkClick r:id="rId5"/>
              </a:rPr>
              <a:t>ИНДИВИДУАЛИЗАЦИЯ ПРОЦЕССА ВОСПИТАНИЯ И ОБУЧЕНИЯ ДЕТЕЙ С «ДВОЙНОЙ ИСКЛЮЧИТЕЛЬНОСТЬЮ»</a:t>
            </a:r>
            <a:r>
              <a:rPr lang="ru-RU" sz="2200" i="1" smtClean="0"/>
              <a:t>. - </a:t>
            </a:r>
            <a:r>
              <a:rPr lang="ru-RU" sz="2200" smtClean="0">
                <a:hlinkClick r:id="rId6"/>
              </a:rPr>
              <a:t>Коррекционно-педагогическое образование</a:t>
            </a:r>
            <a:r>
              <a:rPr lang="ru-RU" sz="2200" smtClean="0"/>
              <a:t>. 2016. </a:t>
            </a:r>
            <a:r>
              <a:rPr lang="ru-RU" sz="2200" smtClean="0">
                <a:hlinkClick r:id="rId7"/>
              </a:rPr>
              <a:t>№ 3 (7)</a:t>
            </a:r>
            <a:r>
              <a:rPr lang="ru-RU" sz="2200" smtClean="0"/>
              <a:t>. С. 50-53.</a:t>
            </a:r>
          </a:p>
          <a:p>
            <a:pPr>
              <a:buFont typeface="Wingdings 2" pitchFamily="18" charset="2"/>
              <a:buNone/>
            </a:pPr>
            <a:r>
              <a:rPr lang="ru-RU" sz="2200" smtClean="0"/>
              <a:t>3. Николаева Е.И. Воспитать одаренного ребенка. Как? - СПб: Питер, 2013.</a:t>
            </a:r>
          </a:p>
          <a:p>
            <a:pPr>
              <a:buFont typeface="Wingdings 2" pitchFamily="18" charset="2"/>
              <a:buNone/>
            </a:pPr>
            <a:r>
              <a:rPr lang="ru-RU" sz="2200" smtClean="0"/>
              <a:t>4. Положай М.Н.</a:t>
            </a:r>
            <a:r>
              <a:rPr lang="ru-RU" sz="2200" i="1" smtClean="0"/>
              <a:t> </a:t>
            </a:r>
            <a:r>
              <a:rPr lang="ru-RU" sz="2200" smtClean="0">
                <a:hlinkClick r:id="rId8"/>
              </a:rPr>
              <a:t>ФЕНОМЕН ДВОЙНОЙ ИСКЛЮЧИТЕЛЬНОСТИ У ДЕТЕЙ КАК АКТУАЛЬНАЯ ПРОБЛЕМА ПЕДАГОГИЧЕСКОЙ ПСИХОЛОГИИ</a:t>
            </a:r>
            <a:r>
              <a:rPr lang="ru-RU" sz="2200" smtClean="0"/>
              <a:t> - </a:t>
            </a:r>
            <a:r>
              <a:rPr lang="ru-RU" sz="2200" u="sng" smtClean="0">
                <a:hlinkClick r:id="rId9"/>
              </a:rPr>
              <a:t>Педагогическое образование в России</a:t>
            </a:r>
            <a:r>
              <a:rPr lang="ru-RU" sz="2200" u="sng" smtClean="0"/>
              <a:t>.</a:t>
            </a:r>
            <a:r>
              <a:rPr lang="ru-RU" sz="2200" smtClean="0"/>
              <a:t> 2013. </a:t>
            </a:r>
            <a:r>
              <a:rPr lang="ru-RU" sz="2200" smtClean="0">
                <a:hlinkClick r:id="rId10"/>
              </a:rPr>
              <a:t>№ 4</a:t>
            </a:r>
            <a:r>
              <a:rPr lang="ru-RU" sz="2200" smtClean="0"/>
              <a:t>. С. 226-228.</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ъект 2"/>
          <p:cNvSpPr>
            <a:spLocks noGrp="1"/>
          </p:cNvSpPr>
          <p:nvPr>
            <p:ph idx="1"/>
          </p:nvPr>
        </p:nvSpPr>
        <p:spPr>
          <a:xfrm>
            <a:off x="457200" y="1905000"/>
            <a:ext cx="8229600" cy="4389438"/>
          </a:xfrm>
        </p:spPr>
        <p:txBody>
          <a:bodyPr/>
          <a:lstStyle/>
          <a:p>
            <a:r>
              <a:rPr lang="ru-RU" sz="3200" smtClean="0"/>
              <a:t>Дочь Джеймса Джойса страдала шизофренией. У Бертрана Рассела множество больных шизофренией: дядя Вильям, тетя Агата, сын, внучка Эллен.</a:t>
            </a:r>
          </a:p>
          <a:p>
            <a:r>
              <a:rPr lang="ru-RU" sz="3200" smtClean="0"/>
              <a:t>Сын Эйнштейна от первого брака страдал шизофренией</a:t>
            </a:r>
          </a:p>
          <a:p>
            <a:endParaRPr lang="ru-RU"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ru-RU" dirty="0"/>
              <a:t>Чтобы описать </a:t>
            </a:r>
            <a:r>
              <a:rPr lang="ru-RU" dirty="0" err="1"/>
              <a:t>несвязанность</a:t>
            </a:r>
            <a:r>
              <a:rPr lang="ru-RU" dirty="0"/>
              <a:t> достижений людей с их результатами в школе был введен термин «двойная исключительность</a:t>
            </a:r>
            <a:r>
              <a:rPr lang="ru-RU" dirty="0" smtClean="0"/>
              <a:t>». </a:t>
            </a:r>
            <a:r>
              <a:rPr lang="ru-RU" dirty="0"/>
              <a:t>Он относится к учащимся, которые, с одной стороны, проявляют высокие достижения в какой-то области, с другой- имеют сложности в обучении вследствие тех или иных особенностей развития. Например, 25% мальчиков не имеет угловой извилины в левом полушарии (подобная особенность была и у А. Эйнштейна). Именно поэтому они не могут быстро читать. У части детей наблюдается </a:t>
            </a:r>
            <a:r>
              <a:rPr lang="ru-RU" dirty="0" err="1"/>
              <a:t>дисграфия</a:t>
            </a:r>
            <a:r>
              <a:rPr lang="ru-RU" dirty="0"/>
              <a:t>, </a:t>
            </a:r>
            <a:r>
              <a:rPr lang="ru-RU" dirty="0" err="1"/>
              <a:t>акалькулия</a:t>
            </a:r>
            <a:r>
              <a:rPr lang="ru-RU" dirty="0"/>
              <a:t>, расстройство аутистического спектра, синдром дефицита внимания с </a:t>
            </a:r>
            <a:r>
              <a:rPr lang="ru-RU" dirty="0" err="1"/>
              <a:t>гиперактивностью</a:t>
            </a:r>
            <a:r>
              <a:rPr lang="ru-RU" dirty="0"/>
              <a:t> (СДВГ).</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2"/>
          <p:cNvSpPr>
            <a:spLocks noGrp="1"/>
          </p:cNvSpPr>
          <p:nvPr>
            <p:ph idx="1"/>
          </p:nvPr>
        </p:nvSpPr>
        <p:spPr/>
        <p:txBody>
          <a:bodyPr/>
          <a:lstStyle/>
          <a:p>
            <a:r>
              <a:rPr lang="ru-RU" smtClean="0"/>
              <a:t>Причина сочетания проблем развития с одаренностью детей может крыться в неравномерности развития, когда одни области головного мозга, например, связанные с когнитивным развитием, развиваются раньше, чем речевые.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ru-RU" dirty="0"/>
              <a:t>По некоторым данным 45 % одаренных детей, IQ которых превышает 130 баллов, плохо учатся в школе </a:t>
            </a:r>
            <a:r>
              <a:rPr lang="ru-RU" dirty="0" smtClean="0"/>
              <a:t>.  </a:t>
            </a:r>
            <a:r>
              <a:rPr lang="ru-RU" dirty="0"/>
              <a:t>С одной стороны, они имеют большой словарный запас; могут высказывать идеи, опережающие их возраст; они обладают высоким уровнем любознательности, творчески подходом к решению сложных задач. С другой стороны, у них существуют проблемы во взаимодействии со сверстниками, их ранят насмешки и злые шутки одноклассников, они  бывают упрямы и импульсивны.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pPr marL="82550" indent="0" eaLnBrk="0" hangingPunct="0">
              <a:spcBef>
                <a:spcPts val="600"/>
              </a:spcBef>
              <a:buClr>
                <a:srgbClr val="3891A7"/>
              </a:buClr>
              <a:buSzPct val="80000"/>
              <a:buFont typeface="Wingdings 2"/>
              <a:buNone/>
              <a:defRPr/>
            </a:pPr>
            <a:r>
              <a:rPr lang="ru-RU" sz="2800" dirty="0" smtClean="0">
                <a:solidFill>
                  <a:prstClr val="black"/>
                </a:solidFill>
                <a:latin typeface="Corbel"/>
              </a:rPr>
              <a:t>Тернер на </a:t>
            </a:r>
            <a:r>
              <a:rPr lang="ru-RU" sz="2800" dirty="0">
                <a:solidFill>
                  <a:prstClr val="black"/>
                </a:solidFill>
                <a:latin typeface="Corbel"/>
              </a:rPr>
              <a:t>протяжении практически 60 </a:t>
            </a:r>
            <a:r>
              <a:rPr lang="ru-RU" sz="2800" dirty="0" smtClean="0">
                <a:solidFill>
                  <a:prstClr val="black"/>
                </a:solidFill>
                <a:latin typeface="Corbel"/>
              </a:rPr>
              <a:t>лет </a:t>
            </a:r>
            <a:r>
              <a:rPr lang="ru-RU" sz="2800" dirty="0">
                <a:solidFill>
                  <a:prstClr val="black"/>
                </a:solidFill>
                <a:latin typeface="Corbel"/>
              </a:rPr>
              <a:t>обследовал </a:t>
            </a:r>
            <a:r>
              <a:rPr lang="ru-RU" sz="2800" dirty="0" smtClean="0">
                <a:solidFill>
                  <a:prstClr val="black"/>
                </a:solidFill>
                <a:latin typeface="Corbel"/>
              </a:rPr>
              <a:t> одаренных детей, которых он отобрал из более </a:t>
            </a:r>
            <a:r>
              <a:rPr lang="ru-RU" sz="2800" dirty="0">
                <a:solidFill>
                  <a:prstClr val="black"/>
                </a:solidFill>
                <a:latin typeface="Corbel"/>
              </a:rPr>
              <a:t>150 тысяч </a:t>
            </a:r>
            <a:r>
              <a:rPr lang="ru-RU" sz="2800" dirty="0" smtClean="0">
                <a:solidFill>
                  <a:prstClr val="black"/>
                </a:solidFill>
                <a:latin typeface="Corbel"/>
              </a:rPr>
              <a:t>школьников. Выбраны для дальнейшего наблюдения </a:t>
            </a:r>
            <a:r>
              <a:rPr lang="ru-RU" sz="2800" dirty="0">
                <a:solidFill>
                  <a:prstClr val="black"/>
                </a:solidFill>
                <a:latin typeface="Corbel"/>
              </a:rPr>
              <a:t>около 1,5 тысячи детей с коэффициентом интеллекта (согласно тесту Стэнфорд — </a:t>
            </a:r>
            <a:r>
              <a:rPr lang="ru-RU" sz="2800" dirty="0" err="1">
                <a:solidFill>
                  <a:prstClr val="black"/>
                </a:solidFill>
                <a:latin typeface="Corbel"/>
              </a:rPr>
              <a:t>Бине</a:t>
            </a:r>
            <a:r>
              <a:rPr lang="ru-RU" sz="2800" dirty="0">
                <a:solidFill>
                  <a:prstClr val="black"/>
                </a:solidFill>
                <a:latin typeface="Corbel"/>
              </a:rPr>
              <a:t>) выше 136. Повторное исследование достижений проводилось в течение многих лет (последний срок — 60 лет). Практически все дети из выборки с высоким интеллектом добились высокого социального статуса, две трети из них закончили университеты, доход этой группы людей в 4 раза превышал средний по стране. Но единственный лауреат Нобелевской премии при первом обследовании получил 132 балла и не попал в выборку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lnSpcReduction="10000"/>
          </a:bodyPr>
          <a:lstStyle/>
          <a:p>
            <a:pPr marL="365125" indent="-282575" eaLnBrk="0" hangingPunct="0">
              <a:spcBef>
                <a:spcPts val="600"/>
              </a:spcBef>
              <a:buClr>
                <a:srgbClr val="3891A7"/>
              </a:buClr>
              <a:buSzPct val="80000"/>
              <a:defRPr/>
            </a:pPr>
            <a:r>
              <a:rPr lang="ru-RU" sz="3200" dirty="0">
                <a:solidFill>
                  <a:prstClr val="black"/>
                </a:solidFill>
                <a:latin typeface="Corbel"/>
              </a:rPr>
              <a:t>Стоит напомнить, что в Книге рекордов Гиннесса самый высокий коэффициент интеллекта - 228 баллов - зафиксирован в 1989   г.   у   десятилетней   американки   Мэрилин Во Саван. Сейчас она журналистка, не проявляющая выдающихся способностей. </a:t>
            </a:r>
          </a:p>
          <a:p>
            <a:pPr marL="365125" indent="-282575" eaLnBrk="0" hangingPunct="0">
              <a:spcBef>
                <a:spcPts val="600"/>
              </a:spcBef>
              <a:buClr>
                <a:srgbClr val="3891A7"/>
              </a:buClr>
              <a:buSzPct val="80000"/>
              <a:defRPr/>
            </a:pPr>
            <a:r>
              <a:rPr lang="ru-RU" sz="3200" dirty="0">
                <a:solidFill>
                  <a:prstClr val="black"/>
                </a:solidFill>
                <a:latin typeface="Corbel"/>
              </a:rPr>
              <a:t>Второе место в мире принадлежит   безвестной   домохозяйке   из Бразилии.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4937</TotalTime>
  <Words>1723</Words>
  <Application>Microsoft Office PowerPoint</Application>
  <PresentationFormat>Экран (4:3)</PresentationFormat>
  <Paragraphs>70</Paragraphs>
  <Slides>34</Slides>
  <Notes>2</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34</vt:i4>
      </vt:variant>
    </vt:vector>
  </HeadingPairs>
  <TitlesOfParts>
    <vt:vector size="43" baseType="lpstr">
      <vt:lpstr>Constantia</vt:lpstr>
      <vt:lpstr>Arial</vt:lpstr>
      <vt:lpstr>Calibri</vt:lpstr>
      <vt:lpstr>Wingdings 2</vt:lpstr>
      <vt:lpstr>Corbel</vt:lpstr>
      <vt:lpstr>Поток</vt:lpstr>
      <vt:lpstr>Поток</vt:lpstr>
      <vt:lpstr>Поток</vt: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Эти качества</vt:lpstr>
      <vt:lpstr>Слайд 24</vt:lpstr>
      <vt:lpstr>Слайд 25</vt:lpstr>
      <vt:lpstr>Слайд 26</vt:lpstr>
      <vt:lpstr>Качества, присущие Нобелевским лауреатам</vt:lpstr>
      <vt:lpstr>Слайд 28</vt:lpstr>
      <vt:lpstr>Манфред Эйген</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Мама</dc:creator>
  <cp:lastModifiedBy>Admin</cp:lastModifiedBy>
  <cp:revision>41</cp:revision>
  <dcterms:modified xsi:type="dcterms:W3CDTF">2017-02-10T14:43:18Z</dcterms:modified>
</cp:coreProperties>
</file>