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9" r:id="rId2"/>
  </p:sldMasterIdLst>
  <p:handoutMasterIdLst>
    <p:handoutMasterId r:id="rId18"/>
  </p:handoutMasterIdLst>
  <p:sldIdLst>
    <p:sldId id="280" r:id="rId3"/>
    <p:sldId id="310" r:id="rId4"/>
    <p:sldId id="311" r:id="rId5"/>
    <p:sldId id="312" r:id="rId6"/>
    <p:sldId id="344" r:id="rId7"/>
    <p:sldId id="314" r:id="rId8"/>
    <p:sldId id="343" r:id="rId9"/>
    <p:sldId id="341" r:id="rId10"/>
    <p:sldId id="340" r:id="rId11"/>
    <p:sldId id="316" r:id="rId12"/>
    <p:sldId id="315" r:id="rId13"/>
    <p:sldId id="342" r:id="rId14"/>
    <p:sldId id="317" r:id="rId15"/>
    <p:sldId id="339" r:id="rId16"/>
    <p:sldId id="313" r:id="rId17"/>
  </p:sldIdLst>
  <p:sldSz cx="9144000" cy="6858000" type="screen4x3"/>
  <p:notesSz cx="6759575" cy="98679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EB20E"/>
    <a:srgbClr val="422C34"/>
    <a:srgbClr val="412D41"/>
    <a:srgbClr val="3539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1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BC8457C-B23E-4E0A-A0D9-9D469612D04B}" type="datetimeFigureOut">
              <a:rPr lang="ru-RU"/>
              <a:pPr>
                <a:defRPr/>
              </a:pPr>
              <a:t>24.01.2019</a:t>
            </a:fld>
            <a:endParaRPr lang="ru-RU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37260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844554B-7612-4073-9A04-DAF3F038ED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177CE39-BB2C-43E7-9BA0-F3358C0388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296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296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DEBF5-81B9-4200-8E9C-5572A0117B43}" type="datetimeFigureOut">
              <a:rPr lang="ru-RU"/>
              <a:pPr>
                <a:defRPr/>
              </a:pPr>
              <a:t>24.01.2019</a:t>
            </a:fld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5FA2D-A590-4B38-8F09-E23850C849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D888A-6893-4A30-BF55-860A807B77E9}" type="datetimeFigureOut">
              <a:rPr lang="ru-RU"/>
              <a:pPr>
                <a:defRPr/>
              </a:pPr>
              <a:t>24.01.2019</a:t>
            </a:fld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8E2C0-82F4-4C46-96D8-6A8CF918A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40BEE-273D-424D-BC81-62C2E137250A}" type="datetimeFigureOut">
              <a:rPr lang="ru-RU"/>
              <a:pPr>
                <a:defRPr/>
              </a:pPr>
              <a:t>24.01.2019</a:t>
            </a:fld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2E327-603B-4426-81AD-B16589C401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74482-3803-469F-8590-EBF9EFF78A0C}" type="datetimeFigureOut">
              <a:rPr lang="ru-RU"/>
              <a:pPr>
                <a:defRPr/>
              </a:pPr>
              <a:t>24.01.2019</a:t>
            </a:fld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B2531-16B8-47C2-A1C1-FB8CD4F628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50392-19AC-40F6-96DB-1E0E3DD2A63A}" type="datetimeFigureOut">
              <a:rPr lang="ru-RU"/>
              <a:pPr>
                <a:defRPr/>
              </a:pPr>
              <a:t>24.01.2019</a:t>
            </a:fld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1CE51-A68F-44D4-8C84-F64CE0110D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4AAA4-7D49-401D-AEB8-4D46397CCF26}" type="datetimeFigureOut">
              <a:rPr lang="ru-RU"/>
              <a:pPr>
                <a:defRPr/>
              </a:pPr>
              <a:t>24.01.2019</a:t>
            </a:fld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3AEB9-F1E9-4E57-876E-F896C4A122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988E0-FFE4-4B9C-AA15-B1E5364A38BB}" type="datetimeFigureOut">
              <a:rPr lang="ru-RU"/>
              <a:pPr>
                <a:defRPr/>
              </a:pPr>
              <a:t>24.01.2019</a:t>
            </a:fld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D6F6F-8F1A-4312-AC7B-D54CCD05EE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B75E4-6076-479F-8292-251C7BE78A1E}" type="datetimeFigureOut">
              <a:rPr lang="ru-RU"/>
              <a:pPr>
                <a:defRPr/>
              </a:pPr>
              <a:t>24.01.2019</a:t>
            </a:fld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8FE17-1219-4676-BEDF-1F1C147805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3CF00-C2C8-4F91-9C8A-1892CC460F30}" type="datetimeFigureOut">
              <a:rPr lang="ru-RU"/>
              <a:pPr>
                <a:defRPr/>
              </a:pPr>
              <a:t>24.01.2019</a:t>
            </a:fld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DC1B4-BCBB-4ADD-96FB-B975DC219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72D2E-558F-4F37-8BF2-B69DC532476F}" type="datetimeFigureOut">
              <a:rPr lang="ru-RU"/>
              <a:pPr>
                <a:defRPr/>
              </a:pPr>
              <a:t>24.01.2019</a:t>
            </a:fld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583CB-0270-424E-BB1C-848E3CFE5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7C086FD-56A0-4FC1-B7C8-262D976775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6FDBB-A3DF-40EB-94F6-A41799A7829F}" type="datetimeFigureOut">
              <a:rPr lang="ru-RU"/>
              <a:pPr>
                <a:defRPr/>
              </a:pPr>
              <a:t>24.01.2019</a:t>
            </a:fld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B558E-D3F9-4659-B091-CEB026DCB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3C12065-329F-4A6E-9C81-0829CBA4D0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FA6C32E-9A53-49DE-BF09-5EB4FAFD9A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C5DC47B-F1D2-4450-B801-6D56B8D1DA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615E96B-24B5-41BB-812B-99E8559E25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4404100-B05E-4A6B-9819-1C9C0894CE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2AB77CE-594A-4233-B193-8A232C9CB1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271D208-D035-47D3-AD86-313D8D7327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60B602-D4F0-49A2-B5E4-FB288B1F83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81923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24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25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26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27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28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29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30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31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32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33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34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35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36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37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193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3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fld id="{92E74978-0294-4434-98D2-B02077D88EE5}" type="datetimeFigureOut">
              <a:rPr lang="ru-RU"/>
              <a:pPr>
                <a:defRPr/>
              </a:pPr>
              <a:t>24.01.2019</a:t>
            </a:fld>
            <a:endParaRPr lang="ru-RU"/>
          </a:p>
        </p:txBody>
      </p:sp>
      <p:sp>
        <p:nvSpPr>
          <p:cNvPr id="8194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4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4700AF82-7169-4201-8C77-B9486B806E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194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699" r:id="rId3"/>
    <p:sldLayoutId id="2147483698" r:id="rId4"/>
    <p:sldLayoutId id="2147483697" r:id="rId5"/>
    <p:sldLayoutId id="2147483696" r:id="rId6"/>
    <p:sldLayoutId id="2147483695" r:id="rId7"/>
    <p:sldLayoutId id="2147483694" r:id="rId8"/>
    <p:sldLayoutId id="2147483693" r:id="rId9"/>
    <p:sldLayoutId id="2147483692" r:id="rId10"/>
    <p:sldLayoutId id="214748369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3860800"/>
            <a:ext cx="7772400" cy="1736725"/>
          </a:xfrm>
        </p:spPr>
        <p:txBody>
          <a:bodyPr/>
          <a:lstStyle/>
          <a:p>
            <a:pPr eaLnBrk="1" hangingPunct="1"/>
            <a:r>
              <a:rPr lang="ru-RU" sz="4400" smtClean="0"/>
              <a:t>Использование ментальных карт для проектирования индивидуальных маршрутов социально-творческого развития ребенка</a:t>
            </a:r>
            <a:r>
              <a:rPr lang="ru-RU" sz="4400" smtClean="0">
                <a:effectLst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Grp="1"/>
          </p:cNvSpPr>
          <p:nvPr>
            <p:ph type="title" idx="4294967295"/>
          </p:nvPr>
        </p:nvSpPr>
        <p:spPr>
          <a:xfrm>
            <a:off x="1042988" y="274638"/>
            <a:ext cx="7132637" cy="558800"/>
          </a:xfrm>
          <a:noFill/>
        </p:spPr>
        <p:txBody>
          <a:bodyPr anchorCtr="0"/>
          <a:lstStyle/>
          <a:p>
            <a:r>
              <a:rPr lang="ru-RU" sz="3600" smtClean="0">
                <a:effectLst/>
              </a:rPr>
              <a:t>«Цветок лотоса»</a:t>
            </a:r>
          </a:p>
        </p:txBody>
      </p:sp>
      <p:sp>
        <p:nvSpPr>
          <p:cNvPr id="126978" name="Rectangle 3"/>
          <p:cNvSpPr>
            <a:spLocks noGrp="1"/>
          </p:cNvSpPr>
          <p:nvPr>
            <p:ph type="body" idx="4294967295"/>
          </p:nvPr>
        </p:nvSpPr>
        <p:spPr>
          <a:xfrm>
            <a:off x="1374775" y="1625600"/>
            <a:ext cx="6875463" cy="3941763"/>
          </a:xfrm>
          <a:noFill/>
        </p:spPr>
        <p:txBody>
          <a:bodyPr anchor="ctr"/>
          <a:lstStyle/>
          <a:p>
            <a:pPr marL="609600" indent="-609600">
              <a:buFontTx/>
              <a:buNone/>
            </a:pPr>
            <a:r>
              <a:rPr lang="ru-RU" b="1" u="sng" smtClean="0">
                <a:effectLst/>
              </a:rPr>
              <a:t>Автор</a:t>
            </a:r>
            <a:r>
              <a:rPr lang="ru-RU" b="1" smtClean="0">
                <a:effectLst/>
              </a:rPr>
              <a:t>: Ясуо Мацумора (Япония)</a:t>
            </a:r>
          </a:p>
          <a:p>
            <a:pPr marL="609600" indent="-609600">
              <a:buFontTx/>
              <a:buNone/>
            </a:pPr>
            <a:r>
              <a:rPr lang="ru-RU" sz="2800" b="1" u="sng" smtClean="0">
                <a:effectLst/>
              </a:rPr>
              <a:t>Цель</a:t>
            </a:r>
            <a:r>
              <a:rPr lang="ru-RU" sz="2800" b="1" smtClean="0">
                <a:effectLst/>
              </a:rPr>
              <a:t>: сделать мысль видимой</a:t>
            </a:r>
          </a:p>
          <a:p>
            <a:pPr marL="609600" indent="-609600">
              <a:buFontTx/>
              <a:buNone/>
            </a:pPr>
            <a:r>
              <a:rPr lang="ru-RU" sz="2800" b="1" u="sng" smtClean="0">
                <a:effectLst/>
              </a:rPr>
              <a:t>Этапы</a:t>
            </a:r>
            <a:r>
              <a:rPr lang="ru-RU" sz="2800" b="1" smtClean="0">
                <a:effectLst/>
              </a:rPr>
              <a:t>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800" b="1" smtClean="0">
                <a:effectLst/>
              </a:rPr>
              <a:t>Определение центральной темы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800" b="1" smtClean="0">
                <a:effectLst/>
              </a:rPr>
              <a:t>Определение идей и круга задач, раскрывающих тему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800" b="1" smtClean="0">
                <a:effectLst/>
              </a:rPr>
              <a:t>Развертывание (конкретизация) задач,</a:t>
            </a:r>
            <a:r>
              <a:rPr lang="ru-RU" sz="3600" b="1" smtClean="0">
                <a:effectLst/>
              </a:rPr>
              <a:t> </a:t>
            </a:r>
            <a:r>
              <a:rPr lang="ru-RU" sz="2800" b="1" smtClean="0">
                <a:effectLst/>
              </a:rPr>
              <a:t>идей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01913" y="623888"/>
            <a:ext cx="4941887" cy="1281112"/>
          </a:xfrm>
          <a:noFill/>
        </p:spPr>
        <p:txBody>
          <a:bodyPr anchorCtr="0"/>
          <a:lstStyle/>
          <a:p>
            <a:pPr eaLnBrk="1" hangingPunct="1"/>
            <a:endParaRPr lang="ru-RU" smtClean="0">
              <a:solidFill>
                <a:srgbClr val="DE4D4D"/>
              </a:solidFill>
              <a:effectLst/>
            </a:endParaRPr>
          </a:p>
        </p:txBody>
      </p:sp>
      <p:pic>
        <p:nvPicPr>
          <p:cNvPr id="125954" name="Picture 2" descr="http://get.whotrades.com/u1/photo2B4A/20136749326-0/original.jpe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423988" y="260350"/>
            <a:ext cx="6211887" cy="659765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90" name="Group 130"/>
          <p:cNvGraphicFramePr>
            <a:graphicFrameLocks noGrp="1"/>
          </p:cNvGraphicFramePr>
          <p:nvPr/>
        </p:nvGraphicFramePr>
        <p:xfrm>
          <a:off x="250825" y="188913"/>
          <a:ext cx="8513763" cy="1987550"/>
        </p:xfrm>
        <a:graphic>
          <a:graphicData uri="http://schemas.openxmlformats.org/drawingml/2006/table">
            <a:tbl>
              <a:tblPr/>
              <a:tblGrid>
                <a:gridCol w="1004888"/>
                <a:gridCol w="974725"/>
                <a:gridCol w="1011237"/>
                <a:gridCol w="906463"/>
                <a:gridCol w="939800"/>
                <a:gridCol w="939800"/>
                <a:gridCol w="942975"/>
                <a:gridCol w="974725"/>
                <a:gridCol w="81915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Спектр коммуник. технологий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5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Умение разрешать конфликты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5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эмпатия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5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эрудиция, образованн-ость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8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Самосовер-шенствова-ние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353935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8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Морально-нравственн. ценности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8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Знание основ псих. и пед-ки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9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Организатор-ская культура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9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Спектр традиц. Псих-пед технол.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9F5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Речевая и пластич. культура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5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Коммуника-тивная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комп-ность</a:t>
                      </a:r>
                      <a:endParaRPr kumimoji="0" lang="ru-RU" sz="1000" b="1" i="0" u="sng" strike="noStrike" cap="none" normalizeH="0" baseline="0" smtClean="0">
                        <a:ln>
                          <a:noFill/>
                        </a:ln>
                        <a:solidFill>
                          <a:srgbClr val="353935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5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Гибкость в коммуник. (умение менять роли)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5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Этика общения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8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Общая культура личности педагога</a:t>
                      </a:r>
                      <a:endParaRPr kumimoji="0" lang="ru-RU" sz="1000" b="1" i="0" u="sng" strike="noStrike" cap="none" normalizeH="0" baseline="0" smtClean="0">
                        <a:ln>
                          <a:noFill/>
                        </a:ln>
                        <a:solidFill>
                          <a:srgbClr val="353935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8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открытая картина мира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353935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8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Способность к анализу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9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Психолого-педагог. компетен-тность</a:t>
                      </a:r>
                      <a:endParaRPr kumimoji="0" lang="ru-RU" sz="1000" b="1" i="0" u="sng" strike="noStrike" cap="none" normalizeH="0" baseline="0" smtClean="0">
                        <a:ln>
                          <a:noFill/>
                        </a:ln>
                        <a:solidFill>
                          <a:srgbClr val="353935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9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Способн. К разраб. и внедр. нов. опыта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9F5"/>
                    </a:solidFill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Мотивация к сотр-ву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5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Позитивное отношение к людям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5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Зтикетные нормы общения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5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Гармония формы и содержания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8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Позитивный имидж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8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Творческая активность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8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самосовершенствование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9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Открытость новому опыту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9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Индивид. Подход к ребенку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9F5"/>
                    </a:solidFill>
                  </a:tcPr>
                </a:tc>
              </a:tr>
            </a:tbl>
          </a:graphicData>
        </a:graphic>
      </p:graphicFrame>
      <p:sp>
        <p:nvSpPr>
          <p:cNvPr id="143404" name="Rectangle 44"/>
          <p:cNvSpPr>
            <a:spLocks noChangeArrowheads="1"/>
          </p:cNvSpPr>
          <p:nvPr/>
        </p:nvSpPr>
        <p:spPr bwMode="auto">
          <a:xfrm>
            <a:off x="-120650" y="2457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491" name="Group 131"/>
          <p:cNvGraphicFramePr>
            <a:graphicFrameLocks noGrp="1"/>
          </p:cNvGraphicFramePr>
          <p:nvPr/>
        </p:nvGraphicFramePr>
        <p:xfrm>
          <a:off x="250825" y="2349500"/>
          <a:ext cx="8529638" cy="2212975"/>
        </p:xfrm>
        <a:graphic>
          <a:graphicData uri="http://schemas.openxmlformats.org/drawingml/2006/table">
            <a:tbl>
              <a:tblPr/>
              <a:tblGrid>
                <a:gridCol w="1069975"/>
                <a:gridCol w="982663"/>
                <a:gridCol w="973137"/>
                <a:gridCol w="863600"/>
                <a:gridCol w="936625"/>
                <a:gridCol w="935038"/>
                <a:gridCol w="968375"/>
                <a:gridCol w="1008062"/>
                <a:gridCol w="792163"/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Умение генериро-вать идеи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D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Мобильность и гибкость профессион. деят-ти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D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Способность к отказу от професс. стереотипов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D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95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Коммуника-тивная</a:t>
                      </a:r>
                    </a:p>
                    <a:p>
                      <a:pPr marL="0" marR="0" lvl="0" indent="95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компетен-тность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культура личности педагога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Психолого-пед. . Компет.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Владение специальн.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знаний в обл. технологии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E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Владение теор. и практ. зн. в предм области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E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Использ. спектра технол.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EB8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Владение спектром креативных технологий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D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Культура инновац-го поведения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D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Мотивация творческой деят-ти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D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Культура инновац-го поведения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Современный педагог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Технологи-ческая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тность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Распр. И обобщ. Опыта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E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Технологическая  компет</a:t>
                      </a:r>
                      <a:r>
                        <a:rPr kumimoji="0" lang="ru-RU" sz="1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000" b="0" i="0" u="sng" strike="noStrike" cap="none" normalizeH="0" baseline="0" smtClean="0">
                        <a:ln>
                          <a:noFill/>
                        </a:ln>
                        <a:solidFill>
                          <a:srgbClr val="353935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E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Спос. к воспр. чуж. опыта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EB8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Открытая картина мира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D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Умение трансфоровать имеющийся опыт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D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Включен-ть в инновац-ю деят-ть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D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Информ. Комп.ть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Правовая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компетен-тность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Предметная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компетен-тность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Самосовер-шенствова-ние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E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Открытость к новому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E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53935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Спос. К анализу эффект технол.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EB8"/>
                    </a:solidFill>
                  </a:tcPr>
                </a:tc>
              </a:tr>
            </a:tbl>
          </a:graphicData>
        </a:graphic>
      </p:graphicFrame>
      <p:sp>
        <p:nvSpPr>
          <p:cNvPr id="143447" name="Rectangle 87"/>
          <p:cNvSpPr>
            <a:spLocks noChangeArrowheads="1"/>
          </p:cNvSpPr>
          <p:nvPr/>
        </p:nvSpPr>
        <p:spPr bwMode="auto">
          <a:xfrm>
            <a:off x="-120650" y="4400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448" name="Group 88"/>
          <p:cNvGraphicFramePr>
            <a:graphicFrameLocks noGrp="1"/>
          </p:cNvGraphicFramePr>
          <p:nvPr/>
        </p:nvGraphicFramePr>
        <p:xfrm>
          <a:off x="250825" y="4724400"/>
          <a:ext cx="8569325" cy="2109788"/>
        </p:xfrm>
        <a:graphic>
          <a:graphicData uri="http://schemas.openxmlformats.org/drawingml/2006/table">
            <a:tbl>
              <a:tblPr/>
              <a:tblGrid>
                <a:gridCol w="1009650"/>
                <a:gridCol w="935038"/>
                <a:gridCol w="1008062"/>
                <a:gridCol w="898525"/>
                <a:gridCol w="936625"/>
                <a:gridCol w="935038"/>
                <a:gridCol w="898525"/>
                <a:gridCol w="1008062"/>
                <a:gridCol w="939800"/>
              </a:tblGrid>
              <a:tr h="623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Владение спектром ИКТ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6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Владение совр. приемами раб. с инф.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6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Использ. ЭОР в образоват. процессе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6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Знание законов государства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Знание нормативн. документов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Умение отстаивать свои права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Общая  образованность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Професс. знание своего предмета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Положит. опыт деят-ти в своей области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DFE"/>
                    </a:solidFill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Широта информ. поля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6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Информаци-онная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компетентность</a:t>
                      </a:r>
                      <a:endParaRPr kumimoji="0" lang="ru-RU" sz="1000" b="1" i="0" u="sng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6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Владение сетевым этикетом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6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Прим.  з-нов в проф. деят-ти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Правовая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компетен-тность</a:t>
                      </a:r>
                      <a:endParaRPr kumimoji="0" lang="ru-RU" sz="1000" b="1" i="0" u="sng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Ум. разраб. норм-пр док,, связ. с проф. деят.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Спектр креативн. технологий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Предметная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компетен-тность</a:t>
                      </a:r>
                      <a:endParaRPr kumimoji="0" lang="ru-RU" sz="1000" b="1" i="0" u="sng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Позиция мастера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DFE"/>
                    </a:solidFill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Зн. и прим. Здор.-сбер. Техн. При работе с ИКТ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6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Открытость к новому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6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Постоянное самообр. в обл. ИКТ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C6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Самост. и акт. в изуч. норм. докум.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Соблюдение прав и обяз. Участн. Обр. проц.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Спектр технол. Правового просвещен.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Открытость новому опыту (откр. оартина мира)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Самосавершенствование в проф. деят-ти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Спектр предметн. технологий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D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/>
          </p:cNvSpPr>
          <p:nvPr>
            <p:ph type="title" idx="4294967295"/>
          </p:nvPr>
        </p:nvSpPr>
        <p:spPr>
          <a:xfrm>
            <a:off x="684213" y="333375"/>
            <a:ext cx="8135937" cy="903288"/>
          </a:xfrm>
          <a:noFill/>
        </p:spPr>
        <p:txBody>
          <a:bodyPr anchorCtr="0"/>
          <a:lstStyle/>
          <a:p>
            <a:r>
              <a:rPr lang="ru-RU" sz="2000" smtClean="0">
                <a:effectLst/>
              </a:rPr>
              <a:t>КЕЙС «РАЗРАБОТКА ИНДИВИДУАЛЬНОГО МАРШРУТА ПРОФЕССИОНАЛЬНОГО САМОРАЗВИТИЯ ПЕДАГОГА В ОБЛАСТИ СОЦИАЛЬНО-ТВОРЧЕСКОГО РАЗВИТИЯ РЕБЕНКА»</a:t>
            </a:r>
          </a:p>
        </p:txBody>
      </p:sp>
      <p:sp>
        <p:nvSpPr>
          <p:cNvPr id="128002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477963"/>
            <a:ext cx="8651875" cy="4918075"/>
          </a:xfrm>
          <a:noFill/>
        </p:spPr>
        <p:txBody>
          <a:bodyPr anchor="ctr"/>
          <a:lstStyle/>
          <a:p>
            <a:pPr marL="0" indent="536575">
              <a:lnSpc>
                <a:spcPct val="80000"/>
              </a:lnSpc>
              <a:buFontTx/>
              <a:buNone/>
            </a:pPr>
            <a:r>
              <a:rPr lang="ru-RU" sz="2800" b="1" smtClean="0">
                <a:effectLst/>
              </a:rPr>
              <a:t>Ситуация</a:t>
            </a:r>
            <a:endParaRPr lang="ru-RU" sz="2800" smtClean="0">
              <a:effectLst/>
            </a:endParaRPr>
          </a:p>
          <a:p>
            <a:pPr marL="0" indent="536575">
              <a:lnSpc>
                <a:spcPct val="80000"/>
              </a:lnSpc>
              <a:buFontTx/>
              <a:buNone/>
            </a:pPr>
            <a:r>
              <a:rPr lang="ru-RU" sz="2400" smtClean="0">
                <a:effectLst/>
              </a:rPr>
              <a:t>Педагог начал заниматься по программе повышения профессионального мастерства и методической поддержки специалистов дополнительного образования и воспитательных служб образовательных учреждений по теме: «Развитие социальной креативности ребенка в условиях дополнительного образования».</a:t>
            </a:r>
          </a:p>
          <a:p>
            <a:pPr marL="0" indent="536575">
              <a:lnSpc>
                <a:spcPct val="80000"/>
              </a:lnSpc>
              <a:buFontTx/>
              <a:buNone/>
            </a:pPr>
            <a:r>
              <a:rPr lang="ru-RU" sz="2400" smtClean="0">
                <a:effectLst/>
              </a:rPr>
              <a:t>Ему предложены: учебный план (прилагается) и маршрут реализации программы – ментальная карта (прилагается).</a:t>
            </a:r>
          </a:p>
          <a:p>
            <a:pPr marL="0" indent="536575">
              <a:lnSpc>
                <a:spcPct val="80000"/>
              </a:lnSpc>
              <a:buFontTx/>
              <a:buNone/>
            </a:pPr>
            <a:r>
              <a:rPr lang="ru-RU" sz="2400" smtClean="0">
                <a:effectLst/>
              </a:rPr>
              <a:t>По итогам первого занятия участники программы определили систему ожиданий от занятий (прилагается), провели самодиагностику уровня развития социальной креативности. На основании имеющейся информации необходимо разработать индивидуальный маршрут профессионального саморазвития педагога в области социально-творческого развития ребенка.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2"/>
          <p:cNvSpPr>
            <a:spLocks noGrp="1"/>
          </p:cNvSpPr>
          <p:nvPr>
            <p:ph type="title" idx="4294967295"/>
          </p:nvPr>
        </p:nvSpPr>
        <p:spPr>
          <a:xfrm>
            <a:off x="539750" y="333375"/>
            <a:ext cx="8280400" cy="903288"/>
          </a:xfrm>
          <a:noFill/>
        </p:spPr>
        <p:txBody>
          <a:bodyPr anchorCtr="0"/>
          <a:lstStyle/>
          <a:p>
            <a:r>
              <a:rPr lang="ru-RU" sz="2200" smtClean="0">
                <a:effectLst/>
              </a:rPr>
              <a:t>КЕЙС «РАЗРАБОТКА ИНДИВИДУАЛЬНОГО МАРШРУТА ПРОФЕССИОНАЛЬНОГО САМОРАЗВИТИЯ ПЕДАГОГА В ОБЛАСТИ СОЦИАЛЬНО-ТВОРЧЕСКОГО РАЗВИТИЯ РЕБЕНКА»</a:t>
            </a:r>
          </a:p>
        </p:txBody>
      </p:sp>
      <p:sp>
        <p:nvSpPr>
          <p:cNvPr id="129026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628775"/>
            <a:ext cx="8651875" cy="4895850"/>
          </a:xfrm>
          <a:noFill/>
        </p:spPr>
        <p:txBody>
          <a:bodyPr anchor="ctr"/>
          <a:lstStyle/>
          <a:p>
            <a:pPr marL="0" indent="536575">
              <a:lnSpc>
                <a:spcPct val="80000"/>
              </a:lnSpc>
              <a:buFontTx/>
              <a:buNone/>
            </a:pPr>
            <a:r>
              <a:rPr lang="ru-RU" sz="2400" b="1" smtClean="0">
                <a:effectLst/>
              </a:rPr>
              <a:t>Задание</a:t>
            </a:r>
          </a:p>
          <a:p>
            <a:pPr marL="0" indent="536575">
              <a:lnSpc>
                <a:spcPct val="80000"/>
              </a:lnSpc>
              <a:buFontTx/>
              <a:buNone/>
            </a:pPr>
            <a:r>
              <a:rPr lang="ru-RU" sz="2400" smtClean="0">
                <a:effectLst/>
              </a:rPr>
              <a:t>Для разработки маршрута предлагается использовать методику «Цветок лотоса» (автор Ясуо Мацумора), главной целью которой является «сделать мысль видимой». </a:t>
            </a:r>
          </a:p>
          <a:p>
            <a:pPr marL="0" indent="536575">
              <a:lnSpc>
                <a:spcPct val="80000"/>
              </a:lnSpc>
              <a:buFontTx/>
              <a:buNone/>
            </a:pPr>
            <a:r>
              <a:rPr lang="ru-RU" sz="2400" smtClean="0">
                <a:effectLst/>
              </a:rPr>
              <a:t>Методика предполагает реализацию следующих этапов: определение центральной темы/цели (маршрут профессионального саморазвития педагога в области социальной креативности), определение идей и круга задач, раскрывающих тему/цель, развертывание (конкретизацию) идей и задач.</a:t>
            </a:r>
          </a:p>
          <a:p>
            <a:pPr marL="0" indent="536575">
              <a:lnSpc>
                <a:spcPct val="80000"/>
              </a:lnSpc>
              <a:buFontTx/>
              <a:buNone/>
            </a:pPr>
            <a:r>
              <a:rPr lang="ru-RU" sz="2400" smtClean="0">
                <a:effectLst/>
              </a:rPr>
              <a:t>Вам необходимо определить элементы (компоненты) этого маршрута, который позволит вам достигнуть цели.</a:t>
            </a:r>
          </a:p>
          <a:p>
            <a:pPr marL="0" indent="536575">
              <a:lnSpc>
                <a:spcPct val="80000"/>
              </a:lnSpc>
              <a:buFontTx/>
              <a:buNone/>
            </a:pPr>
            <a:r>
              <a:rPr lang="ru-RU" sz="2400" smtClean="0">
                <a:effectLst/>
              </a:rPr>
              <a:t>Вариант маршрута и структура «Цветка лотоса» прилагаются.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831850"/>
          </a:xfrm>
          <a:noFill/>
        </p:spPr>
        <p:txBody>
          <a:bodyPr anchorCtr="0"/>
          <a:lstStyle/>
          <a:p>
            <a:pPr eaLnBrk="1" hangingPunct="1"/>
            <a:r>
              <a:rPr lang="ru-RU" sz="2800" smtClean="0">
                <a:effectLst/>
              </a:rPr>
              <a:t>Концепции ментальных карт</a:t>
            </a:r>
            <a:r>
              <a:rPr lang="ru-RU" sz="2800" smtClean="0">
                <a:effectLst/>
                <a:latin typeface="Arial" charset="0"/>
              </a:rPr>
              <a:t>:</a:t>
            </a:r>
            <a:br>
              <a:rPr lang="ru-RU" sz="2800" smtClean="0">
                <a:effectLst/>
                <a:latin typeface="Arial" charset="0"/>
              </a:rPr>
            </a:br>
            <a:r>
              <a:rPr lang="ru-RU" sz="2800" smtClean="0">
                <a:effectLst/>
              </a:rPr>
              <a:t>возможности в социальном контексте</a:t>
            </a:r>
            <a:r>
              <a:rPr lang="ru-RU" sz="4000" smtClean="0">
                <a:effectLst/>
              </a:rPr>
              <a:t> </a:t>
            </a:r>
          </a:p>
        </p:txBody>
      </p:sp>
      <p:sp>
        <p:nvSpPr>
          <p:cNvPr id="123906" name="Объект 2"/>
          <p:cNvSpPr>
            <a:spLocks noGrp="1"/>
          </p:cNvSpPr>
          <p:nvPr>
            <p:ph idx="4294967295"/>
          </p:nvPr>
        </p:nvSpPr>
        <p:spPr>
          <a:noFill/>
        </p:spPr>
        <p:txBody>
          <a:bodyPr anchor="ctr"/>
          <a:lstStyle/>
          <a:p>
            <a:pPr marL="0" indent="536575" defTabSz="457200">
              <a:lnSpc>
                <a:spcPct val="80000"/>
              </a:lnSpc>
              <a:buFontTx/>
              <a:buNone/>
            </a:pPr>
            <a:r>
              <a:rPr lang="ru-RU" sz="2500" smtClean="0">
                <a:effectLst/>
              </a:rPr>
              <a:t>Системное создание карты имеет несколько преимуществ:</a:t>
            </a:r>
            <a:endParaRPr lang="ru-RU" sz="2500" smtClean="0">
              <a:effectLst/>
              <a:latin typeface="Arial" charset="0"/>
            </a:endParaRPr>
          </a:p>
          <a:p>
            <a:pPr marL="0" indent="536575" defTabSz="457200">
              <a:lnSpc>
                <a:spcPct val="80000"/>
              </a:lnSpc>
              <a:buFontTx/>
              <a:buNone/>
            </a:pPr>
            <a:endParaRPr lang="ru-RU" sz="1500" smtClean="0">
              <a:effectLst/>
              <a:latin typeface="Arial" charset="0"/>
            </a:endParaRPr>
          </a:p>
          <a:p>
            <a:pPr marL="0" indent="536575" defTabSz="457200">
              <a:lnSpc>
                <a:spcPct val="80000"/>
              </a:lnSpc>
            </a:pPr>
            <a:r>
              <a:rPr lang="ru-RU" sz="2500" smtClean="0">
                <a:effectLst/>
              </a:rPr>
              <a:t> </a:t>
            </a:r>
            <a:r>
              <a:rPr lang="ru-RU" sz="2500" smtClean="0">
                <a:effectLst/>
                <a:latin typeface="Arial" charset="0"/>
              </a:rPr>
              <a:t>Р</a:t>
            </a:r>
            <a:r>
              <a:rPr lang="ru-RU" sz="2500" smtClean="0">
                <a:effectLst/>
              </a:rPr>
              <a:t>ассказывает определенную многополярную (а не линейную)  «историю» социальной проблемы.</a:t>
            </a:r>
          </a:p>
          <a:p>
            <a:pPr marL="0" indent="536575" defTabSz="457200">
              <a:lnSpc>
                <a:spcPct val="80000"/>
              </a:lnSpc>
            </a:pPr>
            <a:r>
              <a:rPr lang="ru-RU" sz="2500" smtClean="0">
                <a:effectLst/>
                <a:latin typeface="Arial" charset="0"/>
              </a:rPr>
              <a:t>П</a:t>
            </a:r>
            <a:r>
              <a:rPr lang="ru-RU" sz="2500" smtClean="0">
                <a:effectLst/>
              </a:rPr>
              <a:t>омогает увидеть и зафиксировать общую картину социальной проблемы</a:t>
            </a:r>
          </a:p>
          <a:p>
            <a:pPr marL="0" indent="536575" defTabSz="457200">
              <a:lnSpc>
                <a:spcPct val="80000"/>
              </a:lnSpc>
            </a:pPr>
            <a:r>
              <a:rPr lang="ru-RU" sz="2500" smtClean="0">
                <a:effectLst/>
                <a:latin typeface="Arial" charset="0"/>
              </a:rPr>
              <a:t>П</a:t>
            </a:r>
            <a:r>
              <a:rPr lang="ru-RU" sz="2500" smtClean="0">
                <a:effectLst/>
              </a:rPr>
              <a:t>омогает видеть отношения и связи между главной и дополнительной информацией</a:t>
            </a:r>
          </a:p>
          <a:p>
            <a:pPr marL="0" indent="536575" defTabSz="457200">
              <a:lnSpc>
                <a:spcPct val="80000"/>
              </a:lnSpc>
            </a:pPr>
            <a:r>
              <a:rPr lang="ru-RU" sz="2500" smtClean="0">
                <a:effectLst/>
              </a:rPr>
              <a:t>Помогает выявить динамику, процессы изменений, «процессы, дающие результаты», а не «результаты процесса» (Л.да Винчи)</a:t>
            </a:r>
          </a:p>
          <a:p>
            <a:pPr marL="0" indent="536575" defTabSz="457200">
              <a:lnSpc>
                <a:spcPct val="80000"/>
              </a:lnSpc>
            </a:pPr>
            <a:r>
              <a:rPr lang="ru-RU" sz="2500" smtClean="0">
                <a:effectLst/>
              </a:rPr>
              <a:t>Помогает видеть детали, которые как часть любой системы некоторым образом выражает целое</a:t>
            </a:r>
          </a:p>
          <a:p>
            <a:pPr marL="0" indent="536575" defTabSz="457200" eaLnBrk="1" hangingPunct="1">
              <a:lnSpc>
                <a:spcPct val="80000"/>
              </a:lnSpc>
            </a:pPr>
            <a:endParaRPr lang="ru-RU" sz="2500" smtClean="0"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188913"/>
            <a:ext cx="8507412" cy="1143000"/>
          </a:xfrm>
          <a:noFill/>
        </p:spPr>
        <p:txBody>
          <a:bodyPr anchorCtr="0"/>
          <a:lstStyle/>
          <a:p>
            <a:pPr eaLnBrk="1" hangingPunct="1"/>
            <a:r>
              <a:rPr lang="ru-RU" sz="3200" i="1" smtClean="0">
                <a:effectLst/>
              </a:rPr>
              <a:t>Стратегия Л. да Винчи </a:t>
            </a:r>
            <a:r>
              <a:rPr lang="ru-RU" sz="3600" i="1" smtClean="0">
                <a:effectLst/>
              </a:rPr>
              <a:t>«Saper vedere»</a:t>
            </a:r>
            <a:r>
              <a:rPr lang="ru-RU" sz="3200" smtClean="0">
                <a:effectLst/>
              </a:rPr>
              <a:t> </a:t>
            </a:r>
            <a:br>
              <a:rPr lang="ru-RU" sz="3200" smtClean="0">
                <a:effectLst/>
              </a:rPr>
            </a:br>
            <a:r>
              <a:rPr lang="ru-RU" sz="2400" smtClean="0">
                <a:effectLst/>
              </a:rPr>
              <a:t>(«наука видеть»,  «уметь видеть», «искусство видеть»)</a:t>
            </a:r>
          </a:p>
        </p:txBody>
      </p:sp>
      <p:sp>
        <p:nvSpPr>
          <p:cNvPr id="120834" name="Объект 2"/>
          <p:cNvSpPr>
            <a:spLocks noGrp="1"/>
          </p:cNvSpPr>
          <p:nvPr>
            <p:ph idx="4294967295"/>
          </p:nvPr>
        </p:nvSpPr>
        <p:spPr>
          <a:xfrm>
            <a:off x="395288" y="1484313"/>
            <a:ext cx="8497887" cy="5184775"/>
          </a:xfrm>
          <a:noFill/>
        </p:spPr>
        <p:txBody>
          <a:bodyPr anchor="ctr"/>
          <a:lstStyle/>
          <a:p>
            <a:pPr marL="285750" indent="-285750" defTabSz="457200" eaLnBrk="1" hangingPunct="1">
              <a:lnSpc>
                <a:spcPct val="90000"/>
              </a:lnSpc>
              <a:buFontTx/>
              <a:buNone/>
            </a:pPr>
            <a:r>
              <a:rPr lang="ru-RU" sz="2300" smtClean="0">
                <a:effectLst/>
              </a:rPr>
              <a:t>			</a:t>
            </a:r>
            <a:r>
              <a:rPr lang="ru-RU" sz="2800" smtClean="0">
                <a:effectLst/>
              </a:rPr>
              <a:t>Развитие «системного видения» или искусство </a:t>
            </a:r>
            <a:r>
              <a:rPr lang="ru-RU" sz="2800" b="1" u="sng" smtClean="0">
                <a:solidFill>
                  <a:srgbClr val="FFFF99"/>
                </a:solidFill>
                <a:effectLst/>
              </a:rPr>
              <a:t>видеть</a:t>
            </a:r>
            <a:r>
              <a:rPr lang="ru-RU" sz="2800" smtClean="0">
                <a:effectLst/>
              </a:rPr>
              <a:t> проблему (в том числе и социальную) с разных сторон. Стратегию </a:t>
            </a:r>
            <a:r>
              <a:rPr lang="ru-RU" smtClean="0">
                <a:effectLst/>
              </a:rPr>
              <a:t>Saper vedere</a:t>
            </a:r>
            <a:r>
              <a:rPr lang="ru-RU" sz="2800" smtClean="0">
                <a:effectLst/>
              </a:rPr>
              <a:t>  Леонардо называл главным инструментом открытия «универсальных форм» и «процессов», лежащих в основе «результатов» творчества.</a:t>
            </a:r>
          </a:p>
          <a:p>
            <a:pPr marL="285750" indent="-285750" defTabSz="457200"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effectLst/>
              </a:rPr>
              <a:t>			Л.да Винчи – художник, изобретатель, анатом, музыкант, архитектор, конструктор, математик, писатель; автор «Моны Лизы» и «Тайной вечери», который изобрел парашют, подводную лодку, танк, велосипед и увеличительное стекло, а кроме того, внес большой вклад в развитие анатомии, ботаники, архитектуры, механики, оптики, математики и других наук. До сих пор трудно поверить, что речь идет об</a:t>
            </a:r>
            <a:r>
              <a:rPr lang="ru-RU" sz="2800" smtClean="0">
                <a:effectLst/>
              </a:rPr>
              <a:t> </a:t>
            </a:r>
            <a:r>
              <a:rPr lang="ru-RU" sz="2000" smtClean="0">
                <a:effectLst/>
              </a:rPr>
              <a:t>одном человеке. </a:t>
            </a:r>
          </a:p>
          <a:p>
            <a:pPr marL="285750" indent="-285750" defTabSz="457200" eaLnBrk="1" hangingPunct="1">
              <a:lnSpc>
                <a:spcPct val="90000"/>
              </a:lnSpc>
            </a:pPr>
            <a:endParaRPr lang="ru-RU" sz="2300" smtClean="0"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409575"/>
          </a:xfrm>
          <a:noFill/>
        </p:spPr>
        <p:txBody>
          <a:bodyPr anchorCtr="0"/>
          <a:lstStyle/>
          <a:p>
            <a:pPr eaLnBrk="1" hangingPunct="1"/>
            <a:r>
              <a:rPr lang="ru-RU" sz="3600" b="0" i="1" smtClean="0">
                <a:effectLst/>
              </a:rPr>
              <a:t>Стратегия А.Эйнштейна</a:t>
            </a:r>
            <a:r>
              <a:rPr lang="ru-RU" sz="4000" smtClean="0">
                <a:effectLst/>
              </a:rPr>
              <a:t> </a:t>
            </a:r>
          </a:p>
        </p:txBody>
      </p:sp>
      <p:sp>
        <p:nvSpPr>
          <p:cNvPr id="121858" name="Объект 2"/>
          <p:cNvSpPr>
            <a:spLocks noGrp="1"/>
          </p:cNvSpPr>
          <p:nvPr>
            <p:ph idx="4294967295"/>
          </p:nvPr>
        </p:nvSpPr>
        <p:spPr>
          <a:xfrm>
            <a:off x="468313" y="1052513"/>
            <a:ext cx="8496300" cy="5805487"/>
          </a:xfrm>
          <a:noFill/>
        </p:spPr>
        <p:txBody>
          <a:bodyPr anchor="ctr"/>
          <a:lstStyle/>
          <a:p>
            <a:pPr marL="84138" indent="452438" algn="ctr" defTabSz="457200" eaLnBrk="1" hangingPunct="1">
              <a:lnSpc>
                <a:spcPct val="90000"/>
              </a:lnSpc>
              <a:buFontTx/>
              <a:buNone/>
            </a:pPr>
            <a:r>
              <a:rPr lang="ru-RU" sz="2000" b="1" smtClean="0">
                <a:solidFill>
                  <a:schemeClr val="folHlink"/>
                </a:solidFill>
                <a:effectLst/>
              </a:rPr>
              <a:t>визуализация, формирование образов и зрительных конструкций, как источника “продуктивного интеллекта».</a:t>
            </a:r>
          </a:p>
          <a:p>
            <a:pPr marL="84138" indent="452438" defTabSz="457200" eaLnBrk="1" hangingPunct="1">
              <a:lnSpc>
                <a:spcPct val="90000"/>
              </a:lnSpc>
              <a:buFontTx/>
              <a:buNone/>
            </a:pPr>
            <a:endParaRPr lang="ru-RU" sz="1900" smtClean="0">
              <a:effectLst/>
              <a:latin typeface="Arial" charset="0"/>
            </a:endParaRPr>
          </a:p>
          <a:p>
            <a:pPr marL="84138" indent="452438" defTabSz="457200" eaLnBrk="1" hangingPunct="1">
              <a:lnSpc>
                <a:spcPct val="90000"/>
              </a:lnSpc>
              <a:buFontTx/>
              <a:buNone/>
            </a:pPr>
            <a:r>
              <a:rPr lang="ru-RU" sz="1900" b="1" smtClean="0">
                <a:effectLst/>
              </a:rPr>
              <a:t>Стратегия А.Эйнштейна основана на стратегии Л.да Винчи, который выражает совершенно явное предпочтение визуальной репрезентативной системы в его</a:t>
            </a:r>
            <a:r>
              <a:rPr lang="ru-RU" sz="2700" b="1" smtClean="0">
                <a:effectLst/>
              </a:rPr>
              <a:t> </a:t>
            </a:r>
            <a:r>
              <a:rPr lang="ru-RU" sz="2100" b="1" smtClean="0">
                <a:effectLst/>
              </a:rPr>
              <a:t>интеллекте. Как и для Леонардо для Эйнштейна вербальный язык, играл второстепенную роль. </a:t>
            </a:r>
            <a:r>
              <a:rPr lang="ru-RU" sz="2100" b="1" i="1" smtClean="0">
                <a:effectLst/>
              </a:rPr>
              <a:t>Он рассматривает вербальный язык как средство для описания открытий, но не для того, чтобы их делать.  </a:t>
            </a:r>
          </a:p>
          <a:p>
            <a:pPr marL="84138" indent="452438" defTabSz="457200" eaLnBrk="1" hangingPunct="1">
              <a:lnSpc>
                <a:spcPct val="90000"/>
              </a:lnSpc>
              <a:buFontTx/>
              <a:buNone/>
            </a:pPr>
            <a:r>
              <a:rPr lang="ru-RU" sz="2100" b="1" smtClean="0">
                <a:effectLst/>
              </a:rPr>
              <a:t>Эйнштейн крайне редко прибегал к словам или математике при создании теории относительности, а в первую очередь использовал </a:t>
            </a:r>
            <a:r>
              <a:rPr lang="ru-RU" sz="2100" b="1" u="sng" smtClean="0">
                <a:solidFill>
                  <a:srgbClr val="FFFF99"/>
                </a:solidFill>
                <a:effectLst/>
              </a:rPr>
              <a:t>визуальные стратегии</a:t>
            </a:r>
            <a:r>
              <a:rPr lang="ru-RU" sz="2100" b="1" smtClean="0">
                <a:effectLst/>
              </a:rPr>
              <a:t>.  По его словам теория относительности выросла из своего рода юношеской фантазии. Эйнштейн</a:t>
            </a:r>
            <a:r>
              <a:rPr lang="ru-RU" sz="2700" b="1" smtClean="0">
                <a:effectLst/>
              </a:rPr>
              <a:t> </a:t>
            </a:r>
            <a:r>
              <a:rPr lang="ru-RU" sz="1900" b="1" smtClean="0">
                <a:effectLst/>
              </a:rPr>
              <a:t>задал себе вопрос: «Как выглядела бы реальность, если бы я сидел верхом на световом луче?». И затем попытался создать четкую картину этого воображаемого путешествия.</a:t>
            </a:r>
          </a:p>
          <a:p>
            <a:pPr marL="84138" indent="452438" defTabSz="457200" eaLnBrk="1" hangingPunct="1">
              <a:lnSpc>
                <a:spcPct val="90000"/>
              </a:lnSpc>
              <a:buFontTx/>
              <a:buNone/>
            </a:pPr>
            <a:r>
              <a:rPr lang="ru-RU" sz="1900" b="1" smtClean="0">
                <a:effectLst/>
              </a:rPr>
              <a:t>Эйнштейн утверждал, что именно визуальным стратегиям обязан всеми своими открытиям.</a:t>
            </a:r>
            <a:r>
              <a:rPr lang="ru-RU" sz="2100" b="1" smtClean="0">
                <a:effectLst/>
              </a:rPr>
              <a:t> </a:t>
            </a:r>
          </a:p>
          <a:p>
            <a:pPr marL="84138" indent="452438" defTabSz="457200" eaLnBrk="1" hangingPunct="1">
              <a:lnSpc>
                <a:spcPct val="90000"/>
              </a:lnSpc>
            </a:pPr>
            <a:endParaRPr lang="ru-RU" sz="2100" b="1" smtClean="0"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260350"/>
            <a:ext cx="7513637" cy="879475"/>
          </a:xfrm>
          <a:noFill/>
        </p:spPr>
        <p:txBody>
          <a:bodyPr anchorCtr="0"/>
          <a:lstStyle/>
          <a:p>
            <a:pPr eaLnBrk="1" hangingPunct="1"/>
            <a:r>
              <a:rPr lang="ru-RU" sz="3600" smtClean="0">
                <a:effectLst/>
              </a:rPr>
              <a:t>Концепции ментальных карт</a:t>
            </a:r>
          </a:p>
        </p:txBody>
      </p:sp>
      <p:sp>
        <p:nvSpPr>
          <p:cNvPr id="122882" name="Объект 2"/>
          <p:cNvSpPr>
            <a:spLocks noGrp="1"/>
          </p:cNvSpPr>
          <p:nvPr>
            <p:ph idx="4294967295"/>
          </p:nvPr>
        </p:nvSpPr>
        <p:spPr>
          <a:xfrm>
            <a:off x="395288" y="1268413"/>
            <a:ext cx="8399462" cy="5122862"/>
          </a:xfrm>
          <a:noFill/>
        </p:spPr>
        <p:txBody>
          <a:bodyPr anchor="ctr"/>
          <a:lstStyle/>
          <a:p>
            <a:pPr marL="0" indent="0" algn="just" defTabSz="457200"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effectLst/>
                <a:latin typeface="Arial" charset="0"/>
              </a:rPr>
              <a:t>	</a:t>
            </a:r>
            <a:r>
              <a:rPr lang="ru-RU" sz="2400" b="1" smtClean="0">
                <a:effectLst/>
              </a:rPr>
              <a:t>Развитие стратегии Леонардо и Эйнштейна нашло свое продолжение в концепциях ментальных (системных) карт. </a:t>
            </a:r>
          </a:p>
          <a:p>
            <a:pPr marL="0" indent="0" algn="just" defTabSz="457200" eaLnBrk="1" hangingPunct="1">
              <a:lnSpc>
                <a:spcPct val="90000"/>
              </a:lnSpc>
              <a:buFontTx/>
              <a:buNone/>
            </a:pPr>
            <a:endParaRPr lang="ru-RU" sz="2400" b="1" smtClean="0">
              <a:effectLst/>
            </a:endParaRPr>
          </a:p>
          <a:p>
            <a:pPr marL="0" indent="0" algn="just" defTabSz="457200"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effectLst/>
              </a:rPr>
              <a:t>	Цель - визуализация восприятия и анализа идей, задач, информации для их упорядочения. </a:t>
            </a:r>
          </a:p>
          <a:p>
            <a:pPr marL="0" indent="0" algn="just" defTabSz="457200"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effectLst/>
              </a:rPr>
              <a:t>	</a:t>
            </a:r>
          </a:p>
          <a:p>
            <a:pPr marL="0" indent="0" algn="just" defTabSz="457200"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effectLst/>
              </a:rPr>
              <a:t>	Родоначальник ментальных карт английский психолог Тони Бьюзен.</a:t>
            </a:r>
          </a:p>
          <a:p>
            <a:pPr marL="0" indent="0" algn="just" defTabSz="457200" eaLnBrk="1" hangingPunct="1">
              <a:lnSpc>
                <a:spcPct val="90000"/>
              </a:lnSpc>
              <a:buFontTx/>
              <a:buNone/>
            </a:pPr>
            <a:endParaRPr lang="ru-RU" sz="2400" b="1" smtClean="0">
              <a:effectLst/>
            </a:endParaRPr>
          </a:p>
          <a:p>
            <a:pPr marL="0" indent="0" algn="just" defTabSz="457200"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effectLst/>
              </a:rPr>
              <a:t>	Ментальные карты также называют картами памяти, картами мышления или интеллект-картами</a:t>
            </a:r>
          </a:p>
          <a:p>
            <a:pPr marL="0" indent="0" algn="just" defTabSz="457200" eaLnBrk="1" hangingPunct="1">
              <a:lnSpc>
                <a:spcPct val="90000"/>
              </a:lnSpc>
              <a:buFontTx/>
              <a:buNone/>
            </a:pPr>
            <a:r>
              <a:rPr lang="ru-RU" sz="2000" b="1" i="1" smtClean="0">
                <a:solidFill>
                  <a:srgbClr val="9EB20E"/>
                </a:solidFill>
                <a:effectLst/>
                <a:latin typeface="Arial" charset="0"/>
              </a:rPr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260350"/>
            <a:ext cx="7513637" cy="879475"/>
          </a:xfrm>
          <a:noFill/>
          <a:ln/>
        </p:spPr>
        <p:txBody>
          <a:bodyPr anchorCtr="0"/>
          <a:lstStyle/>
          <a:p>
            <a:pPr eaLnBrk="1" hangingPunct="1"/>
            <a:r>
              <a:rPr lang="ru-RU" sz="3600" smtClean="0">
                <a:effectLst/>
              </a:rPr>
              <a:t>Концепции ментальных карт</a:t>
            </a:r>
          </a:p>
        </p:txBody>
      </p:sp>
      <p:sp>
        <p:nvSpPr>
          <p:cNvPr id="147459" name="Объект 2"/>
          <p:cNvSpPr>
            <a:spLocks noGrp="1"/>
          </p:cNvSpPr>
          <p:nvPr>
            <p:ph idx="4294967295"/>
          </p:nvPr>
        </p:nvSpPr>
        <p:spPr>
          <a:xfrm>
            <a:off x="395288" y="1311275"/>
            <a:ext cx="8399462" cy="5080000"/>
          </a:xfrm>
          <a:noFill/>
          <a:ln/>
        </p:spPr>
        <p:txBody>
          <a:bodyPr anchor="ctr"/>
          <a:lstStyle/>
          <a:p>
            <a:pPr marL="0" indent="0" defTabSz="457200"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effectLst/>
                <a:latin typeface="Arial" charset="0"/>
              </a:rPr>
              <a:t>	</a:t>
            </a:r>
            <a:r>
              <a:rPr lang="ru-RU" sz="2000" b="1" i="1" smtClean="0">
                <a:solidFill>
                  <a:srgbClr val="9EB20E"/>
                </a:solidFill>
                <a:effectLst/>
                <a:latin typeface="Arial" charset="0"/>
              </a:rPr>
              <a:t>	</a:t>
            </a:r>
            <a:r>
              <a:rPr lang="ru-RU" sz="2000" b="1" smtClean="0">
                <a:effectLst/>
              </a:rPr>
              <a:t>Ментальной картой называют представление в графической, систематизированной и комплексной форме определенного события, процесса,</a:t>
            </a:r>
            <a:r>
              <a:rPr lang="ru-RU" b="1" smtClean="0">
                <a:effectLst/>
              </a:rPr>
              <a:t> </a:t>
            </a:r>
            <a:r>
              <a:rPr lang="ru-RU" sz="2000" b="1" smtClean="0">
                <a:effectLst/>
              </a:rPr>
              <a:t>идеи или мысли. Обычно это своеобразная схема на большом листе бумаги, которая фиксирует большое количество связей между разными объектами в рассматриваемой области. Такая подача материала имеет преимущества перед ее представлением в письменном виде, поскольку выделяет только самые важные образы, слова и взаимосвязи.</a:t>
            </a:r>
            <a:r>
              <a:rPr lang="ru-RU" sz="2000" b="1" i="1" smtClean="0">
                <a:effectLst/>
              </a:rPr>
              <a:t/>
            </a:r>
            <a:br>
              <a:rPr lang="ru-RU" sz="2000" b="1" i="1" smtClean="0">
                <a:effectLst/>
              </a:rPr>
            </a:br>
            <a:r>
              <a:rPr lang="ru-RU" sz="2000" b="1" i="1" smtClean="0">
                <a:effectLst/>
              </a:rPr>
              <a:t/>
            </a:r>
            <a:br>
              <a:rPr lang="ru-RU" sz="2000" b="1" i="1" smtClean="0">
                <a:effectLst/>
              </a:rPr>
            </a:br>
            <a:r>
              <a:rPr lang="ru-RU" sz="2000" b="1" i="1" smtClean="0">
                <a:effectLst/>
              </a:rPr>
              <a:t>	</a:t>
            </a:r>
            <a:r>
              <a:rPr lang="ru-RU" sz="2000" b="1" smtClean="0">
                <a:effectLst/>
              </a:rPr>
              <a:t>С помощью таких с виду запутанных карт мозг человека легче воспринимает информацию, анализирует ее и принимает какое-то решение, определяет план действий. А все потому, что мозг тоже мыслит не линейно, в нем рождается масса нейронных связей, прежде чем</a:t>
            </a:r>
            <a:r>
              <a:rPr lang="ru-RU" b="1" smtClean="0">
                <a:effectLst/>
              </a:rPr>
              <a:t> </a:t>
            </a:r>
            <a:r>
              <a:rPr lang="ru-RU" sz="2400" b="1" smtClean="0">
                <a:effectLst/>
              </a:rPr>
              <a:t>появляется целостная информация.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29" name="Picture 2" descr="http://www.tenant.ru/img2/spbmetr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0"/>
            <a:ext cx="5905500" cy="681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260350"/>
            <a:ext cx="7513637" cy="879475"/>
          </a:xfrm>
          <a:noFill/>
          <a:ln/>
        </p:spPr>
        <p:txBody>
          <a:bodyPr anchorCtr="0"/>
          <a:lstStyle/>
          <a:p>
            <a:pPr eaLnBrk="1" hangingPunct="1"/>
            <a:r>
              <a:rPr lang="ru-RU" sz="3200" smtClean="0">
                <a:solidFill>
                  <a:schemeClr val="tx1"/>
                </a:solidFill>
                <a:effectLst/>
                <a:latin typeface="Arial" charset="0"/>
              </a:rPr>
              <a:t>Варианты ментальных карт</a:t>
            </a:r>
            <a:endParaRPr lang="ru-RU" sz="3600" smtClean="0">
              <a:solidFill>
                <a:schemeClr val="tx1"/>
              </a:solidFill>
              <a:effectLst/>
            </a:endParaRPr>
          </a:p>
        </p:txBody>
      </p:sp>
      <p:sp>
        <p:nvSpPr>
          <p:cNvPr id="145411" name="Объект 2"/>
          <p:cNvSpPr>
            <a:spLocks noGrp="1"/>
          </p:cNvSpPr>
          <p:nvPr>
            <p:ph idx="4294967295"/>
          </p:nvPr>
        </p:nvSpPr>
        <p:spPr>
          <a:xfrm>
            <a:off x="395288" y="1311275"/>
            <a:ext cx="8399462" cy="5080000"/>
          </a:xfrm>
          <a:noFill/>
          <a:ln/>
        </p:spPr>
        <p:txBody>
          <a:bodyPr anchor="ctr"/>
          <a:lstStyle/>
          <a:p>
            <a:pPr marL="0" indent="0" algn="just" defTabSz="457200" eaLnBrk="1" hangingPunct="1">
              <a:lnSpc>
                <a:spcPct val="90000"/>
              </a:lnSpc>
            </a:pPr>
            <a:r>
              <a:rPr lang="ru-RU" sz="2800" b="1" i="1" smtClean="0">
                <a:effectLst/>
              </a:rPr>
              <a:t>       Диаграмма Исикавы</a:t>
            </a:r>
            <a:r>
              <a:rPr lang="ru-RU" sz="2800" smtClean="0">
                <a:effectLst/>
              </a:rPr>
              <a:t> (</a:t>
            </a:r>
            <a:r>
              <a:rPr lang="ru-RU" sz="2800" b="1" smtClean="0">
                <a:solidFill>
                  <a:srgbClr val="FFFF99"/>
                </a:solidFill>
                <a:effectLst/>
              </a:rPr>
              <a:t>диаграмма «рыбьей кости»</a:t>
            </a:r>
            <a:r>
              <a:rPr lang="ru-RU" sz="2800" smtClean="0">
                <a:effectLst/>
              </a:rPr>
              <a:t> (англ. </a:t>
            </a:r>
            <a:r>
              <a:rPr lang="ru-RU" sz="2800" i="1" smtClean="0">
                <a:effectLst/>
              </a:rPr>
              <a:t>Fishbone Diagram</a:t>
            </a:r>
            <a:r>
              <a:rPr lang="ru-RU" sz="2800" smtClean="0">
                <a:effectLst/>
              </a:rPr>
              <a:t>), или </a:t>
            </a:r>
            <a:r>
              <a:rPr lang="ru-RU" sz="2800" b="1" smtClean="0">
                <a:solidFill>
                  <a:srgbClr val="FFFF99"/>
                </a:solidFill>
                <a:effectLst/>
              </a:rPr>
              <a:t>«причинно-следственная» диаграмма</a:t>
            </a:r>
            <a:r>
              <a:rPr lang="ru-RU" sz="2800" smtClean="0">
                <a:effectLst/>
              </a:rPr>
              <a:t> (англ. </a:t>
            </a:r>
            <a:r>
              <a:rPr lang="ru-RU" sz="2800" i="1" smtClean="0">
                <a:effectLst/>
              </a:rPr>
              <a:t>Cause and Effect Diagram</a:t>
            </a:r>
            <a:r>
              <a:rPr lang="ru-RU" sz="2800" smtClean="0">
                <a:effectLst/>
              </a:rPr>
              <a:t>), известная также как диаграмма «анализа корневых причин», графический способ исследования и определения наиболее существенных причинно-следственных взаимосвязей между факторами и последствиями в исследуемой ситуации или проблеме). </a:t>
            </a:r>
          </a:p>
          <a:p>
            <a:pPr marL="0" indent="0" algn="just" defTabSz="457200" eaLnBrk="1" hangingPunct="1">
              <a:lnSpc>
                <a:spcPct val="90000"/>
              </a:lnSpc>
            </a:pPr>
            <a:r>
              <a:rPr lang="ru-RU" sz="2800" b="1" i="1" smtClean="0">
                <a:effectLst/>
              </a:rPr>
              <a:t>      Цветок Лотоса (Ясуо Мацумура)</a:t>
            </a:r>
            <a:r>
              <a:rPr lang="ru-RU" sz="2800" b="1" i="1" smtClean="0">
                <a:effectLst/>
                <a:latin typeface="Arial" charset="0"/>
              </a:rPr>
              <a:t> - с</a:t>
            </a:r>
            <a:r>
              <a:rPr lang="ru-RU" sz="2800" b="1" i="1" smtClean="0">
                <a:effectLst/>
              </a:rPr>
              <a:t>истемный кластер проблемы</a:t>
            </a:r>
            <a:endParaRPr lang="ru-RU" sz="2800" b="1" i="1" smtClean="0"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3600" smtClean="0">
                <a:solidFill>
                  <a:srgbClr val="FFFF99"/>
                </a:solidFill>
                <a:effectLst/>
              </a:rPr>
              <a:t>Диаграмма «рыбьей кости»</a:t>
            </a:r>
          </a:p>
        </p:txBody>
      </p:sp>
      <p:sp>
        <p:nvSpPr>
          <p:cNvPr id="142340" name="AutoShape 4"/>
          <p:cNvSpPr>
            <a:spLocks noChangeArrowheads="1"/>
          </p:cNvSpPr>
          <p:nvPr/>
        </p:nvSpPr>
        <p:spPr bwMode="auto">
          <a:xfrm rot="16200000">
            <a:off x="215107" y="3248819"/>
            <a:ext cx="1295400" cy="93503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Цель</a:t>
            </a:r>
          </a:p>
        </p:txBody>
      </p:sp>
      <p:sp>
        <p:nvSpPr>
          <p:cNvPr id="142343" name="AutoShape 7"/>
          <p:cNvSpPr>
            <a:spLocks noChangeArrowheads="1"/>
          </p:cNvSpPr>
          <p:nvPr/>
        </p:nvSpPr>
        <p:spPr bwMode="auto">
          <a:xfrm rot="34979919">
            <a:off x="6156325" y="2565400"/>
            <a:ext cx="2219325" cy="2303463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Результат</a:t>
            </a:r>
          </a:p>
        </p:txBody>
      </p:sp>
      <p:sp>
        <p:nvSpPr>
          <p:cNvPr id="142345" name="Rectangle 9"/>
          <p:cNvSpPr>
            <a:spLocks noChangeArrowheads="1"/>
          </p:cNvSpPr>
          <p:nvPr/>
        </p:nvSpPr>
        <p:spPr bwMode="auto">
          <a:xfrm>
            <a:off x="1331913" y="3644900"/>
            <a:ext cx="5903912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2346" name="Line 10"/>
          <p:cNvSpPr>
            <a:spLocks noChangeShapeType="1"/>
          </p:cNvSpPr>
          <p:nvPr/>
        </p:nvSpPr>
        <p:spPr bwMode="auto">
          <a:xfrm flipH="1" flipV="1">
            <a:off x="1403350" y="2852738"/>
            <a:ext cx="792163" cy="720725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47" name="Line 11"/>
          <p:cNvSpPr>
            <a:spLocks noChangeShapeType="1"/>
          </p:cNvSpPr>
          <p:nvPr/>
        </p:nvSpPr>
        <p:spPr bwMode="auto">
          <a:xfrm flipH="1">
            <a:off x="1403350" y="3933825"/>
            <a:ext cx="792163" cy="646113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48" name="Line 12"/>
          <p:cNvSpPr>
            <a:spLocks noChangeShapeType="1"/>
          </p:cNvSpPr>
          <p:nvPr/>
        </p:nvSpPr>
        <p:spPr bwMode="auto">
          <a:xfrm flipH="1" flipV="1">
            <a:off x="2555875" y="2133600"/>
            <a:ext cx="1512888" cy="1439863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49" name="Line 13"/>
          <p:cNvSpPr>
            <a:spLocks noChangeShapeType="1"/>
          </p:cNvSpPr>
          <p:nvPr/>
        </p:nvSpPr>
        <p:spPr bwMode="auto">
          <a:xfrm flipH="1">
            <a:off x="2339975" y="3933825"/>
            <a:ext cx="1727200" cy="1366838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50" name="Line 14"/>
          <p:cNvSpPr>
            <a:spLocks noChangeShapeType="1"/>
          </p:cNvSpPr>
          <p:nvPr/>
        </p:nvSpPr>
        <p:spPr bwMode="auto">
          <a:xfrm flipH="1" flipV="1">
            <a:off x="4067175" y="1628775"/>
            <a:ext cx="2017713" cy="1944688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51" name="Line 15"/>
          <p:cNvSpPr>
            <a:spLocks noChangeShapeType="1"/>
          </p:cNvSpPr>
          <p:nvPr/>
        </p:nvSpPr>
        <p:spPr bwMode="auto">
          <a:xfrm flipV="1">
            <a:off x="4211638" y="3933825"/>
            <a:ext cx="1800225" cy="1800225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52" name="Line 16"/>
          <p:cNvSpPr>
            <a:spLocks noChangeShapeType="1"/>
          </p:cNvSpPr>
          <p:nvPr/>
        </p:nvSpPr>
        <p:spPr bwMode="auto">
          <a:xfrm flipH="1" flipV="1">
            <a:off x="1979613" y="2492375"/>
            <a:ext cx="1152525" cy="2889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53" name="Line 17"/>
          <p:cNvSpPr>
            <a:spLocks noChangeShapeType="1"/>
          </p:cNvSpPr>
          <p:nvPr/>
        </p:nvSpPr>
        <p:spPr bwMode="auto">
          <a:xfrm flipH="1" flipV="1">
            <a:off x="2555875" y="3068638"/>
            <a:ext cx="1152525" cy="28733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54" name="Line 18"/>
          <p:cNvSpPr>
            <a:spLocks noChangeShapeType="1"/>
          </p:cNvSpPr>
          <p:nvPr/>
        </p:nvSpPr>
        <p:spPr bwMode="auto">
          <a:xfrm flipH="1" flipV="1">
            <a:off x="3635375" y="1916113"/>
            <a:ext cx="1152525" cy="431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55" name="Line 19"/>
          <p:cNvSpPr>
            <a:spLocks noChangeShapeType="1"/>
          </p:cNvSpPr>
          <p:nvPr/>
        </p:nvSpPr>
        <p:spPr bwMode="auto">
          <a:xfrm flipH="1" flipV="1">
            <a:off x="4716463" y="1484313"/>
            <a:ext cx="71437" cy="79216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56" name="Line 20"/>
          <p:cNvSpPr>
            <a:spLocks noChangeShapeType="1"/>
          </p:cNvSpPr>
          <p:nvPr/>
        </p:nvSpPr>
        <p:spPr bwMode="auto">
          <a:xfrm flipH="1" flipV="1">
            <a:off x="4356100" y="2708275"/>
            <a:ext cx="1152525" cy="431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57" name="Line 21"/>
          <p:cNvSpPr>
            <a:spLocks noChangeShapeType="1"/>
          </p:cNvSpPr>
          <p:nvPr/>
        </p:nvSpPr>
        <p:spPr bwMode="auto">
          <a:xfrm flipH="1" flipV="1">
            <a:off x="5364163" y="2133600"/>
            <a:ext cx="287337" cy="9366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58" name="Line 22"/>
          <p:cNvSpPr>
            <a:spLocks noChangeShapeType="1"/>
          </p:cNvSpPr>
          <p:nvPr/>
        </p:nvSpPr>
        <p:spPr bwMode="auto">
          <a:xfrm>
            <a:off x="3132138" y="1773238"/>
            <a:ext cx="71437" cy="863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59" name="Line 23"/>
          <p:cNvSpPr>
            <a:spLocks noChangeShapeType="1"/>
          </p:cNvSpPr>
          <p:nvPr/>
        </p:nvSpPr>
        <p:spPr bwMode="auto">
          <a:xfrm>
            <a:off x="3708400" y="2349500"/>
            <a:ext cx="71438" cy="93503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60" name="Line 24"/>
          <p:cNvSpPr>
            <a:spLocks noChangeShapeType="1"/>
          </p:cNvSpPr>
          <p:nvPr/>
        </p:nvSpPr>
        <p:spPr bwMode="auto">
          <a:xfrm flipV="1">
            <a:off x="2843213" y="4868863"/>
            <a:ext cx="71437" cy="9366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61" name="Line 25"/>
          <p:cNvSpPr>
            <a:spLocks noChangeShapeType="1"/>
          </p:cNvSpPr>
          <p:nvPr/>
        </p:nvSpPr>
        <p:spPr bwMode="auto">
          <a:xfrm flipV="1">
            <a:off x="3563938" y="4365625"/>
            <a:ext cx="71437" cy="79216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62" name="Line 26"/>
          <p:cNvSpPr>
            <a:spLocks noChangeShapeType="1"/>
          </p:cNvSpPr>
          <p:nvPr/>
        </p:nvSpPr>
        <p:spPr bwMode="auto">
          <a:xfrm flipH="1">
            <a:off x="1619250" y="4795838"/>
            <a:ext cx="1225550" cy="14605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63" name="Line 27"/>
          <p:cNvSpPr>
            <a:spLocks noChangeShapeType="1"/>
          </p:cNvSpPr>
          <p:nvPr/>
        </p:nvSpPr>
        <p:spPr bwMode="auto">
          <a:xfrm flipH="1" flipV="1">
            <a:off x="2339975" y="4292600"/>
            <a:ext cx="1223963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64" name="Line 28"/>
          <p:cNvSpPr>
            <a:spLocks noChangeShapeType="1"/>
          </p:cNvSpPr>
          <p:nvPr/>
        </p:nvSpPr>
        <p:spPr bwMode="auto">
          <a:xfrm flipH="1">
            <a:off x="3708400" y="5011738"/>
            <a:ext cx="1223963" cy="730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65" name="Line 29"/>
          <p:cNvSpPr>
            <a:spLocks noChangeShapeType="1"/>
          </p:cNvSpPr>
          <p:nvPr/>
        </p:nvSpPr>
        <p:spPr bwMode="auto">
          <a:xfrm flipH="1" flipV="1">
            <a:off x="4500563" y="4292600"/>
            <a:ext cx="10795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66" name="Line 30"/>
          <p:cNvSpPr>
            <a:spLocks noChangeShapeType="1"/>
          </p:cNvSpPr>
          <p:nvPr/>
        </p:nvSpPr>
        <p:spPr bwMode="auto">
          <a:xfrm flipV="1">
            <a:off x="4859338" y="5013325"/>
            <a:ext cx="73025" cy="100806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67" name="Line 31"/>
          <p:cNvSpPr>
            <a:spLocks noChangeShapeType="1"/>
          </p:cNvSpPr>
          <p:nvPr/>
        </p:nvSpPr>
        <p:spPr bwMode="auto">
          <a:xfrm flipH="1" flipV="1">
            <a:off x="5651500" y="4292600"/>
            <a:ext cx="0" cy="100806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56"/>
          <p:cNvSpPr>
            <a:spLocks noChangeArrowheads="1"/>
          </p:cNvSpPr>
          <p:nvPr/>
        </p:nvSpPr>
        <p:spPr bwMode="auto">
          <a:xfrm>
            <a:off x="468313" y="180975"/>
            <a:ext cx="8320087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alt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Маршрут освоения программы</a:t>
            </a:r>
            <a:endParaRPr lang="ru-RU" altLang="ru-RU" sz="600">
              <a:latin typeface="Lucida Sans Unicode" pitchFamily="34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altLang="ru-RU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«Развитие социальной креативности ребенка в условиях дополнительного образования»</a:t>
            </a:r>
            <a:endParaRPr lang="ru-RU" altLang="ru-RU" sz="600">
              <a:latin typeface="Lucida Sans Unicode" pitchFamily="34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endParaRPr lang="ru-RU" alt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1315" name="Rectangle 85"/>
          <p:cNvSpPr>
            <a:spLocks noChangeArrowheads="1"/>
          </p:cNvSpPr>
          <p:nvPr/>
        </p:nvSpPr>
        <p:spPr bwMode="auto">
          <a:xfrm>
            <a:off x="250825" y="7318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Lucida Sans Unicode" pitchFamily="34" charset="0"/>
            </a:endParaRPr>
          </a:p>
        </p:txBody>
      </p:sp>
      <p:pic>
        <p:nvPicPr>
          <p:cNvPr id="141316" name="Рисунок 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03288"/>
            <a:ext cx="9144000" cy="595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отрудничество">
  <a:themeElements>
    <a:clrScheme name="Сотрудничество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Сотрудничество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988</Words>
  <Application>Microsoft Office PowerPoint</Application>
  <PresentationFormat>Экран (4:3)</PresentationFormat>
  <Paragraphs>146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12</vt:i4>
      </vt:variant>
      <vt:variant>
        <vt:lpstr>Заголовки слайдов</vt:lpstr>
      </vt:variant>
      <vt:variant>
        <vt:i4>15</vt:i4>
      </vt:variant>
    </vt:vector>
  </HeadingPairs>
  <TitlesOfParts>
    <vt:vector size="34" baseType="lpstr">
      <vt:lpstr>Arial</vt:lpstr>
      <vt:lpstr>Calibri</vt:lpstr>
      <vt:lpstr>Garamond</vt:lpstr>
      <vt:lpstr>Times New Roman</vt:lpstr>
      <vt:lpstr>Lucida Sans Unicode</vt:lpstr>
      <vt:lpstr>Wingdings</vt:lpstr>
      <vt:lpstr>Arial Narrow</vt:lpstr>
      <vt:lpstr>Оформление по умолчанию</vt:lpstr>
      <vt:lpstr>Сотрудничество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Сотрудничество</vt:lpstr>
      <vt:lpstr>Использование ментальных карт для проектирования индивидуальных маршрутов социально-творческого развития ребенка </vt:lpstr>
      <vt:lpstr>Стратегия Л. да Винчи «Saper vedere»  («наука видеть»,  «уметь видеть», «искусство видеть»)</vt:lpstr>
      <vt:lpstr>Стратегия А.Эйнштейна </vt:lpstr>
      <vt:lpstr>Концепции ментальных карт</vt:lpstr>
      <vt:lpstr>Концепции ментальных карт</vt:lpstr>
      <vt:lpstr>Слайд 6</vt:lpstr>
      <vt:lpstr>Варианты ментальных карт</vt:lpstr>
      <vt:lpstr>Диаграмма «рыбьей кости»</vt:lpstr>
      <vt:lpstr>Слайд 9</vt:lpstr>
      <vt:lpstr>«Цветок лотоса»</vt:lpstr>
      <vt:lpstr>Слайд 11</vt:lpstr>
      <vt:lpstr>Слайд 12</vt:lpstr>
      <vt:lpstr>КЕЙС «РАЗРАБОТКА ИНДИВИДУАЛЬНОГО МАРШРУТА ПРОФЕССИОНАЛЬНОГО САМОРАЗВИТИЯ ПЕДАГОГА В ОБЛАСТИ СОЦИАЛЬНО-ТВОРЧЕСКОГО РАЗВИТИЯ РЕБЕНКА»</vt:lpstr>
      <vt:lpstr>КЕЙС «РАЗРАБОТКА ИНДИВИДУАЛЬНОГО МАРШРУТА ПРОФЕССИОНАЛЬНОГО САМОРАЗВИТИЯ ПЕДАГОГА В ОБЛАСТИ СОЦИАЛЬНО-ТВОРЧЕСКОГО РАЗВИТИЯ РЕБЕНКА»</vt:lpstr>
      <vt:lpstr>Концепции ментальных карт: возможности в социальном контексте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Мама</dc:creator>
  <cp:lastModifiedBy>Admin</cp:lastModifiedBy>
  <cp:revision>111</cp:revision>
  <dcterms:created xsi:type="dcterms:W3CDTF">2017-02-28T04:38:37Z</dcterms:created>
  <dcterms:modified xsi:type="dcterms:W3CDTF">2019-01-24T17:03:21Z</dcterms:modified>
</cp:coreProperties>
</file>