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60" r:id="rId6"/>
    <p:sldId id="274" r:id="rId7"/>
    <p:sldId id="261" r:id="rId8"/>
    <p:sldId id="262" r:id="rId9"/>
    <p:sldId id="263" r:id="rId10"/>
    <p:sldId id="264" r:id="rId11"/>
    <p:sldId id="275" r:id="rId12"/>
    <p:sldId id="276" r:id="rId13"/>
    <p:sldId id="265" r:id="rId14"/>
    <p:sldId id="267" r:id="rId15"/>
    <p:sldId id="268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9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5CBA9-2CE2-4E70-9C3B-7986B1A5F1EE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EF79-F42D-4755-A34B-29F2233FE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BE73-A811-4CC2-B738-C2864B17BF66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0532C-4EB4-43CB-9D90-7BEE4FE98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5AC4-3C57-465D-930A-DA70A6DBB624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DA25-A181-4A86-8204-28EA1A107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D662A-348C-437C-8BC6-3FA0498EB023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358B3-6A62-4952-B8E6-B4189770F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AA85D-BBC6-4B23-A7EC-F0A63F62E7A0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7C12-10CF-42AE-94DD-A8955E546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BC0C-175F-465F-9F4B-1E370DC3989E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691-1CA5-48E1-9363-5AD9234D7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CF52-810C-4A1E-B677-06BC38140619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2312-DE15-458B-8BEB-15107E546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8E85-FAB6-4413-BBC1-6A75D03621E0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FFBE-6E68-4C25-B092-75003E6A1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DE0FD-60A7-41A9-B226-FF3C25BD3646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334A6-7126-4822-9DDC-9239FF4CD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59A9-1D15-4F3B-8435-2E34FA14E039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F239-B7F4-441E-A5E5-C3FB38790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9AABF-CCB6-430C-85E2-E20C0BB90B91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0D4F-E2AC-4D3A-9803-51F4C0537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1BC0B9-AC54-4681-92FF-088B204E6BFB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B31E41-021B-43CA-8E1E-3517C1425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84;&#1086;&#1081;&#1082;&#1088;&#1072;&#1089;&#1085;&#1086;&#1089;&#1077;&#1083;&#1100;&#1089;&#1082;&#1080;&#1081;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rdsh2017" TargetMode="External"/><Relationship Id="rId2" Type="http://schemas.openxmlformats.org/officeDocument/2006/relationships/hyperlink" Target="http://ddtks.ru/pokolenie_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827088" y="1268413"/>
            <a:ext cx="7632700" cy="3168650"/>
          </a:xfrm>
        </p:spPr>
        <p:txBody>
          <a:bodyPr/>
          <a:lstStyle/>
          <a:p>
            <a:r>
              <a:rPr lang="ru-RU" sz="4000" smtClean="0">
                <a:solidFill>
                  <a:srgbClr val="C00000"/>
                </a:solidFill>
              </a:rPr>
              <a:t/>
            </a:r>
            <a:br>
              <a:rPr lang="ru-RU" sz="4000" smtClean="0">
                <a:solidFill>
                  <a:srgbClr val="C00000"/>
                </a:solidFill>
              </a:rPr>
            </a:br>
            <a:r>
              <a:rPr lang="ru-RU" sz="3600" b="1" smtClean="0">
                <a:solidFill>
                  <a:srgbClr val="C00000"/>
                </a:solidFill>
              </a:rPr>
              <a:t>Реализация районной программы воспитания «Поколение RU» </a:t>
            </a:r>
            <a:br>
              <a:rPr lang="ru-RU" sz="3600" b="1" smtClean="0">
                <a:solidFill>
                  <a:srgbClr val="C00000"/>
                </a:solidFill>
              </a:rPr>
            </a:br>
            <a:r>
              <a:rPr lang="ru-RU" sz="3600" b="1" smtClean="0">
                <a:solidFill>
                  <a:srgbClr val="C00000"/>
                </a:solidFill>
              </a:rPr>
              <a:t>как средство развития социальной активности школьников Красносельского района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724400"/>
            <a:ext cx="6400800" cy="1752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Медведева К.С., педагог-организатор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ГБУ ДО ДДТ Красносельского района Санкт-Петербурга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1300"/>
            <a:ext cx="307657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318" name="Picture 2" descr="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115888"/>
            <a:ext cx="1584325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708275"/>
            <a:ext cx="4056062" cy="1855788"/>
          </a:xfrm>
        </p:spPr>
      </p:pic>
      <p:sp>
        <p:nvSpPr>
          <p:cNvPr id="5" name="Прямоугольник 4"/>
          <p:cNvSpPr/>
          <p:nvPr/>
        </p:nvSpPr>
        <p:spPr>
          <a:xfrm>
            <a:off x="3779838" y="2852738"/>
            <a:ext cx="5040312" cy="1493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КИНОФЕСТИВАЛЬ </a:t>
            </a:r>
          </a:p>
          <a:p>
            <a:pPr algn="ctr"/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«КИНО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START»</a:t>
            </a:r>
            <a:endParaRPr lang="ru-RU" sz="240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ru-RU" sz="120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1600" b="1" i="1">
                <a:solidFill>
                  <a:srgbClr val="604A7B"/>
                </a:solidFill>
                <a:latin typeface="Calibri" pitchFamily="34" charset="0"/>
              </a:rPr>
              <a:t>Создание системы работы с обучающимися </a:t>
            </a:r>
          </a:p>
          <a:p>
            <a:pPr algn="ctr"/>
            <a:r>
              <a:rPr lang="ru-RU" sz="1600" b="1" i="1">
                <a:solidFill>
                  <a:srgbClr val="604A7B"/>
                </a:solidFill>
                <a:latin typeface="Calibri" pitchFamily="34" charset="0"/>
              </a:rPr>
              <a:t>по информационно-медийному направлению</a:t>
            </a:r>
            <a:endParaRPr lang="ru-RU" sz="24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507" name="Заголовок 5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955675"/>
          </a:xfrm>
        </p:spPr>
        <p:txBody>
          <a:bodyPr>
            <a:spAutoFit/>
          </a:bodyPr>
          <a:lstStyle/>
          <a:p>
            <a:r>
              <a:rPr lang="ru-RU" sz="2800" b="1" smtClean="0">
                <a:solidFill>
                  <a:srgbClr val="C00000"/>
                </a:solidFill>
              </a:rPr>
              <a:t>Проекты по информационно-медийному  направлению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613" y="5157788"/>
            <a:ext cx="6048375" cy="18145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  <a:hlinkClick r:id="rId3"/>
              </a:rPr>
              <a:t>www.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  <a:hlinkClick r:id="rId3"/>
              </a:rPr>
              <a:t>мойкрасносельский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.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рф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  <a:cs typeface="+mn-cs"/>
              </a:rPr>
              <a:t>         Школьное телевидение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2800" smtClean="0">
                <a:latin typeface="Arial" charset="0"/>
                <a:cs typeface="Arial" charset="0"/>
              </a:rPr>
              <a:t>Кластерный подход к реализации программы «Поколение </a:t>
            </a:r>
            <a:r>
              <a:rPr lang="en-US" sz="2800" smtClean="0">
                <a:latin typeface="Arial" charset="0"/>
                <a:cs typeface="Arial" charset="0"/>
              </a:rPr>
              <a:t>RU</a:t>
            </a:r>
            <a:r>
              <a:rPr lang="ru-RU" sz="2800" smtClean="0">
                <a:latin typeface="Arial" charset="0"/>
                <a:cs typeface="Arial" charset="0"/>
              </a:rPr>
              <a:t>»</a:t>
            </a:r>
          </a:p>
        </p:txBody>
      </p:sp>
      <p:pic>
        <p:nvPicPr>
          <p:cNvPr id="31746" name="Picture 5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765175"/>
            <a:ext cx="7273925" cy="5916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4000" b="1" smtClean="0">
                <a:solidFill>
                  <a:srgbClr val="C00000"/>
                </a:solidFill>
              </a:rPr>
              <a:t/>
            </a:r>
            <a:br>
              <a:rPr lang="ru-RU" sz="4000" b="1" smtClean="0">
                <a:solidFill>
                  <a:srgbClr val="C00000"/>
                </a:solidFill>
              </a:rPr>
            </a:br>
            <a:r>
              <a:rPr lang="ru-RU" sz="2800" b="1" smtClean="0">
                <a:solidFill>
                  <a:srgbClr val="C00000"/>
                </a:solidFill>
              </a:rPr>
              <a:t>Компетенции учащихся, приобретаемые в ходе реализации программы «Поколение </a:t>
            </a:r>
            <a:r>
              <a:rPr lang="en-US" sz="2800" b="1" smtClean="0">
                <a:solidFill>
                  <a:srgbClr val="C00000"/>
                </a:solidFill>
              </a:rPr>
              <a:t>RU</a:t>
            </a:r>
            <a:r>
              <a:rPr lang="ru-RU" sz="2800" b="1" smtClean="0">
                <a:solidFill>
                  <a:srgbClr val="C00000"/>
                </a:solidFill>
              </a:rPr>
              <a:t>»:</a:t>
            </a:r>
            <a:br>
              <a:rPr lang="ru-RU" sz="2800" b="1" smtClean="0">
                <a:solidFill>
                  <a:srgbClr val="C00000"/>
                </a:solidFill>
              </a:rPr>
            </a:br>
            <a:endParaRPr lang="ru-RU" sz="2800" b="1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4128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Общекультурные навыки;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Коммуникативное развитие;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Способность к непрерывному образованию;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Владение информационными технологиями;	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Социальный опыт</a:t>
            </a:r>
            <a:endParaRPr lang="ru-RU" sz="39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71378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Первый районный воспитательный Форум «ПОКОЛЕНИЕ.</a:t>
            </a:r>
            <a:r>
              <a:rPr lang="en-US" b="1" dirty="0" smtClean="0">
                <a:solidFill>
                  <a:srgbClr val="C00000"/>
                </a:solidFill>
              </a:rPr>
              <a:t>RU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Содержимое 3" descr="UYyYWXKrUxk.jpg"/>
          <p:cNvPicPr>
            <a:picLocks noGrp="1" noChangeAspect="1"/>
          </p:cNvPicPr>
          <p:nvPr>
            <p:ph idx="1"/>
          </p:nvPr>
        </p:nvPicPr>
        <p:blipFill>
          <a:blip r:embed="rId2"/>
          <a:srcRect t="1575" r="52190" b="7945"/>
          <a:stretch>
            <a:fillRect/>
          </a:stretch>
        </p:blipFill>
        <p:spPr>
          <a:xfrm rot="20612708">
            <a:off x="519113" y="1552575"/>
            <a:ext cx="1876425" cy="2663825"/>
          </a:xfrm>
        </p:spPr>
      </p:pic>
      <p:pic>
        <p:nvPicPr>
          <p:cNvPr id="22531" name="Picture 2" descr="F:\фото для презентации\jkn7KRQxt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484313"/>
            <a:ext cx="34877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F:\фото для презентации\gR_JsTTWcp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34736">
            <a:off x="6581775" y="1579563"/>
            <a:ext cx="201453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F:\фото для презентации\TaUeKjjUN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10308">
            <a:off x="404813" y="3479800"/>
            <a:ext cx="20320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F:\фото для презентации\frbNxHOznpo.jpg"/>
          <p:cNvPicPr>
            <a:picLocks noChangeAspect="1" noChangeArrowheads="1"/>
          </p:cNvPicPr>
          <p:nvPr/>
        </p:nvPicPr>
        <p:blipFill>
          <a:blip r:embed="rId6">
            <a:lum bright="20000"/>
          </a:blip>
          <a:srcRect/>
          <a:stretch>
            <a:fillRect/>
          </a:stretch>
        </p:blipFill>
        <p:spPr bwMode="auto">
          <a:xfrm rot="1155995">
            <a:off x="6723063" y="3111500"/>
            <a:ext cx="2030412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 descr="F:\фото для презентации\VZgPzMtqeW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4221163"/>
            <a:ext cx="310356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 descr="F:\фото для презентации\zBMcVOVeMO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4221163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08400" y="6488113"/>
            <a:ext cx="16732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+mn-cs"/>
              </a:rPr>
              <a:t>Сентябрь 2018 </a:t>
            </a:r>
            <a:endParaRPr lang="ru-RU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:\фото для презентации\yvwOVVnYj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34559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F:\фото для презентации\xjiAVJzQUY0.jpg"/>
          <p:cNvPicPr>
            <a:picLocks noChangeAspect="1" noChangeArrowheads="1"/>
          </p:cNvPicPr>
          <p:nvPr/>
        </p:nvPicPr>
        <p:blipFill>
          <a:blip r:embed="rId3"/>
          <a:srcRect r="899"/>
          <a:stretch>
            <a:fillRect/>
          </a:stretch>
        </p:blipFill>
        <p:spPr bwMode="auto">
          <a:xfrm>
            <a:off x="4859338" y="260350"/>
            <a:ext cx="360045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F:\фото для презентации\xy6hXHz6A5Y.jpg"/>
          <p:cNvPicPr>
            <a:picLocks noChangeAspect="1" noChangeArrowheads="1"/>
          </p:cNvPicPr>
          <p:nvPr/>
        </p:nvPicPr>
        <p:blipFill>
          <a:blip r:embed="rId4"/>
          <a:srcRect l="12199" t="10626" r="19289" b="10625"/>
          <a:stretch>
            <a:fillRect/>
          </a:stretch>
        </p:blipFill>
        <p:spPr bwMode="auto">
          <a:xfrm>
            <a:off x="611188" y="3284538"/>
            <a:ext cx="3341687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F:\фото для презентации\tOQO9NCW_V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3917950" cy="2592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:\фото для презентации\uZ0sz7cUb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3673475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5" descr="F:\фото для презентации\aaIJ66Qi1Q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429000"/>
            <a:ext cx="35258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F:\фото для презентации\0j7xqyAQV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500438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1" name="Picture 3" descr="F:\фото для презентации\CNTPTnRi_e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15888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F:\фото для презентации\CNxkPkkAmn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F:\фото для презентации\C4ic_O3fSu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04813"/>
            <a:ext cx="352901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F:\фото для презентации\Kc7MVToFfS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57346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F:\фото для презентации\G5m5ODenkv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573463"/>
            <a:ext cx="362426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:\фото для презентации\7Vylm7RQj3g.jpg"/>
          <p:cNvPicPr>
            <a:picLocks noChangeAspect="1" noChangeArrowheads="1"/>
          </p:cNvPicPr>
          <p:nvPr/>
        </p:nvPicPr>
        <p:blipFill>
          <a:blip r:embed="rId2"/>
          <a:srcRect t="25768" r="2892" b="8220"/>
          <a:stretch>
            <a:fillRect/>
          </a:stretch>
        </p:blipFill>
        <p:spPr bwMode="auto">
          <a:xfrm>
            <a:off x="900113" y="3860800"/>
            <a:ext cx="715486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5" descr="F:\фото для презентации\-1CEWRx_Q-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28082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F:\фото для презентации\w6s9fQlA8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88913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F:\фото для презентации\emndRYRAmg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484313"/>
            <a:ext cx="314483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smtClean="0">
                <a:latin typeface="Arial" charset="0"/>
              </a:rPr>
              <a:t>Контактная информация</a:t>
            </a: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r>
              <a:rPr lang="ru-RU" sz="3200" b="1" smtClean="0">
                <a:latin typeface="Arial" charset="0"/>
              </a:rPr>
              <a:t>Сайт ДДТ Красносельского района/</a:t>
            </a:r>
            <a:br>
              <a:rPr lang="ru-RU" sz="3200" b="1" smtClean="0">
                <a:latin typeface="Arial" charset="0"/>
              </a:rPr>
            </a:br>
            <a:r>
              <a:rPr lang="ru-RU" sz="3200" b="1" smtClean="0">
                <a:latin typeface="Arial" charset="0"/>
              </a:rPr>
              <a:t>Программа «Поколение </a:t>
            </a:r>
            <a:r>
              <a:rPr lang="en-US" sz="3200" b="1" smtClean="0">
                <a:latin typeface="Arial" charset="0"/>
              </a:rPr>
              <a:t>RU</a:t>
            </a:r>
            <a:r>
              <a:rPr lang="ru-RU" sz="3200" b="1" smtClean="0">
                <a:latin typeface="Arial" charset="0"/>
              </a:rPr>
              <a:t>»</a:t>
            </a:r>
            <a:r>
              <a:rPr lang="ru-RU" sz="4000" smtClean="0">
                <a:latin typeface="Arial" charset="0"/>
              </a:rPr>
              <a:t> </a:t>
            </a:r>
            <a:r>
              <a:rPr lang="ru-RU" sz="4000" smtClean="0">
                <a:latin typeface="Arial" charset="0"/>
                <a:hlinkClick r:id="rId2"/>
              </a:rPr>
              <a:t>http://ddtks.ru/pokolenie_ru</a:t>
            </a:r>
            <a:r>
              <a:rPr lang="ru-RU" sz="4000" smtClean="0">
                <a:latin typeface="Arial" charset="0"/>
              </a:rPr>
              <a:t> </a:t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r>
              <a:rPr lang="ru-RU" sz="3200" b="1" smtClean="0">
                <a:latin typeface="Arial" charset="0"/>
              </a:rPr>
              <a:t>Группа РДШ Красносельского района В Контакте</a:t>
            </a: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  <a:hlinkClick r:id="rId3"/>
              </a:rPr>
              <a:t>https://vk.com/rdsh2017</a:t>
            </a:r>
            <a:r>
              <a:rPr lang="ru-RU" sz="4000" smtClean="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611188" y="1628775"/>
            <a:ext cx="8785225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  <a:r>
              <a:rPr lang="ru-RU" sz="4400" b="1" smtClean="0">
                <a:solidFill>
                  <a:srgbClr val="C00000"/>
                </a:solidFill>
              </a:rPr>
              <a:t>«От того, как мы воспитываем        молодежь, зависит то, сможет ли Россия сберечь и приумножить саму себя». </a:t>
            </a:r>
          </a:p>
          <a:p>
            <a:pPr marL="0" indent="0">
              <a:buFont typeface="Arial" charset="0"/>
              <a:buNone/>
            </a:pPr>
            <a:endParaRPr lang="ru-RU" sz="4400" b="1" smtClean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</a:rPr>
              <a:t>                                                   В.В.Путин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Цель программы воспитания «Поколение RU» 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600200"/>
            <a:ext cx="8856662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Развитие единого воспитательного пространства района для обеспечения условий и возможностей формирования новых поколений, обладающих знаниями и умениями, которые необходимы в XXI веке, а также успешной социализации детей, их самоопределения в мире ценностей и традиций.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Задачи программы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76103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Обновление содержания воспитания, внедрение форм, методов и технологий, способствующих эффективной реализации воспитательного компонента федеральных государственных образовательных стандартов, нацеленных на формирование индивидуальной траектории развития личности ребёнка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•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Расширение воспитательных возможностей информационных ресурсов, содействие популяризации традиционных российских культурных, нравственных и семейных ценностей в информационном пространстве.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•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Создание условий для просвещения и взаимодействия педагогов, родителей, социальных партнеров по различным направлениям воспитания и социализации.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•	Содействие укреплению связей между поколениями, родственных связей, возрождению традиционной значимости больших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многопоколенных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семей.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•	Широкое привлечение детей к участию в деятельности социально-значимых познавательных, творческих, культурных, краеведческих, благотворительных организациях и объединениях, волонтерском движении.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504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Направления реализации программы: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692150"/>
            <a:ext cx="8229600" cy="5976938"/>
          </a:xfrm>
        </p:spPr>
        <p:txBody>
          <a:bodyPr rtlCol="0">
            <a:normAutofit fontScale="400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Гражданско-патриотическое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300" dirty="0" smtClean="0"/>
              <a:t>           </a:t>
            </a:r>
            <a:r>
              <a:rPr lang="ru-RU" sz="3800" b="1" i="1" dirty="0" smtClean="0">
                <a:solidFill>
                  <a:schemeClr val="tx2">
                    <a:lumMod val="75000"/>
                  </a:schemeClr>
                </a:solidFill>
              </a:rPr>
              <a:t>осуществление комплекса педагогических мероприятий, направленных на формирование и развитие личности гражданина-патриота России, способного соединить патриотические чувства и патриотическое самосознание с идеалами гражданственности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900" i="1" dirty="0" smtClean="0">
              <a:solidFill>
                <a:srgbClr val="FF000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100" b="1" dirty="0" smtClean="0">
                <a:solidFill>
                  <a:srgbClr val="C00000"/>
                </a:solidFill>
              </a:rPr>
              <a:t>Социально-личностное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500" b="1" i="1" dirty="0" smtClean="0">
                <a:solidFill>
                  <a:schemeClr val="tx2">
                    <a:lumMod val="75000"/>
                  </a:schemeClr>
                </a:solidFill>
              </a:rPr>
              <a:t>           осуществление комплекса педагогических мероприятий, направленных на присвоение обучаемыми культурных и нравственных ценностей общества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300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Духовно-нравственное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500" dirty="0" smtClean="0"/>
              <a:t>       </a:t>
            </a:r>
            <a:r>
              <a:rPr lang="ru-RU" sz="4500" b="1" i="1" dirty="0" smtClean="0">
                <a:solidFill>
                  <a:schemeClr val="tx2">
                    <a:lumMod val="75000"/>
                  </a:schemeClr>
                </a:solidFill>
              </a:rPr>
              <a:t>осуществление комплекса педагогических мероприятий, основанных на системе духовных идеалов, ценностей, моральных приоритетов, реализуемых в совместной социально-педагогической деятельности школы, семьи и других субъектов общественной жизни.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3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800" b="1" dirty="0" err="1" smtClean="0">
                <a:solidFill>
                  <a:srgbClr val="C00000"/>
                </a:solidFill>
              </a:rPr>
              <a:t>Информационно-медийное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i="1" dirty="0" smtClean="0">
                <a:solidFill>
                  <a:srgbClr val="FF0000"/>
                </a:solidFill>
              </a:rPr>
              <a:t>          </a:t>
            </a:r>
            <a:r>
              <a:rPr lang="ru-RU" sz="4500" b="1" i="1" dirty="0" smtClean="0">
                <a:solidFill>
                  <a:schemeClr val="tx2">
                    <a:lumMod val="75000"/>
                  </a:schemeClr>
                </a:solidFill>
              </a:rPr>
              <a:t>осуществление комплекса педагогических мероприятий по обеспечению мотивации и объединения школьников с целью воспитания будущих граждан как коммуникативных, творческих, свободно мыслящих личностей, обладающих аналитическим мышлением, умением </a:t>
            </a:r>
            <a:r>
              <a:rPr lang="ru-RU" sz="4500" b="1" i="1" dirty="0" err="1" smtClean="0">
                <a:solidFill>
                  <a:schemeClr val="tx2">
                    <a:lumMod val="75000"/>
                  </a:schemeClr>
                </a:solidFill>
              </a:rPr>
              <a:t>аргументированно</a:t>
            </a:r>
            <a:r>
              <a:rPr lang="ru-RU" sz="4500" b="1" i="1" dirty="0" smtClean="0">
                <a:solidFill>
                  <a:schemeClr val="tx2">
                    <a:lumMod val="75000"/>
                  </a:schemeClr>
                </a:solidFill>
              </a:rPr>
              <a:t> отстаивать свою позицию, владеющих современными </a:t>
            </a:r>
            <a:r>
              <a:rPr lang="ru-RU" sz="4500" b="1" i="1" dirty="0" err="1" smtClean="0">
                <a:solidFill>
                  <a:schemeClr val="tx2">
                    <a:lumMod val="75000"/>
                  </a:schemeClr>
                </a:solidFill>
              </a:rPr>
              <a:t>информационно-медийными</a:t>
            </a:r>
            <a:r>
              <a:rPr lang="ru-RU" sz="4500" b="1" i="1" dirty="0" smtClean="0">
                <a:solidFill>
                  <a:schemeClr val="tx2">
                    <a:lumMod val="75000"/>
                  </a:schemeClr>
                </a:solidFill>
              </a:rPr>
              <a:t> компетенциями.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800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404813"/>
            <a:ext cx="8229600" cy="777875"/>
          </a:xfrm>
        </p:spPr>
        <p:txBody>
          <a:bodyPr/>
          <a:lstStyle/>
          <a:p>
            <a:r>
              <a:rPr lang="ru-RU" sz="2400" b="1" smtClean="0"/>
              <a:t>Направления, подпрограммы и проекты программы</a:t>
            </a:r>
            <a:br>
              <a:rPr lang="ru-RU" sz="2400" b="1" smtClean="0"/>
            </a:br>
            <a:r>
              <a:rPr lang="ru-RU" sz="2400" b="1" smtClean="0"/>
              <a:t>«Поколение.</a:t>
            </a:r>
            <a:r>
              <a:rPr lang="en-US" sz="2400" b="1" smtClean="0"/>
              <a:t>RU</a:t>
            </a:r>
            <a:r>
              <a:rPr lang="ru-RU" sz="2400" b="1" smtClean="0"/>
              <a:t>»</a:t>
            </a:r>
            <a:br>
              <a:rPr lang="ru-RU" sz="2400" b="1" smtClean="0"/>
            </a:br>
            <a:endParaRPr lang="ru-RU" sz="2400" b="1" smtClean="0"/>
          </a:p>
        </p:txBody>
      </p:sp>
      <p:pic>
        <p:nvPicPr>
          <p:cNvPr id="30723" name="Picture 5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12875"/>
            <a:ext cx="8856662" cy="48799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213" y="2997200"/>
            <a:ext cx="6084887" cy="1143000"/>
          </a:xfrm>
        </p:spPr>
        <p:txBody>
          <a:bodyPr>
            <a:normAutofit/>
          </a:bodyPr>
          <a:lstStyle/>
          <a:p>
            <a:r>
              <a:rPr lang="ru-RU" sz="2200" smtClean="0">
                <a:solidFill>
                  <a:srgbClr val="C00000"/>
                </a:solidFill>
                <a:latin typeface="Arial" charset="0"/>
                <a:cs typeface="Arial" charset="0"/>
              </a:rPr>
              <a:t>Школьные музеи</a:t>
            </a:r>
            <a:r>
              <a:rPr lang="ru-RU" sz="2200" smtClean="0">
                <a:solidFill>
                  <a:srgbClr val="C00000"/>
                </a:solidFill>
              </a:rPr>
              <a:t/>
            </a:r>
            <a:br>
              <a:rPr lang="ru-RU" sz="2200" smtClean="0">
                <a:solidFill>
                  <a:srgbClr val="C00000"/>
                </a:solidFill>
              </a:rPr>
            </a:br>
            <a:r>
              <a:rPr lang="ru-RU" sz="1800" smtClean="0"/>
              <a:t> </a:t>
            </a:r>
            <a:r>
              <a:rPr lang="ru-RU" sz="1600" b="1" i="1" smtClean="0">
                <a:solidFill>
                  <a:srgbClr val="604A7B"/>
                </a:solidFill>
                <a:latin typeface="Arial" charset="0"/>
                <a:cs typeface="Arial" charset="0"/>
              </a:rPr>
              <a:t>Активизация работы музеев ОУ как социального института, средства обучения и воспитания, формы организации детской творческой активности</a:t>
            </a:r>
            <a:r>
              <a:rPr lang="ru-RU" sz="1600" b="1" i="1" smtClean="0">
                <a:solidFill>
                  <a:srgbClr val="604A7B"/>
                </a:solidFill>
              </a:rPr>
              <a:t> </a:t>
            </a:r>
            <a:r>
              <a:rPr lang="ru-RU" sz="2200" b="1" i="1" smtClean="0">
                <a:solidFill>
                  <a:srgbClr val="002060"/>
                </a:solidFill>
              </a:rPr>
              <a:t/>
            </a:r>
            <a:br>
              <a:rPr lang="ru-RU" sz="2200" b="1" i="1" smtClean="0">
                <a:solidFill>
                  <a:srgbClr val="002060"/>
                </a:solidFill>
              </a:rPr>
            </a:br>
            <a:endParaRPr lang="ru-RU" sz="2200" b="1" i="1" smtClean="0">
              <a:solidFill>
                <a:srgbClr val="002060"/>
              </a:solidFill>
            </a:endParaRPr>
          </a:p>
        </p:txBody>
      </p:sp>
      <p:pic>
        <p:nvPicPr>
          <p:cNvPr id="1843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125538"/>
            <a:ext cx="1441450" cy="1217612"/>
          </a:xfrm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24175"/>
            <a:ext cx="25558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2049463"/>
            <a:ext cx="26971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43213" y="1196975"/>
            <a:ext cx="6084887" cy="1619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  <a:latin typeface="Calibri" pitchFamily="34" charset="0"/>
              </a:rPr>
              <a:t>ОБРАЗОВАТЕЛЬНЫЙ ТУРИЗМ – МАРШРУТЫ, НАС ОБРАЗУЮЩИЕ</a:t>
            </a:r>
          </a:p>
          <a:p>
            <a:pPr algn="ctr"/>
            <a:r>
              <a:rPr lang="ru-RU" sz="1600" b="1" i="1">
                <a:solidFill>
                  <a:srgbClr val="604A7B"/>
                </a:solidFill>
                <a:latin typeface="Calibri" pitchFamily="34" charset="0"/>
              </a:rPr>
              <a:t>Создание и внедрение в деятельность школ системы туристско-экскурсионной работы, направленной на воспитание общероссийской, региональной и локальной идентичности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005263"/>
            <a:ext cx="227647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рямоугольник 5"/>
          <p:cNvSpPr>
            <a:spLocks noChangeArrowheads="1"/>
          </p:cNvSpPr>
          <p:nvPr/>
        </p:nvSpPr>
        <p:spPr bwMode="auto">
          <a:xfrm>
            <a:off x="4356100" y="3933825"/>
            <a:ext cx="3095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5445125"/>
            <a:ext cx="1219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55875" y="5445125"/>
            <a:ext cx="6588125" cy="1100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3525" indent="-263525"/>
            <a:r>
              <a:rPr lang="ru-RU">
                <a:solidFill>
                  <a:srgbClr val="C00000"/>
                </a:solidFill>
                <a:latin typeface="Calibri" pitchFamily="34" charset="0"/>
              </a:rPr>
              <a:t>     ПАТРИОТИЧЕСКОЕ ДВИЖЕНИЕ  «ЖИВАЯ </a:t>
            </a:r>
            <a:r>
              <a:rPr lang="ru-RU">
                <a:solidFill>
                  <a:srgbClr val="C00000"/>
                </a:solidFill>
              </a:rPr>
              <a:t>И</a:t>
            </a:r>
            <a:r>
              <a:rPr lang="ru-RU">
                <a:solidFill>
                  <a:srgbClr val="C00000"/>
                </a:solidFill>
                <a:latin typeface="Calibri" pitchFamily="34" charset="0"/>
              </a:rPr>
              <a:t>СТОРИЯ»</a:t>
            </a:r>
            <a:endParaRPr lang="ru-RU">
              <a:solidFill>
                <a:srgbClr val="C00000"/>
              </a:solidFill>
            </a:endParaRPr>
          </a:p>
          <a:p>
            <a:pPr marL="263525" indent="-263525" algn="ctr"/>
            <a:r>
              <a:rPr lang="ru-RU" sz="1600" b="1" i="1">
                <a:solidFill>
                  <a:srgbClr val="604A7B"/>
                </a:solidFill>
              </a:rPr>
              <a:t>     </a:t>
            </a:r>
            <a:r>
              <a:rPr lang="ru-RU" sz="1600" b="1" i="1">
                <a:solidFill>
                  <a:srgbClr val="604A7B"/>
                </a:solidFill>
                <a:latin typeface="Calibri" pitchFamily="34" charset="0"/>
              </a:rPr>
              <a:t>Развитие у школьников чувства гражданственности, патриотизма через приобщение к историческому героическому наследию Родины</a:t>
            </a:r>
          </a:p>
        </p:txBody>
      </p:sp>
      <p:sp>
        <p:nvSpPr>
          <p:cNvPr id="18442" name="Прямоугольник 10"/>
          <p:cNvSpPr>
            <a:spLocks noChangeArrowheads="1"/>
          </p:cNvSpPr>
          <p:nvPr/>
        </p:nvSpPr>
        <p:spPr bwMode="auto">
          <a:xfrm>
            <a:off x="2124075" y="188913"/>
            <a:ext cx="6480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Проекты по гражданско-патриотическому направлению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59113" y="4076700"/>
            <a:ext cx="5689600" cy="137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C00000"/>
                </a:solidFill>
              </a:rPr>
              <a:t>ШКОЛА БЕЗ ОПАСНОСТИ</a:t>
            </a:r>
          </a:p>
          <a:p>
            <a:pPr algn="ctr"/>
            <a:r>
              <a:rPr lang="ru-RU" sz="1600" b="1" i="1">
                <a:solidFill>
                  <a:srgbClr val="604A7B"/>
                </a:solidFill>
              </a:rPr>
              <a:t>Создание внутришкольной системы работы по направлению безопасность жизнедеятельности, развитие сетевых форм взаимодействия по данному направлению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844675"/>
            <a:ext cx="2532063" cy="1866900"/>
          </a:xfrm>
        </p:spPr>
      </p:pic>
      <p:sp>
        <p:nvSpPr>
          <p:cNvPr id="4" name="Прямоугольник 3"/>
          <p:cNvSpPr/>
          <p:nvPr/>
        </p:nvSpPr>
        <p:spPr>
          <a:xfrm>
            <a:off x="3276600" y="1916113"/>
            <a:ext cx="5472113" cy="17399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           ШАГ В БУДУЩЕЕ</a:t>
            </a:r>
          </a:p>
          <a:p>
            <a:endParaRPr lang="ru-RU" sz="800" b="1" i="1">
              <a:solidFill>
                <a:srgbClr val="604A7B"/>
              </a:solidFill>
            </a:endParaRPr>
          </a:p>
          <a:p>
            <a:r>
              <a:rPr lang="ru-RU" b="1" i="1">
                <a:solidFill>
                  <a:srgbClr val="604A7B"/>
                </a:solidFill>
                <a:latin typeface="Calibri" pitchFamily="34" charset="0"/>
              </a:rPr>
              <a:t>Создание единого информационного поля по вопросам формирования профессионального самоопределения обучающихся</a:t>
            </a:r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4005263"/>
            <a:ext cx="25828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938" y="4868863"/>
            <a:ext cx="5113337" cy="12207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ОТДЫХ И ОЗДОРОВЛЕНИЕ</a:t>
            </a:r>
            <a:endParaRPr lang="ru-RU" sz="2800">
              <a:solidFill>
                <a:srgbClr val="C00000"/>
              </a:solidFill>
            </a:endParaRPr>
          </a:p>
          <a:p>
            <a:endParaRPr lang="ru-RU" sz="1000">
              <a:solidFill>
                <a:srgbClr val="C00000"/>
              </a:solidFill>
            </a:endParaRPr>
          </a:p>
          <a:p>
            <a:r>
              <a:rPr lang="ru-RU" b="1" i="1">
                <a:solidFill>
                  <a:srgbClr val="604A7B"/>
                </a:solidFill>
                <a:latin typeface="Calibri" pitchFamily="34" charset="0"/>
              </a:rPr>
              <a:t>Содействие формированию устойчивого интереса к здоровому образу жизни </a:t>
            </a: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1547813" y="260350"/>
            <a:ext cx="655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Проекты по социально-личностному  направлению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773238"/>
            <a:ext cx="2016125" cy="1693862"/>
          </a:xfrm>
        </p:spPr>
      </p:pic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3276600" y="1844675"/>
            <a:ext cx="50895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СЕМЬЯ. ВЗАИМОДЕЙСТВИЕ</a:t>
            </a:r>
          </a:p>
          <a:p>
            <a:endParaRPr lang="ru-RU" sz="280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076700"/>
            <a:ext cx="1296987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4500563" y="4365625"/>
            <a:ext cx="24304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ЭКО–ШКОЛА</a:t>
            </a:r>
          </a:p>
          <a:p>
            <a:endParaRPr lang="ru-RU" sz="280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80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80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485" name="Прямоугольник 7"/>
          <p:cNvSpPr>
            <a:spLocks noChangeArrowheads="1"/>
          </p:cNvSpPr>
          <p:nvPr/>
        </p:nvSpPr>
        <p:spPr bwMode="auto">
          <a:xfrm>
            <a:off x="1547813" y="404813"/>
            <a:ext cx="65516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Проекты по духовно-нравственному направлению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8038" y="2492375"/>
            <a:ext cx="5040312" cy="915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604A7B"/>
                </a:solidFill>
                <a:latin typeface="Calibri" pitchFamily="34" charset="0"/>
              </a:rPr>
              <a:t>Эффективное взаимодействие семьи и школы для успешной социализации школьника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3575" y="5013325"/>
            <a:ext cx="5616575" cy="1190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604A7B"/>
                </a:solidFill>
                <a:latin typeface="Calibri" pitchFamily="34" charset="0"/>
              </a:rPr>
              <a:t>Формирование экологической культуры через совместную деятельность учащихся, родителей, педагогического коллектива, жителей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CC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487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Arial</vt:lpstr>
      <vt:lpstr>Тема Office</vt:lpstr>
      <vt:lpstr> Реализация районной программы воспитания «Поколение RU»  как средство развития социальной активности школьников Красносельского района</vt:lpstr>
      <vt:lpstr>Слайд 2</vt:lpstr>
      <vt:lpstr>Цель программы воспитания «Поколение RU» :</vt:lpstr>
      <vt:lpstr>Задачи программы</vt:lpstr>
      <vt:lpstr>Направления реализации программы:</vt:lpstr>
      <vt:lpstr>Направления, подпрограммы и проекты программы «Поколение.RU» </vt:lpstr>
      <vt:lpstr>Школьные музеи  Активизация работы музеев ОУ как социального института, средства обучения и воспитания, формы организации детской творческой активности  </vt:lpstr>
      <vt:lpstr>Слайд 8</vt:lpstr>
      <vt:lpstr>Слайд 9</vt:lpstr>
      <vt:lpstr>Проекты по информационно-медийному  направлению</vt:lpstr>
      <vt:lpstr>Кластерный подход к реализации программы «Поколение RU»</vt:lpstr>
      <vt:lpstr> Компетенции учащихся, приобретаемые в ходе реализации программы «Поколение RU»: </vt:lpstr>
      <vt:lpstr>  Первый районный воспитательный Форум «ПОКОЛЕНИЕ.RU»   </vt:lpstr>
      <vt:lpstr>Слайд 14</vt:lpstr>
      <vt:lpstr>Слайд 15</vt:lpstr>
      <vt:lpstr>Слайд 16</vt:lpstr>
      <vt:lpstr>Слайд 17</vt:lpstr>
      <vt:lpstr>Контактная информация  Сайт ДДТ Красносельского района/ Программа «Поколение RU» http://ddtks.ru/pokolenie_ru   Группа РДШ Красносельского района В Контакте https://vk.com/rdsh2017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районной программы воспитания «Поколение RU»  как средство развития социальной активности школьников Красносельского района</dc:title>
  <dc:creator>VIKTOR</dc:creator>
  <cp:lastModifiedBy>Admin</cp:lastModifiedBy>
  <cp:revision>25</cp:revision>
  <dcterms:created xsi:type="dcterms:W3CDTF">2018-11-21T00:38:00Z</dcterms:created>
  <dcterms:modified xsi:type="dcterms:W3CDTF">2019-02-26T08:52:03Z</dcterms:modified>
</cp:coreProperties>
</file>