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01B5B"/>
    <a:srgbClr val="33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01" y="-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ED257-DF34-4EF2-BA6D-A3CFA73A134D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49AB5-03A3-44AC-A0B1-890EF02C49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EE33E-261D-45C7-8A27-4F6D58450E3B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4C3FB-0577-41FC-83BF-1DB428237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6407E-F656-480B-888F-44D326C0405C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3232-8109-4203-9764-F975919E0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6E50D-A49B-47CE-8568-6B16A5B00964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0EC33-AC92-4234-906D-F6604FADF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28DE9-992E-40D2-913D-51B479498309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6B347-E619-4B58-AB36-F67DE801D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A2BDC-ECAB-4DF6-A64E-03E3B2DCAC81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3D8DD-BD95-4817-AFEB-38837793E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6AAB5-07C2-4FBB-9D61-0E20F7970E5B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55638-BC83-416D-B55E-76328A58C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B0E03-7FF0-4C39-B193-91D67FAC2615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6F48D-3F0B-4DAA-8D51-7BBAE0279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57D77-26D3-4539-88AC-3A499E5CA1D0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DFBC7-70FB-4EDE-98E8-6C2418DB0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B1F17-0B23-4B3B-80CA-1E8DD8052B02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57473-9D0A-4ED7-902D-D73DB0D2B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84A0F-19AA-4C57-B58C-3E669F794C5F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19334-0079-481F-BB6A-0472CA693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F8B2B8-4C44-45E3-A18B-324D40F58D4E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04F2C6-1A34-497C-9D43-DB1C213CA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1174" y="2581274"/>
            <a:ext cx="8975057" cy="1978694"/>
          </a:xfrm>
          <a:noFill/>
          <a:ln/>
          <a:effectLst>
            <a:glow rad="635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>
                <a:solidFill>
                  <a:srgbClr val="333333"/>
                </a:solidFill>
                <a:latin typeface="Segoe Print" panose="02000600000000000000" pitchFamily="2" charset="0"/>
                <a:cs typeface="Microsoft Sans Serif" panose="020B0604020202020204" pitchFamily="34" charset="0"/>
              </a:rPr>
              <a:t/>
            </a:r>
            <a:br>
              <a:rPr lang="ru-RU" sz="5400" b="1" dirty="0">
                <a:solidFill>
                  <a:srgbClr val="333333"/>
                </a:solidFill>
                <a:latin typeface="Segoe Print" panose="02000600000000000000" pitchFamily="2" charset="0"/>
                <a:cs typeface="Microsoft Sans Serif" panose="020B0604020202020204" pitchFamily="34" charset="0"/>
              </a:rPr>
            </a:br>
            <a:r>
              <a:rPr lang="ru-RU" sz="5400" b="1" dirty="0">
                <a:solidFill>
                  <a:srgbClr val="333333"/>
                </a:solidFill>
                <a:latin typeface="Segoe Print" panose="02000600000000000000" pitchFamily="2" charset="0"/>
                <a:cs typeface="Microsoft Sans Serif" panose="020B0604020202020204" pitchFamily="34" charset="0"/>
              </a:rPr>
              <a:t/>
            </a:r>
            <a:br>
              <a:rPr lang="ru-RU" sz="5400" b="1" dirty="0">
                <a:solidFill>
                  <a:srgbClr val="333333"/>
                </a:solidFill>
                <a:latin typeface="Segoe Print" panose="02000600000000000000" pitchFamily="2" charset="0"/>
                <a:cs typeface="Microsoft Sans Serif" panose="020B0604020202020204" pitchFamily="34" charset="0"/>
              </a:rPr>
            </a:br>
            <a:r>
              <a:rPr lang="ru-RU" sz="5400" b="1" dirty="0">
                <a:solidFill>
                  <a:srgbClr val="333333"/>
                </a:solidFill>
                <a:latin typeface="Segoe Print" panose="02000600000000000000" pitchFamily="2" charset="0"/>
                <a:cs typeface="Microsoft Sans Serif" panose="020B0604020202020204" pitchFamily="34" charset="0"/>
              </a:rPr>
              <a:t/>
            </a:r>
            <a:br>
              <a:rPr lang="ru-RU" sz="5400" b="1" dirty="0">
                <a:solidFill>
                  <a:srgbClr val="333333"/>
                </a:solidFill>
                <a:latin typeface="Segoe Print" panose="02000600000000000000" pitchFamily="2" charset="0"/>
                <a:cs typeface="Microsoft Sans Serif" panose="020B0604020202020204" pitchFamily="34" charset="0"/>
              </a:rPr>
            </a:br>
            <a:r>
              <a:rPr lang="ru-RU" sz="5400" b="1" dirty="0">
                <a:solidFill>
                  <a:srgbClr val="333333"/>
                </a:solidFill>
                <a:latin typeface="Segoe Print" panose="02000600000000000000" pitchFamily="2" charset="0"/>
                <a:cs typeface="Microsoft Sans Serif" panose="020B0604020202020204" pitchFamily="34" charset="0"/>
              </a:rPr>
              <a:t/>
            </a:r>
            <a:br>
              <a:rPr lang="ru-RU" sz="5400" b="1" dirty="0">
                <a:solidFill>
                  <a:srgbClr val="333333"/>
                </a:solidFill>
                <a:latin typeface="Segoe Print" panose="02000600000000000000" pitchFamily="2" charset="0"/>
                <a:cs typeface="Microsoft Sans Serif" panose="020B0604020202020204" pitchFamily="34" charset="0"/>
              </a:rPr>
            </a:br>
            <a:r>
              <a:rPr lang="ru-RU" sz="5400" b="1" dirty="0">
                <a:solidFill>
                  <a:srgbClr val="333333"/>
                </a:solidFill>
                <a:latin typeface="Segoe Print" panose="02000600000000000000" pitchFamily="2" charset="0"/>
                <a:cs typeface="Microsoft Sans Serif" panose="020B0604020202020204" pitchFamily="34" charset="0"/>
              </a:rPr>
              <a:t/>
            </a:r>
            <a:br>
              <a:rPr lang="ru-RU" sz="5400" b="1" dirty="0">
                <a:solidFill>
                  <a:srgbClr val="333333"/>
                </a:solidFill>
                <a:latin typeface="Segoe Print" panose="02000600000000000000" pitchFamily="2" charset="0"/>
                <a:cs typeface="Microsoft Sans Serif" panose="020B0604020202020204" pitchFamily="34" charset="0"/>
              </a:rPr>
            </a:br>
            <a:r>
              <a:rPr lang="ru-RU" sz="5400" b="1" dirty="0">
                <a:solidFill>
                  <a:srgbClr val="333333"/>
                </a:solidFill>
                <a:latin typeface="Segoe Print" panose="02000600000000000000" pitchFamily="2" charset="0"/>
                <a:cs typeface="Microsoft Sans Serif" panose="020B0604020202020204" pitchFamily="34" charset="0"/>
              </a:rPr>
              <a:t/>
            </a:r>
            <a:br>
              <a:rPr lang="ru-RU" sz="5400" b="1" dirty="0">
                <a:solidFill>
                  <a:srgbClr val="333333"/>
                </a:solidFill>
                <a:latin typeface="Segoe Print" panose="02000600000000000000" pitchFamily="2" charset="0"/>
                <a:cs typeface="Microsoft Sans Serif" panose="020B0604020202020204" pitchFamily="34" charset="0"/>
              </a:rPr>
            </a:br>
            <a:r>
              <a:rPr lang="ru-RU" sz="5400" b="1" dirty="0">
                <a:solidFill>
                  <a:srgbClr val="333333"/>
                </a:solidFill>
                <a:latin typeface="Segoe Print" panose="02000600000000000000" pitchFamily="2" charset="0"/>
                <a:cs typeface="Microsoft Sans Serif" panose="020B0604020202020204" pitchFamily="34" charset="0"/>
              </a:rPr>
              <a:t/>
            </a:r>
            <a:br>
              <a:rPr lang="ru-RU" sz="5400" b="1" dirty="0">
                <a:solidFill>
                  <a:srgbClr val="333333"/>
                </a:solidFill>
                <a:latin typeface="Segoe Print" panose="02000600000000000000" pitchFamily="2" charset="0"/>
                <a:cs typeface="Microsoft Sans Serif" panose="020B0604020202020204" pitchFamily="34" charset="0"/>
              </a:rPr>
            </a:br>
            <a:r>
              <a:rPr lang="ru-RU" sz="5400" b="1" dirty="0">
                <a:solidFill>
                  <a:srgbClr val="333333"/>
                </a:solidFill>
                <a:latin typeface="Segoe Print" panose="02000600000000000000" pitchFamily="2" charset="0"/>
                <a:cs typeface="Microsoft Sans Serif" panose="020B0604020202020204" pitchFamily="34" charset="0"/>
              </a:rPr>
              <a:t/>
            </a:r>
            <a:br>
              <a:rPr lang="ru-RU" sz="5400" b="1" dirty="0">
                <a:solidFill>
                  <a:srgbClr val="333333"/>
                </a:solidFill>
                <a:latin typeface="Segoe Print" panose="02000600000000000000" pitchFamily="2" charset="0"/>
                <a:cs typeface="Microsoft Sans Serif" panose="020B0604020202020204" pitchFamily="34" charset="0"/>
              </a:rPr>
            </a:br>
            <a:r>
              <a:rPr lang="ru-RU" sz="5400" b="1" dirty="0">
                <a:solidFill>
                  <a:srgbClr val="333333"/>
                </a:solidFill>
                <a:latin typeface="Segoe Print" panose="02000600000000000000" pitchFamily="2" charset="0"/>
                <a:cs typeface="Microsoft Sans Serif" panose="020B0604020202020204" pitchFamily="34" charset="0"/>
              </a:rPr>
              <a:t/>
            </a:r>
            <a:br>
              <a:rPr lang="ru-RU" sz="5400" b="1" dirty="0">
                <a:solidFill>
                  <a:srgbClr val="333333"/>
                </a:solidFill>
                <a:latin typeface="Segoe Print" panose="02000600000000000000" pitchFamily="2" charset="0"/>
                <a:cs typeface="Microsoft Sans Serif" panose="020B0604020202020204" pitchFamily="34" charset="0"/>
              </a:rPr>
            </a:br>
            <a:r>
              <a:rPr lang="ru-RU" sz="5400" b="1" dirty="0">
                <a:solidFill>
                  <a:srgbClr val="333333"/>
                </a:solidFill>
                <a:latin typeface="Segoe Print" panose="02000600000000000000" pitchFamily="2" charset="0"/>
                <a:cs typeface="Microsoft Sans Serif" panose="020B0604020202020204" pitchFamily="34" charset="0"/>
              </a:rPr>
              <a:t/>
            </a:r>
            <a:br>
              <a:rPr lang="ru-RU" sz="5400" b="1" dirty="0">
                <a:solidFill>
                  <a:srgbClr val="333333"/>
                </a:solidFill>
                <a:latin typeface="Segoe Print" panose="02000600000000000000" pitchFamily="2" charset="0"/>
                <a:cs typeface="Microsoft Sans Serif" panose="020B0604020202020204" pitchFamily="34" charset="0"/>
              </a:rPr>
            </a:br>
            <a:r>
              <a:rPr lang="ru-RU" sz="5400" b="1" dirty="0">
                <a:solidFill>
                  <a:srgbClr val="333333"/>
                </a:solidFill>
                <a:latin typeface="Segoe Print" panose="02000600000000000000" pitchFamily="2" charset="0"/>
                <a:cs typeface="Microsoft Sans Serif" panose="020B0604020202020204" pitchFamily="34" charset="0"/>
              </a:rPr>
              <a:t/>
            </a:r>
            <a:br>
              <a:rPr lang="ru-RU" sz="5400" b="1" dirty="0">
                <a:solidFill>
                  <a:srgbClr val="333333"/>
                </a:solidFill>
                <a:latin typeface="Segoe Print" panose="02000600000000000000" pitchFamily="2" charset="0"/>
                <a:cs typeface="Microsoft Sans Serif" panose="020B0604020202020204" pitchFamily="34" charset="0"/>
              </a:rPr>
            </a:br>
            <a:r>
              <a:rPr lang="ru-RU" sz="5400" b="1" dirty="0">
                <a:solidFill>
                  <a:srgbClr val="333333"/>
                </a:solidFill>
                <a:latin typeface="Segoe Print" panose="02000600000000000000" pitchFamily="2" charset="0"/>
                <a:cs typeface="Microsoft Sans Serif" panose="020B0604020202020204" pitchFamily="34" charset="0"/>
              </a:rPr>
              <a:t/>
            </a:r>
            <a:br>
              <a:rPr lang="ru-RU" sz="5400" b="1" dirty="0">
                <a:solidFill>
                  <a:srgbClr val="333333"/>
                </a:solidFill>
                <a:latin typeface="Segoe Print" panose="02000600000000000000" pitchFamily="2" charset="0"/>
                <a:cs typeface="Microsoft Sans Serif" panose="020B0604020202020204" pitchFamily="34" charset="0"/>
              </a:rPr>
            </a:br>
            <a:r>
              <a:rPr lang="ru-RU" sz="5400" b="1" dirty="0">
                <a:solidFill>
                  <a:srgbClr val="333333"/>
                </a:solidFill>
                <a:latin typeface="Segoe Print" panose="02000600000000000000" pitchFamily="2" charset="0"/>
                <a:cs typeface="Microsoft Sans Serif" panose="020B0604020202020204" pitchFamily="34" charset="0"/>
              </a:rPr>
              <a:t/>
            </a:r>
            <a:br>
              <a:rPr lang="ru-RU" sz="5400" b="1" dirty="0">
                <a:solidFill>
                  <a:srgbClr val="333333"/>
                </a:solidFill>
                <a:latin typeface="Segoe Print" panose="02000600000000000000" pitchFamily="2" charset="0"/>
                <a:cs typeface="Microsoft Sans Serif" panose="020B0604020202020204" pitchFamily="34" charset="0"/>
              </a:rPr>
            </a:br>
            <a:r>
              <a:rPr lang="ru-RU" sz="5400" b="1" dirty="0">
                <a:solidFill>
                  <a:srgbClr val="333333"/>
                </a:solidFill>
                <a:latin typeface="Segoe Print" panose="02000600000000000000" pitchFamily="2" charset="0"/>
                <a:cs typeface="Microsoft Sans Serif" panose="020B0604020202020204" pitchFamily="34" charset="0"/>
              </a:rPr>
              <a:t/>
            </a:r>
            <a:br>
              <a:rPr lang="ru-RU" sz="5400" b="1" dirty="0">
                <a:solidFill>
                  <a:srgbClr val="333333"/>
                </a:solidFill>
                <a:latin typeface="Segoe Print" panose="02000600000000000000" pitchFamily="2" charset="0"/>
                <a:cs typeface="Microsoft Sans Serif" panose="020B0604020202020204" pitchFamily="34" charset="0"/>
              </a:rPr>
            </a:br>
            <a:r>
              <a:rPr lang="ru-RU" sz="5400" b="1" dirty="0">
                <a:solidFill>
                  <a:srgbClr val="333333"/>
                </a:solidFill>
                <a:latin typeface="Segoe Print" panose="02000600000000000000" pitchFamily="2" charset="0"/>
                <a:cs typeface="Microsoft Sans Serif" panose="020B0604020202020204" pitchFamily="34" charset="0"/>
              </a:rPr>
              <a:t/>
            </a:r>
            <a:br>
              <a:rPr lang="ru-RU" sz="5400" b="1" dirty="0">
                <a:solidFill>
                  <a:srgbClr val="333333"/>
                </a:solidFill>
                <a:latin typeface="Segoe Print" panose="02000600000000000000" pitchFamily="2" charset="0"/>
                <a:cs typeface="Microsoft Sans Serif" panose="020B0604020202020204" pitchFamily="34" charset="0"/>
              </a:rPr>
            </a:br>
            <a:r>
              <a:rPr lang="ru-RU" sz="5400" b="1" dirty="0">
                <a:solidFill>
                  <a:srgbClr val="333333"/>
                </a:solidFill>
                <a:latin typeface="Segoe Print" panose="02000600000000000000" pitchFamily="2" charset="0"/>
                <a:cs typeface="Microsoft Sans Serif" panose="020B0604020202020204" pitchFamily="34" charset="0"/>
              </a:rPr>
              <a:t/>
            </a:r>
            <a:br>
              <a:rPr lang="ru-RU" sz="5400" b="1" dirty="0">
                <a:solidFill>
                  <a:srgbClr val="333333"/>
                </a:solidFill>
                <a:latin typeface="Segoe Print" panose="02000600000000000000" pitchFamily="2" charset="0"/>
                <a:cs typeface="Microsoft Sans Serif" panose="020B0604020202020204" pitchFamily="34" charset="0"/>
              </a:rPr>
            </a:br>
            <a:r>
              <a:rPr lang="ru-RU" sz="5400" b="1" dirty="0">
                <a:solidFill>
                  <a:srgbClr val="333333"/>
                </a:solidFill>
                <a:latin typeface="Segoe Print" panose="02000600000000000000" pitchFamily="2" charset="0"/>
                <a:cs typeface="Microsoft Sans Serif" panose="020B0604020202020204" pitchFamily="34" charset="0"/>
              </a:rPr>
              <a:t/>
            </a:r>
            <a:br>
              <a:rPr lang="ru-RU" sz="5400" b="1" dirty="0">
                <a:solidFill>
                  <a:srgbClr val="333333"/>
                </a:solidFill>
                <a:latin typeface="Segoe Print" panose="02000600000000000000" pitchFamily="2" charset="0"/>
                <a:cs typeface="Microsoft Sans Serif" panose="020B0604020202020204" pitchFamily="34" charset="0"/>
              </a:rPr>
            </a:br>
            <a:r>
              <a:rPr lang="ru-RU" sz="6700" b="1" dirty="0">
                <a:solidFill>
                  <a:srgbClr val="0000FF"/>
                </a:solidFill>
                <a:latin typeface="Segoe Print" panose="02000600000000000000" pitchFamily="2" charset="0"/>
                <a:cs typeface="Microsoft Sans Serif" panose="020B0604020202020204" pitchFamily="34" charset="0"/>
              </a:rPr>
              <a:t>Дискуссия </a:t>
            </a:r>
            <a:br>
              <a:rPr lang="ru-RU" sz="6700" b="1" dirty="0">
                <a:solidFill>
                  <a:srgbClr val="0000FF"/>
                </a:solidFill>
                <a:latin typeface="Segoe Print" panose="02000600000000000000" pitchFamily="2" charset="0"/>
                <a:cs typeface="Microsoft Sans Serif" panose="020B0604020202020204" pitchFamily="34" charset="0"/>
              </a:rPr>
            </a:br>
            <a:r>
              <a:rPr lang="ru-RU" sz="6700" b="1" dirty="0">
                <a:solidFill>
                  <a:srgbClr val="0000FF"/>
                </a:solidFill>
                <a:latin typeface="Segoe Print" panose="02000600000000000000" pitchFamily="2" charset="0"/>
                <a:cs typeface="Microsoft Sans Serif" panose="020B0604020202020204" pitchFamily="34" charset="0"/>
              </a:rPr>
              <a:t>«Социальные сети: самореализация или саморазрушение?»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63" y="3429000"/>
            <a:ext cx="11399837" cy="7048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>
                <a:solidFill>
                  <a:srgbClr val="7030A0"/>
                </a:solidFill>
              </a:rPr>
              <a:t>1.</a:t>
            </a:r>
            <a:r>
              <a:rPr lang="ru-RU" sz="4400" b="1" dirty="0">
                <a:solidFill>
                  <a:srgbClr val="7030A0"/>
                </a:solidFill>
              </a:rPr>
              <a:t>Нужны ли нам социальные сети, и почему? </a:t>
            </a:r>
            <a:br>
              <a:rPr lang="ru-RU" sz="4400" b="1" dirty="0">
                <a:solidFill>
                  <a:srgbClr val="7030A0"/>
                </a:solidFill>
              </a:rPr>
            </a:br>
            <a:r>
              <a:rPr lang="ru-RU" sz="4400" b="1" dirty="0">
                <a:solidFill>
                  <a:srgbClr val="7030A0"/>
                </a:solidFill>
              </a:rPr>
              <a:t>(что получаем, благодаря Интернету, чем облегчаем жизнь, а что разрушается в человеке?) </a:t>
            </a:r>
            <a:br>
              <a:rPr lang="ru-RU" sz="4400" b="1" dirty="0">
                <a:solidFill>
                  <a:srgbClr val="7030A0"/>
                </a:solidFill>
              </a:rPr>
            </a:b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Microsoft Sans Serif" panose="020B0604020202020204" pitchFamily="34" charset="0"/>
              </a:rPr>
              <a:t> </a:t>
            </a:r>
          </a:p>
        </p:txBody>
      </p:sp>
      <p:pic>
        <p:nvPicPr>
          <p:cNvPr id="14339" name="Picture 2" descr="C:\Users\USER\Desktop\Компьютер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3978275"/>
            <a:ext cx="337820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C:\Users\USER\Desktop\Компьютер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96238" y="4011613"/>
            <a:ext cx="3903662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8613" y="3989388"/>
            <a:ext cx="3503612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4"/>
          <p:cNvSpPr>
            <a:spLocks noChangeArrowheads="1"/>
          </p:cNvSpPr>
          <p:nvPr/>
        </p:nvSpPr>
        <p:spPr bwMode="auto">
          <a:xfrm>
            <a:off x="193675" y="614363"/>
            <a:ext cx="1180465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7030A0"/>
                </a:solidFill>
                <a:latin typeface="Times New Roman" pitchFamily="18" charset="0"/>
              </a:rPr>
              <a:t>2.Существует ли зависимость подростков от социальных сетей и почему( виртуальные друзья, обретение того, чего не хватает в реальной жизни, можно ли представить жизнь подростка без Интернета)?</a:t>
            </a:r>
            <a:endParaRPr lang="ru-RU" sz="400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15363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" y="3265488"/>
            <a:ext cx="3265488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48663" y="3327400"/>
            <a:ext cx="3119437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 descr="http://med36.com/files/uploads/images/Prichiny_internet_zavisimosti.jpg"/>
          <p:cNvPicPr>
            <a:picLocks noChangeAspect="1" noChangeArrowheads="1"/>
          </p:cNvPicPr>
          <p:nvPr/>
        </p:nvPicPr>
        <p:blipFill>
          <a:blip r:embed="rId5"/>
          <a:srcRect l="143" t="3227" r="45576" b="2"/>
          <a:stretch>
            <a:fillRect/>
          </a:stretch>
        </p:blipFill>
        <p:spPr bwMode="auto">
          <a:xfrm>
            <a:off x="4521200" y="4094163"/>
            <a:ext cx="3306763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588" y="2898775"/>
            <a:ext cx="11314112" cy="7048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rgbClr val="7030A0"/>
                </a:solidFill>
              </a:rPr>
              <a:t>3.Кибербезопасность</a:t>
            </a:r>
            <a:r>
              <a:rPr lang="ru-RU" sz="4400" b="1" dirty="0">
                <a:solidFill>
                  <a:srgbClr val="7030A0"/>
                </a:solidFill>
              </a:rPr>
              <a:t/>
            </a:r>
            <a:br>
              <a:rPr lang="ru-RU" sz="4400" b="1" dirty="0">
                <a:solidFill>
                  <a:srgbClr val="7030A0"/>
                </a:solidFill>
              </a:rPr>
            </a:br>
            <a:r>
              <a:rPr lang="ru-RU" sz="4400" b="1" dirty="0">
                <a:solidFill>
                  <a:srgbClr val="7030A0"/>
                </a:solidFill>
              </a:rPr>
              <a:t>( в чем заключается опасность Интернета, как ее предотвращать, нужны ли запрещения и в чем они могут выражаться)</a:t>
            </a:r>
            <a:br>
              <a:rPr lang="ru-RU" sz="4400" b="1" dirty="0">
                <a:solidFill>
                  <a:srgbClr val="7030A0"/>
                </a:solidFill>
              </a:rPr>
            </a:br>
            <a:endParaRPr lang="ru-RU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Microsoft Sans Serif" panose="020B0604020202020204" pitchFamily="34" charset="0"/>
            </a:endParaRPr>
          </a:p>
        </p:txBody>
      </p:sp>
      <p:pic>
        <p:nvPicPr>
          <p:cNvPr id="16387" name="Picture 2" descr="C:\Users\User\Desktop\ДИСКУССИЯ\img109.jpg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3675" y="2951163"/>
            <a:ext cx="34353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 descr="http://rootofscience.com/blog/wp-content/uploads/2018/02/bully2-victoria-advocate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013" y="2997200"/>
            <a:ext cx="6188075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4000" y="1438275"/>
            <a:ext cx="11314113" cy="7048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7030A0"/>
                </a:solidFill>
              </a:rPr>
              <a:t/>
            </a:r>
            <a:br>
              <a:rPr lang="ru-RU" sz="4400" b="1" dirty="0">
                <a:solidFill>
                  <a:srgbClr val="7030A0"/>
                </a:solidFill>
              </a:rPr>
            </a:br>
            <a:r>
              <a:rPr lang="ru-RU" sz="4400" b="1" dirty="0">
                <a:solidFill>
                  <a:srgbClr val="7030A0"/>
                </a:solidFill>
              </a:rPr>
              <a:t>Спасибо за внимание!</a:t>
            </a:r>
            <a:br>
              <a:rPr lang="ru-RU" sz="4400" b="1" dirty="0">
                <a:solidFill>
                  <a:srgbClr val="7030A0"/>
                </a:solidFill>
              </a:rPr>
            </a:br>
            <a:r>
              <a:rPr lang="ru-RU" sz="4400" b="1" dirty="0">
                <a:solidFill>
                  <a:srgbClr val="7030A0"/>
                </a:solidFill>
              </a:rPr>
              <a:t>Приятных реальных  событий и эмоций!</a:t>
            </a:r>
            <a:endParaRPr lang="ru-RU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Microsoft Sans Serif" panose="020B0604020202020204" pitchFamily="34" charset="0"/>
            </a:endParaRPr>
          </a:p>
        </p:txBody>
      </p:sp>
      <p:pic>
        <p:nvPicPr>
          <p:cNvPr id="17411" name="Picture 2" descr="https://lifehacker.ru/wp-content/uploads/2015/11/shutterstock_280216706_1447432996-1600x11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3875" y="2257425"/>
            <a:ext cx="5534025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77</Words>
  <Application>Microsoft Office PowerPoint</Application>
  <PresentationFormat>Произвольный</PresentationFormat>
  <Paragraphs>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Calibri</vt:lpstr>
      <vt:lpstr>Arial</vt:lpstr>
      <vt:lpstr>Calibri Light</vt:lpstr>
      <vt:lpstr>Segoe Print</vt:lpstr>
      <vt:lpstr>Microsoft Sans Serif</vt:lpstr>
      <vt:lpstr>Times New Roman</vt:lpstr>
      <vt:lpstr>Тема Office</vt:lpstr>
      <vt:lpstr>Слайд 1</vt:lpstr>
      <vt:lpstr>     1.Нужны ли нам социальные сети, и почему?  (что получаем, благодаря Интернету, чем облегчаем жизнь, а что разрушается в человеке?)   </vt:lpstr>
      <vt:lpstr>Слайд 3</vt:lpstr>
      <vt:lpstr>3.Кибербезопасность ( в чем заключается опасность Интернета, как ее предотвращать, нужны ли запрещения и в чем они могут выражаться) </vt:lpstr>
      <vt:lpstr> Спасибо за внимание! Приятных реальных  событий и эмоций!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Михаил Успех</dc:creator>
  <cp:lastModifiedBy>Admin</cp:lastModifiedBy>
  <cp:revision>20</cp:revision>
  <dcterms:created xsi:type="dcterms:W3CDTF">2018-12-24T12:19:07Z</dcterms:created>
  <dcterms:modified xsi:type="dcterms:W3CDTF">2019-03-19T15:36:09Z</dcterms:modified>
</cp:coreProperties>
</file>