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315" r:id="rId3"/>
    <p:sldId id="290" r:id="rId4"/>
    <p:sldId id="294" r:id="rId5"/>
    <p:sldId id="295" r:id="rId6"/>
    <p:sldId id="302" r:id="rId7"/>
    <p:sldId id="310" r:id="rId8"/>
    <p:sldId id="311" r:id="rId9"/>
    <p:sldId id="293" r:id="rId10"/>
    <p:sldId id="314" r:id="rId11"/>
    <p:sldId id="316" r:id="rId12"/>
  </p:sldIdLst>
  <p:sldSz cx="9144000" cy="6858000" type="screen4x3"/>
  <p:notesSz cx="6759575" cy="98679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1" autoAdjust="0"/>
    <p:restoredTop sz="94660"/>
  </p:normalViewPr>
  <p:slideViewPr>
    <p:cSldViewPr>
      <p:cViewPr>
        <p:scale>
          <a:sx n="107" d="100"/>
          <a:sy n="107" d="100"/>
        </p:scale>
        <p:origin x="-331" y="7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305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10" tIns="45455" rIns="90910" bIns="45455" numCol="1" anchor="t" anchorCtr="0" compatLnSpc="1">
            <a:prstTxWarp prst="textNoShape">
              <a:avLst/>
            </a:prstTxWarp>
          </a:bodyPr>
          <a:lstStyle>
            <a:lvl1pPr defTabSz="909638"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27463" y="0"/>
            <a:ext cx="29305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10" tIns="45455" rIns="90910" bIns="45455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>
                <a:latin typeface="Calibri" pitchFamily="34" charset="0"/>
              </a:defRPr>
            </a:lvl1pPr>
          </a:lstStyle>
          <a:p>
            <a:fld id="{F03DEE90-B622-4C65-A701-65296BC13190}" type="datetimeFigureOut">
              <a:rPr lang="ru-RU"/>
              <a:pPr/>
              <a:t>26.04.2019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6275" y="4686300"/>
            <a:ext cx="5407025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10" tIns="45455" rIns="90910" bIns="454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372600"/>
            <a:ext cx="29305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10" tIns="45455" rIns="90910" bIns="45455" numCol="1" anchor="b" anchorCtr="0" compatLnSpc="1">
            <a:prstTxWarp prst="textNoShape">
              <a:avLst/>
            </a:prstTxWarp>
          </a:bodyPr>
          <a:lstStyle>
            <a:lvl1pPr defTabSz="909638"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27463" y="9372600"/>
            <a:ext cx="29305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10" tIns="45455" rIns="90910" bIns="45455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>
                <a:latin typeface="Calibri" pitchFamily="34" charset="0"/>
              </a:defRPr>
            </a:lvl1pPr>
          </a:lstStyle>
          <a:p>
            <a:fld id="{97F126E4-E000-4087-BE22-FF4CC6A5AFC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25877-CCAC-4F3F-8D1C-24F834AA114D}" type="datetimeFigureOut">
              <a:rPr lang="ru-RU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409DB-914F-44C5-920D-714051B95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BC5EF-B165-40E6-99C5-4FA7BF085D1F}" type="datetimeFigureOut">
              <a:rPr lang="ru-RU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ABDA6-8091-4B0F-8F1B-A61DD8F4C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A8E4A-4716-4B1A-88D0-2D49BE890145}" type="datetimeFigureOut">
              <a:rPr lang="ru-RU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2A061-2B0E-43C6-8256-B981FF69C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538A2-D200-4AF5-86C1-D9A8BE2EC4EF}" type="datetimeFigureOut">
              <a:rPr lang="ru-RU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DF58E-2206-4F0A-BB13-8E0B15385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213B1-7BF7-4F52-A35E-C94AD99C51A5}" type="datetimeFigureOut">
              <a:rPr lang="ru-RU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44AD5-2A2B-43B4-A5CD-B25524591D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F6B7B-D817-47A7-B7A3-4D73C620C346}" type="datetimeFigureOut">
              <a:rPr lang="ru-RU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3BC0B-BAC3-41D0-8FD1-E557E4893D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C68E-4158-43CD-8458-09300C1DF87E}" type="datetimeFigureOut">
              <a:rPr lang="ru-RU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21FEA-A095-42E5-A0D1-880C2AA6D8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1F0BB-BC67-4F99-8698-5695C6683026}" type="datetimeFigureOut">
              <a:rPr lang="ru-RU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39290-ACAC-4B91-8D63-C14F82CCB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AC318-20DE-4A06-9F55-390D5D1509F9}" type="datetimeFigureOut">
              <a:rPr lang="ru-RU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91D6D-FA64-4B3F-8E7D-86533CE65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3598E-5F7B-4B45-B5F4-4DF79636B042}" type="datetimeFigureOut">
              <a:rPr lang="ru-RU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DE1AF-C443-44D9-B40A-33F0B0B878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52427-DC8E-448D-BCF7-4C821ADA7479}" type="datetimeFigureOut">
              <a:rPr lang="ru-RU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EECC5-4A64-4D47-88E2-62BABD9F1F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9002E5-1350-4218-A6EA-177AA7CD4141}" type="datetimeFigureOut">
              <a:rPr lang="ru-RU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B8701D-5EE5-4C42-8563-D86267826D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spb.dosu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L:\0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476250"/>
            <a:ext cx="19700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Заголовок 32"/>
          <p:cNvSpPr txBox="1">
            <a:spLocks/>
          </p:cNvSpPr>
          <p:nvPr/>
        </p:nvSpPr>
        <p:spPr bwMode="auto">
          <a:xfrm>
            <a:off x="1258888" y="3573463"/>
            <a:ext cx="7056437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bIns="0" anchor="b"/>
          <a:lstStyle/>
          <a:p>
            <a:pPr algn="ctr"/>
            <a:endParaRPr lang="ru-RU" altLang="ru-RU" sz="2400" b="1">
              <a:latin typeface="Constantia" pitchFamily="18" charset="0"/>
            </a:endParaRPr>
          </a:p>
          <a:p>
            <a:pPr algn="ctr"/>
            <a:r>
              <a:rPr lang="ru-RU" sz="4800" b="1"/>
              <a:t>Образовательная и досуговая программы, программа деятельности </a:t>
            </a:r>
          </a:p>
          <a:p>
            <a:pPr algn="ctr"/>
            <a:endParaRPr lang="ru-RU" altLang="ru-RU" sz="4000" b="1"/>
          </a:p>
          <a:p>
            <a:pPr algn="ctr"/>
            <a:endParaRPr lang="ru-RU" altLang="ru-RU" sz="4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Литература</a:t>
            </a:r>
          </a:p>
        </p:txBody>
      </p:sp>
      <p:sp>
        <p:nvSpPr>
          <p:cNvPr id="399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https://vk.com/spb.dosug</a:t>
            </a:r>
            <a:r>
              <a:rPr lang="ru-RU" smtClean="0"/>
              <a:t> - «Кабинет научно-методического сопровождения досуга»:</a:t>
            </a:r>
          </a:p>
          <a:p>
            <a:pPr>
              <a:buFontTx/>
              <a:buChar char="-"/>
            </a:pPr>
            <a:r>
              <a:rPr lang="ru-RU" smtClean="0"/>
              <a:t>Методические разработки Кареловой И.М.</a:t>
            </a:r>
          </a:p>
          <a:p>
            <a:pPr>
              <a:buFontTx/>
              <a:buChar char="-"/>
            </a:pPr>
            <a:r>
              <a:rPr lang="ru-RU" smtClean="0"/>
              <a:t>Методические разработки Гальченко А.Б.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latin typeface="Arial" charset="0"/>
              </a:rPr>
              <a:t>Программа деятельности детского общественного объединения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smtClean="0">
                <a:latin typeface="Arial" charset="0"/>
              </a:rPr>
              <a:t>Реализуется руководителем детского общественного объединения (педагогом-организатором) </a:t>
            </a:r>
          </a:p>
          <a:p>
            <a:pPr>
              <a:lnSpc>
                <a:spcPct val="90000"/>
              </a:lnSpc>
            </a:pPr>
            <a:r>
              <a:rPr lang="ru-RU" sz="2800" b="1" smtClean="0">
                <a:latin typeface="Arial" charset="0"/>
              </a:rPr>
              <a:t>Документ, отражающий особенности целевых установок, задач, направлений и форм деятельности участников детского общественного объединения</a:t>
            </a:r>
          </a:p>
          <a:p>
            <a:pPr>
              <a:lnSpc>
                <a:spcPct val="90000"/>
              </a:lnSpc>
            </a:pPr>
            <a:r>
              <a:rPr lang="ru-RU" sz="2800" b="1" smtClean="0">
                <a:latin typeface="Arial" charset="0"/>
              </a:rPr>
              <a:t>Разрабатывается руководителем детского общественного объединения (педагогом-организатором) в сотворчестве с детьми-участниками объединения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3200" b="1" smtClean="0">
                <a:latin typeface="Arial" charset="0"/>
              </a:rPr>
              <a:t>Дополнительная общеобразовательная программа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Реализуется педагогами дополнительного образования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Соответствует требованиям Комитета по образованию СПб (распоряжение от 01.03.2017 № 617-р)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 Аспекты социальной креативности могут быть включены в раздел «Пояснительная записка» (метапредметные результаты), в раздел «Методическое обеспечение программы» (диагностика социальной креативности, стратегии, методы и приемы, детское социальное проектирование и т.п.)</a:t>
            </a:r>
          </a:p>
          <a:p>
            <a:pPr>
              <a:lnSpc>
                <a:spcPct val="90000"/>
              </a:lnSpc>
            </a:pPr>
            <a:endParaRPr lang="ru-RU" sz="2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1116013" y="549275"/>
            <a:ext cx="71278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/>
              <a:t>Досуговая программа</a:t>
            </a:r>
            <a:endParaRPr lang="ru-RU" altLang="ru-RU" sz="7400" b="1"/>
          </a:p>
        </p:txBody>
      </p:sp>
      <p:sp>
        <p:nvSpPr>
          <p:cNvPr id="15362" name="Rectangle 3"/>
          <p:cNvSpPr txBox="1">
            <a:spLocks/>
          </p:cNvSpPr>
          <p:nvPr/>
        </p:nvSpPr>
        <p:spPr bwMode="auto">
          <a:xfrm>
            <a:off x="323850" y="1700213"/>
            <a:ext cx="7704138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3200"/>
              <a:t>Достаточно широкое понятие, включающее в себя многообразие форм организации свободного времени детей и подростков</a:t>
            </a:r>
          </a:p>
          <a:p>
            <a:endParaRPr lang="ru-RU" sz="3200"/>
          </a:p>
          <a:p>
            <a:r>
              <a:rPr lang="ru-RU" sz="3200"/>
              <a:t>Досуговые программы организуются для всех возрастных категорий детей – от дошкольников до подростков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4000" b="1" smtClean="0"/>
              <a:t>Классификация досуговых программ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b="1" smtClean="0"/>
              <a:t>По протяженности во времени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800" b="1" smtClean="0"/>
          </a:p>
          <a:p>
            <a:pPr>
              <a:lnSpc>
                <a:spcPct val="80000"/>
              </a:lnSpc>
            </a:pPr>
            <a:r>
              <a:rPr lang="ru-RU" sz="2400" b="1" u="sng" smtClean="0"/>
              <a:t>Разовые (краткосрочные)</a:t>
            </a:r>
            <a:r>
              <a:rPr lang="ru-RU" sz="2000" b="1" smtClean="0"/>
              <a:t> - не требует подготовки участников. Участники включаются в программу непосредственно в ходе «действа». При этом предлагаемые программы могут быть самыми разнообразными: интеллектуальные, игровые, конкурсные. Для описания разовой игровой программы может быть достаточно сценарного плана.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000" b="1" smtClean="0"/>
          </a:p>
          <a:p>
            <a:pPr>
              <a:lnSpc>
                <a:spcPct val="80000"/>
              </a:lnSpc>
            </a:pPr>
            <a:r>
              <a:rPr lang="ru-RU" sz="2400" b="1" u="sng" smtClean="0"/>
              <a:t>Длительные</a:t>
            </a:r>
            <a:r>
              <a:rPr lang="ru-RU" sz="2000" b="1" smtClean="0"/>
              <a:t> -  это программы, осуществляемые на основе свободного выбора и интереса учащихся и представляющие собой совокупность творческих игровых и других форм деятельности, объединённых общей идеей, темой и осуществляемых в течение трёх месяцев и более. Характеризуются постоянным составом участников.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4000" b="1" smtClean="0"/>
              <a:t>Классификация досуговых программ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4000" b="1" smtClean="0"/>
              <a:t>По формам проведения</a:t>
            </a:r>
          </a:p>
          <a:p>
            <a:pPr>
              <a:buFont typeface="Arial" charset="0"/>
              <a:buNone/>
            </a:pPr>
            <a:endParaRPr lang="ru-RU" sz="2000" b="1" smtClean="0"/>
          </a:p>
          <a:p>
            <a:r>
              <a:rPr lang="ru-RU" b="1" smtClean="0"/>
              <a:t>Конкурсно-игровая программа</a:t>
            </a:r>
            <a:r>
              <a:rPr lang="ru-RU" smtClean="0"/>
              <a:t> </a:t>
            </a:r>
          </a:p>
          <a:p>
            <a:r>
              <a:rPr lang="ru-RU" b="1" smtClean="0"/>
              <a:t>Игра-спектакль</a:t>
            </a:r>
            <a:r>
              <a:rPr lang="ru-RU" smtClean="0"/>
              <a:t> </a:t>
            </a:r>
          </a:p>
          <a:p>
            <a:r>
              <a:rPr lang="ru-RU" b="1" smtClean="0"/>
              <a:t>Театрализованная игра</a:t>
            </a:r>
            <a:r>
              <a:rPr lang="ru-RU" smtClean="0"/>
              <a:t> </a:t>
            </a:r>
          </a:p>
          <a:p>
            <a:r>
              <a:rPr lang="ru-RU" b="1" smtClean="0"/>
              <a:t>Зрелище</a:t>
            </a:r>
            <a:r>
              <a:rPr lang="ru-RU" smtClean="0"/>
              <a:t> </a:t>
            </a:r>
          </a:p>
          <a:p>
            <a:r>
              <a:rPr lang="ru-RU" b="1" smtClean="0"/>
              <a:t>Праздник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Структура досуговой программы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r>
              <a:rPr lang="ru-RU" b="1" smtClean="0"/>
              <a:t>Пояснительная записка с указанием целей, задач, ожидаемых результатов, форм и методов реализации программы;</a:t>
            </a:r>
          </a:p>
          <a:p>
            <a:r>
              <a:rPr lang="ru-RU" b="1" smtClean="0"/>
              <a:t>Описание содержания программы;</a:t>
            </a:r>
          </a:p>
          <a:p>
            <a:r>
              <a:rPr lang="ru-RU" b="1" smtClean="0"/>
              <a:t>Характеристика ее ресурсного обеспечения;</a:t>
            </a:r>
          </a:p>
          <a:p>
            <a:r>
              <a:rPr lang="ru-RU" b="1" smtClean="0"/>
              <a:t>Список литературы (для организаторов, педагогов, детей)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4000" b="1" smtClean="0"/>
              <a:t>Варианты ожидаемых результатов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smtClean="0"/>
              <a:t>Осознание детьми своих возможностей и способностей, путей и способов их реализации в свободное от учебы время;</a:t>
            </a:r>
          </a:p>
          <a:p>
            <a:pPr>
              <a:lnSpc>
                <a:spcPct val="90000"/>
              </a:lnSpc>
            </a:pPr>
            <a:r>
              <a:rPr lang="ru-RU" sz="2400" b="1" smtClean="0"/>
              <a:t>Формирование установок детей на коллективные способы и формы организации своего досуга;</a:t>
            </a:r>
          </a:p>
          <a:p>
            <a:pPr>
              <a:lnSpc>
                <a:spcPct val="90000"/>
              </a:lnSpc>
            </a:pPr>
            <a:r>
              <a:rPr lang="ru-RU" sz="2400" b="1" smtClean="0"/>
              <a:t>Приобретение детьми практических навыков проведения конкурсов, организации концертов и т.д.</a:t>
            </a:r>
          </a:p>
          <a:p>
            <a:pPr>
              <a:lnSpc>
                <a:spcPct val="90000"/>
              </a:lnSpc>
            </a:pPr>
            <a:r>
              <a:rPr lang="ru-RU" sz="2400" b="1" smtClean="0"/>
              <a:t>Овладение умением организовывать подвижные игры;</a:t>
            </a:r>
          </a:p>
          <a:p>
            <a:pPr>
              <a:lnSpc>
                <a:spcPct val="90000"/>
              </a:lnSpc>
            </a:pPr>
            <a:r>
              <a:rPr lang="ru-RU" sz="2400" b="1" smtClean="0"/>
              <a:t>Приобретение детьми умения согласованно работать в малых группах;</a:t>
            </a:r>
          </a:p>
          <a:p>
            <a:pPr>
              <a:lnSpc>
                <a:spcPct val="90000"/>
              </a:lnSpc>
            </a:pPr>
            <a:r>
              <a:rPr lang="ru-RU" sz="2400" b="1" smtClean="0"/>
              <a:t>Формирование доброжелательной атмосферы в группе, классе.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Способы проверки результата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xfrm>
            <a:off x="468313" y="1773238"/>
            <a:ext cx="8229600" cy="4421187"/>
          </a:xfrm>
        </p:spPr>
        <p:txBody>
          <a:bodyPr/>
          <a:lstStyle/>
          <a:p>
            <a:r>
              <a:rPr lang="ru-RU" sz="3600" b="1" smtClean="0"/>
              <a:t>отзывы детей и родителей, </a:t>
            </a:r>
          </a:p>
          <a:p>
            <a:r>
              <a:rPr lang="ru-RU" sz="3600" b="1" smtClean="0"/>
              <a:t>цветопись (цветограмма) эмоций, </a:t>
            </a:r>
          </a:p>
          <a:p>
            <a:r>
              <a:rPr lang="ru-RU" sz="3600" b="1" smtClean="0"/>
              <a:t>забор гласности, </a:t>
            </a:r>
          </a:p>
          <a:p>
            <a:r>
              <a:rPr lang="ru-RU" sz="3600" b="1" smtClean="0"/>
              <a:t>наблюдения педагога, </a:t>
            </a:r>
          </a:p>
          <a:p>
            <a:r>
              <a:rPr lang="ru-RU" sz="3600" b="1" smtClean="0"/>
              <a:t>видеоинтервью и анкетирование,</a:t>
            </a:r>
          </a:p>
          <a:p>
            <a:r>
              <a:rPr lang="ru-RU" sz="3600" b="1" smtClean="0"/>
              <a:t>рисунки детей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/>
              <a:t>Отличительные особенности досуговой программы по сравнению с </a:t>
            </a:r>
            <a:r>
              <a:rPr lang="ru-RU" sz="2800" b="1" smtClean="0">
                <a:latin typeface="Arial" charset="0"/>
              </a:rPr>
              <a:t>дополнительной общеобразовательной программой</a:t>
            </a:r>
            <a:endParaRPr lang="ru-RU" sz="2800" b="1" smtClean="0"/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200" b="1" smtClean="0"/>
              <a:t>содержание досуговой программы не изучается в ходе специально организованных занятий по какому-либо конкретному курсу, а реализуется в процессе подготовки и проведение массовых досуговых мероприятий;</a:t>
            </a:r>
          </a:p>
          <a:p>
            <a:pPr>
              <a:lnSpc>
                <a:spcPct val="80000"/>
              </a:lnSpc>
            </a:pPr>
            <a:r>
              <a:rPr lang="ru-RU" sz="2200" b="1" smtClean="0"/>
              <a:t>овладение предусмотренными в ней знаниями и умениями происходит в процессе самостоятельной работы вне занятий и во взаимодействии с взрослыми и детьми в досуговое время;</a:t>
            </a:r>
          </a:p>
          <a:p>
            <a:pPr>
              <a:lnSpc>
                <a:spcPct val="80000"/>
              </a:lnSpc>
            </a:pPr>
            <a:r>
              <a:rPr lang="ru-RU" sz="2200" b="1" smtClean="0"/>
              <a:t>источниками образовательной информации и социального опыта, субъектами досуговой деятельности являются как педагоги, так сами дети и их родители;</a:t>
            </a:r>
          </a:p>
          <a:p>
            <a:pPr>
              <a:lnSpc>
                <a:spcPct val="80000"/>
              </a:lnSpc>
            </a:pPr>
            <a:r>
              <a:rPr lang="ru-RU" sz="2200" b="1" smtClean="0"/>
              <a:t>в ходе реализации досуговой программы предусмотрен целый спектр нетрадиционных позиций - организатор, исполнитель, зритель, соавтор, художник, костюмер, дизайнер, музыкальный оформитель, осветитель, работник сцены, ведущий, член жюри;</a:t>
            </a:r>
          </a:p>
          <a:p>
            <a:pPr>
              <a:lnSpc>
                <a:spcPct val="80000"/>
              </a:lnSpc>
            </a:pPr>
            <a:r>
              <a:rPr lang="ru-RU" sz="2200" b="1" smtClean="0"/>
              <a:t>ведущей деятельностью является игровая.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437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Constantia</vt:lpstr>
      <vt:lpstr>Тема Office</vt:lpstr>
      <vt:lpstr>Слайд 1</vt:lpstr>
      <vt:lpstr>Дополнительная общеобразовательная программа</vt:lpstr>
      <vt:lpstr>Слайд 3</vt:lpstr>
      <vt:lpstr>Классификация досуговых программ</vt:lpstr>
      <vt:lpstr>Классификация досуговых программ</vt:lpstr>
      <vt:lpstr>Структура досуговой программы</vt:lpstr>
      <vt:lpstr>Варианты ожидаемых результатов</vt:lpstr>
      <vt:lpstr>Способы проверки результата</vt:lpstr>
      <vt:lpstr>Отличительные особенности досуговой программы по сравнению с дополнительной общеобразовательной программой</vt:lpstr>
      <vt:lpstr>Литература</vt:lpstr>
      <vt:lpstr>Программа деятельности детского общественного объединения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117</cp:revision>
  <cp:lastPrinted>2017-09-22T07:19:56Z</cp:lastPrinted>
  <dcterms:created xsi:type="dcterms:W3CDTF">2015-09-29T08:00:41Z</dcterms:created>
  <dcterms:modified xsi:type="dcterms:W3CDTF">2019-04-26T07:27:10Z</dcterms:modified>
</cp:coreProperties>
</file>