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1"/>
  </p:notesMasterIdLst>
  <p:sldIdLst>
    <p:sldId id="267" r:id="rId2"/>
    <p:sldId id="315" r:id="rId3"/>
    <p:sldId id="392" r:id="rId4"/>
    <p:sldId id="373" r:id="rId5"/>
    <p:sldId id="344" r:id="rId6"/>
    <p:sldId id="346" r:id="rId7"/>
    <p:sldId id="345" r:id="rId8"/>
    <p:sldId id="347" r:id="rId9"/>
    <p:sldId id="348" r:id="rId10"/>
    <p:sldId id="356" r:id="rId11"/>
    <p:sldId id="355" r:id="rId12"/>
    <p:sldId id="357" r:id="rId13"/>
    <p:sldId id="364" r:id="rId14"/>
    <p:sldId id="365" r:id="rId15"/>
    <p:sldId id="366" r:id="rId16"/>
    <p:sldId id="367" r:id="rId17"/>
    <p:sldId id="329" r:id="rId18"/>
    <p:sldId id="332" r:id="rId19"/>
    <p:sldId id="333" r:id="rId20"/>
    <p:sldId id="381" r:id="rId21"/>
    <p:sldId id="334" r:id="rId22"/>
    <p:sldId id="338" r:id="rId23"/>
    <p:sldId id="337" r:id="rId24"/>
    <p:sldId id="362" r:id="rId25"/>
    <p:sldId id="363" r:id="rId26"/>
    <p:sldId id="394" r:id="rId27"/>
    <p:sldId id="297" r:id="rId28"/>
    <p:sldId id="372" r:id="rId29"/>
    <p:sldId id="371" r:id="rId30"/>
    <p:sldId id="306" r:id="rId31"/>
    <p:sldId id="310" r:id="rId32"/>
    <p:sldId id="311" r:id="rId33"/>
    <p:sldId id="300" r:id="rId34"/>
    <p:sldId id="301" r:id="rId35"/>
    <p:sldId id="312" r:id="rId36"/>
    <p:sldId id="302" r:id="rId37"/>
    <p:sldId id="304" r:id="rId38"/>
    <p:sldId id="313" r:id="rId39"/>
    <p:sldId id="305" r:id="rId40"/>
    <p:sldId id="383" r:id="rId41"/>
    <p:sldId id="384" r:id="rId42"/>
    <p:sldId id="385" r:id="rId43"/>
    <p:sldId id="386" r:id="rId44"/>
    <p:sldId id="379" r:id="rId45"/>
    <p:sldId id="378" r:id="rId46"/>
    <p:sldId id="387" r:id="rId47"/>
    <p:sldId id="388" r:id="rId48"/>
    <p:sldId id="279" r:id="rId49"/>
    <p:sldId id="28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93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F1A5A4-0B45-4414-977E-111C600B2222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10DCB0-B761-4982-BE76-F0F411CB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B4BC1D1-5178-49C6-A34C-49472B1F32E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304EF4-88FD-4BC9-86CE-957A6FFD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07F4-AF64-4AE4-A373-1001D2AEA1E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953D-94DA-4D73-81B0-0BBBF688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1C50-6EA2-4703-9DD8-071F94ACA6D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388A-66B5-4792-9888-AC68DA7DA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CE-7431-4472-87B0-9CE4D218B5B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3CDB-9707-4E22-AEB8-6F2FC92E3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3CAFC7-E848-49F2-928A-46C2B815957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53B4-8E70-4BE7-86E6-07DDC68B1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700BE-5F0E-40AC-99C0-A65387FE5F1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26373-E504-432B-8DC2-AD631EEB1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D56506-709F-46EE-AD9E-DDE9886A12A5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12A1C-872D-46EF-8534-53187B6F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099E0-AB67-4CAB-93FA-E4AC5DE5A85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C384F-7C29-4F08-B0CC-B7FC543C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62BD-6C45-4D01-9B02-921DC5BC9C0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E098-AE87-4A65-9897-07D047C3F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C9154-3B4C-44A1-82B1-13744DEC1B1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6A777-BF25-4C5E-8DF2-79A863208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F582AB-FD83-4896-9125-5F262C4BC1E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3E11DC-76C7-4BAF-9682-DEBD5926C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D44293-4F33-42E2-A953-0680D8EC456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9705BB-5A5B-4FC4-B99E-F18C13EEA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0" r:id="rId2"/>
    <p:sldLayoutId id="2147483805" r:id="rId3"/>
    <p:sldLayoutId id="2147483806" r:id="rId4"/>
    <p:sldLayoutId id="2147483807" r:id="rId5"/>
    <p:sldLayoutId id="2147483808" r:id="rId6"/>
    <p:sldLayoutId id="2147483801" r:id="rId7"/>
    <p:sldLayoutId id="2147483809" r:id="rId8"/>
    <p:sldLayoutId id="2147483810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rtnow.ru/img/113000/113709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tostudio.com.ua/travel/magadan_academiya/magadan_b24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irota.ru/forum/images/63/63269.jpe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ululu.org/aforizmy/author/222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C2%AB%D0%9A%D1%80%D0%B5%D0%B0%D1%82%D0%B8%D0%B2%D0%BD%D1%8B%D0%B9_%D0%BA%D0%BB%D0%B0%D1%81%D1%81:_%D0%BB%D1%8E%D0%B4%D0%B8,_%D0%BA%D0%BE%D1%82%D0%BE%D1%80%D1%8B%D0%B5_%D0%BC%D0%B5%D0%BD%D1%8F%D1%8E%D1%82_%D0%B1%D1%83%D0%B4%D1%83%D1%89%D0%B5%D0%B5%C2%BB&amp;action=edit&amp;redlink=1" TargetMode="External"/><Relationship Id="rId2" Type="http://schemas.openxmlformats.org/officeDocument/2006/relationships/hyperlink" Target="https://ru.wikipedia.org/wiki/%D0%A4%D0%BB%D0%BE%D1%80%D0%B8%D0%B4%D0%B0,_%D0%A0%D0%B8%D1%87%D0%B0%D1%80%D0%B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229600" cy="13681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200" i="1" dirty="0" smtClean="0">
                <a:solidFill>
                  <a:srgbClr val="C00000"/>
                </a:solidFill>
              </a:rPr>
              <a:t> как актуальная проблема современного общества и системы образования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652963"/>
            <a:ext cx="6400800" cy="147637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ru-RU" sz="700" b="1" smtClean="0"/>
          </a:p>
        </p:txBody>
      </p:sp>
      <p:pic>
        <p:nvPicPr>
          <p:cNvPr id="14339" name="Picture 2" descr="http://im1-tub-ru.yandex.net/i?id=138953156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57959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http://overgraph.ru/images/1123238_globalnye-problemy-chelovechestva-terror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272337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demographia.ru/UserFiles/Image/Noskova/jdi14/pic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7489825" cy="6470650"/>
          </a:xfrm>
        </p:spPr>
      </p:pic>
      <p:pic>
        <p:nvPicPr>
          <p:cNvPr id="24579" name="Picture 2" descr="https://ds03.infourok.ru/uploads/ex/0d71/00032e38-516d3ec3/hello_html_56c725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933825"/>
            <a:ext cx="3295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3" pitchFamily="18" charset="2"/>
              <a:buNone/>
            </a:pPr>
            <a:r>
              <a:rPr lang="ru-RU" sz="2100" b="1" i="1" smtClean="0">
                <a:solidFill>
                  <a:srgbClr val="C00000"/>
                </a:solidFill>
                <a:latin typeface="Arial" charset="0"/>
              </a:rPr>
              <a:t>		</a:t>
            </a:r>
            <a:r>
              <a:rPr lang="ru-RU" sz="2100" b="1" i="1" smtClean="0">
                <a:solidFill>
                  <a:srgbClr val="C00000"/>
                </a:solidFill>
              </a:rPr>
              <a:t>Функции социальной креативности в современном обществе</a:t>
            </a:r>
          </a:p>
          <a:p>
            <a:pPr algn="just">
              <a:lnSpc>
                <a:spcPct val="800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социально-преобразующая</a:t>
            </a: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(реконструкция социальных стереотипов, созидание и реализация образов несуществующих моделей социального мира, способствующих эволюции общества)</a:t>
            </a:r>
          </a:p>
          <a:p>
            <a:pPr algn="just">
              <a:lnSpc>
                <a:spcPct val="800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мотивационная</a:t>
            </a: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(творчество других мотивирует творчество «для других»)</a:t>
            </a:r>
          </a:p>
          <a:p>
            <a:pPr algn="just">
              <a:lnSpc>
                <a:spcPct val="800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коммуникативная</a:t>
            </a:r>
            <a:r>
              <a:rPr lang="ru-RU" sz="1800" smtClean="0"/>
              <a:t> (эффективное взаимодействие с людьми в процессе межличностного общения и сотворческой деятельности)</a:t>
            </a:r>
          </a:p>
          <a:p>
            <a:pPr algn="just">
              <a:lnSpc>
                <a:spcPct val="800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адаптационная</a:t>
            </a:r>
            <a:r>
              <a:rPr lang="ru-RU" sz="1800" smtClean="0"/>
              <a:t> (социализация и творческая адаптация человека к изменяющимся условиям социальной среды)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 </a:t>
            </a:r>
            <a:r>
              <a:rPr lang="ru-RU" sz="1800" b="1" i="1" smtClean="0">
                <a:solidFill>
                  <a:srgbClr val="C00000"/>
                </a:solidFill>
              </a:rPr>
              <a:t>прогностическая</a:t>
            </a: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(планирование межличностных событий и прогнозирование динамики социального развития общества)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 </a:t>
            </a:r>
            <a:r>
              <a:rPr lang="ru-RU" sz="1800" b="1" i="1" smtClean="0">
                <a:solidFill>
                  <a:srgbClr val="C00000"/>
                </a:solidFill>
              </a:rPr>
              <a:t>экзистенциальная</a:t>
            </a: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(саморазвитие и самосознание личности, формирование креативной модели мира и позиции творца)</a:t>
            </a:r>
          </a:p>
          <a:p>
            <a:pPr algn="just">
              <a:lnSpc>
                <a:spcPct val="800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терапевтическая (</a:t>
            </a:r>
            <a:r>
              <a:rPr lang="ru-RU" sz="1800" b="1" i="1" smtClean="0"/>
              <a:t>профилактика и лечение социальных болезней, вирусов</a:t>
            </a:r>
            <a:endParaRPr lang="ru-RU" sz="1800" b="1" i="1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Развитие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3200" i="1" dirty="0" smtClean="0">
                <a:solidFill>
                  <a:srgbClr val="C00000"/>
                </a:solidFill>
              </a:rPr>
              <a:t> – ответ на вызов времени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Социализация, проблема творческой личности в социуме, индивидуализация, конформизм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images.myshared.ru/5/378890/slide_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6913563" cy="4508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Социализация личности</a:t>
            </a:r>
            <a:r>
              <a:rPr lang="ru-RU" smtClean="0"/>
              <a:t> – это процесс вхождения человека в социальную структуру, освоения социальных норм, образцов поведения, ценностей, социальных ролей, в результате которого происходят изменения с самой структуре общества и в структуре каждой личности. </a:t>
            </a:r>
          </a:p>
          <a:p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		</a:t>
            </a:r>
            <a:r>
              <a:rPr lang="ru-RU" smtClean="0"/>
              <a:t>Все это крайне необходимо для успешного функционирования в любом обществе.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Социализация, </a:t>
            </a:r>
            <a:r>
              <a:rPr lang="ru-RU" i="1" dirty="0" err="1" smtClean="0">
                <a:solidFill>
                  <a:srgbClr val="C00000"/>
                </a:solidFill>
              </a:rPr>
              <a:t>индивидуализация,конформизм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b="1" smtClean="0"/>
              <a:t>1. </a:t>
            </a:r>
            <a:r>
              <a:rPr lang="ru-RU" sz="1800" b="1" smtClean="0">
                <a:latin typeface="Arial" charset="0"/>
              </a:rPr>
              <a:t>А</a:t>
            </a:r>
            <a:r>
              <a:rPr lang="ru-RU" sz="1800" b="1" smtClean="0"/>
              <a:t>даптация</a:t>
            </a:r>
            <a:r>
              <a:rPr lang="ru-RU" sz="1800" smtClean="0"/>
              <a:t>.</a:t>
            </a:r>
            <a:r>
              <a:rPr lang="ru-RU" sz="1400" smtClean="0"/>
              <a:t>  Младенчество, Детство (от 3 до 6 – 7 лет).  Подростковый возраст (от 6 – 7 до 13 – 14  лет). На данном этапе происходит усвоение социального опыта некритически, </a:t>
            </a:r>
            <a:r>
              <a:rPr lang="ru-RU" sz="1400" smtClean="0">
                <a:solidFill>
                  <a:srgbClr val="C00000"/>
                </a:solidFill>
              </a:rPr>
              <a:t>приспособление </a:t>
            </a:r>
            <a:r>
              <a:rPr lang="ru-RU" sz="1400" smtClean="0"/>
              <a:t>и подражание. </a:t>
            </a:r>
          </a:p>
          <a:p>
            <a:r>
              <a:rPr lang="ru-RU" sz="1400" smtClean="0"/>
              <a:t>2</a:t>
            </a:r>
            <a:r>
              <a:rPr lang="ru-RU" sz="1400" b="1" smtClean="0"/>
              <a:t>. </a:t>
            </a:r>
            <a:r>
              <a:rPr lang="ru-RU" sz="1800" b="1" smtClean="0">
                <a:latin typeface="Arial" charset="0"/>
              </a:rPr>
              <a:t>П</a:t>
            </a:r>
            <a:r>
              <a:rPr lang="ru-RU" sz="1800" b="1" smtClean="0"/>
              <a:t>ерсонализация (индивидуализация</a:t>
            </a:r>
            <a:r>
              <a:rPr lang="ru-RU" sz="1800" smtClean="0"/>
              <a:t>) </a:t>
            </a:r>
            <a:r>
              <a:rPr lang="ru-RU" sz="1400" smtClean="0"/>
              <a:t>Нижняя граница - подростковый возраст (13 – 14 лет) и характеризующийся известной временной неопределенностью верхнего рубежа. В содержательном отношении это завершение учения и переход к профессиональной деятельности  и независимости. У одних он происходит в 18 лет, у других – в 23 – 25 и даже позже. Основной формой деятельности продолжает оставаться образовательная, однако серьезную конкуренцию ей составляют </a:t>
            </a:r>
            <a:r>
              <a:rPr lang="ru-RU" sz="1400" b="1" smtClean="0"/>
              <a:t>досуговая</a:t>
            </a:r>
            <a:r>
              <a:rPr lang="ru-RU" sz="1400" smtClean="0"/>
              <a:t> деятельность и общение; </a:t>
            </a:r>
          </a:p>
          <a:p>
            <a:r>
              <a:rPr lang="ru-RU" sz="1400" smtClean="0"/>
              <a:t> 3. </a:t>
            </a:r>
            <a:r>
              <a:rPr lang="ru-RU" sz="1800" b="1" smtClean="0">
                <a:latin typeface="Arial" charset="0"/>
              </a:rPr>
              <a:t>И</a:t>
            </a:r>
            <a:r>
              <a:rPr lang="ru-RU" sz="1800" b="1" smtClean="0"/>
              <a:t>нтеграция</a:t>
            </a:r>
            <a:r>
              <a:rPr lang="ru-RU" sz="1800" smtClean="0"/>
              <a:t>.</a:t>
            </a:r>
            <a:r>
              <a:rPr lang="ru-RU" sz="1400" smtClean="0"/>
              <a:t> Поиск своего места в обществе. Интеграция происходит благополучно, если личностные свойства человека принимаются обществом. Если этого не происходит, то возможны следующие варианты:</a:t>
            </a:r>
          </a:p>
          <a:p>
            <a:pPr>
              <a:buFont typeface="Lucida Sans Unicode" pitchFamily="34" charset="0"/>
              <a:buAutoNum type="arabicPeriod"/>
            </a:pPr>
            <a:r>
              <a:rPr lang="ru-RU" sz="1400" smtClean="0"/>
              <a:t> сохранение индивидуальности (непохожести) и проявление агрессивных (защитных или злокачественных) взаимоотношений с людьми и обществом; </a:t>
            </a:r>
          </a:p>
          <a:p>
            <a:pPr>
              <a:buFont typeface="Lucida Sans Unicode" pitchFamily="34" charset="0"/>
              <a:buAutoNum type="arabicPeriod"/>
            </a:pPr>
            <a:r>
              <a:rPr lang="ru-RU" sz="1400" smtClean="0"/>
              <a:t>изменение себя по принципу «стать как все»; </a:t>
            </a:r>
            <a:r>
              <a:rPr lang="ru-RU" sz="1400" b="1" smtClean="0">
                <a:solidFill>
                  <a:srgbClr val="C00000"/>
                </a:solidFill>
              </a:rPr>
              <a:t>конформизм</a:t>
            </a:r>
            <a:r>
              <a:rPr lang="ru-RU" sz="1400" smtClean="0"/>
              <a:t>, внешнее соглашательство, приспособленчество, пассивное принятие существующего порядка, господствующих мнений, отсутствие собственной позиции, беспринципное и некритическое следование любому образцу, обладающему наибольшей силой давления.</a:t>
            </a:r>
            <a:br>
              <a:rPr lang="ru-RU" sz="1400" smtClean="0"/>
            </a:br>
            <a:r>
              <a:rPr lang="ru-RU" sz="1000" smtClean="0"/>
              <a:t/>
            </a:r>
            <a:br>
              <a:rPr lang="ru-RU" sz="1000" smtClean="0"/>
            </a:br>
            <a:endParaRPr lang="ru-RU" sz="1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325" y="265091"/>
            <a:ext cx="8229600" cy="853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Стадии социализации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Конформизм – социальный вирус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200" i="1" dirty="0" smtClean="0">
                <a:solidFill>
                  <a:srgbClr val="C00000"/>
                </a:solidFill>
              </a:rPr>
              <a:t>- антивирус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s://lh6.googleusercontent.com/-OcXKJbTSAvs/UKnS6GBiVTI/AAAAAAAAIl8/gOfElLf4csE/s800/tommyingbergrealityrearranged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468313" y="5157788"/>
            <a:ext cx="8229600" cy="1570037"/>
          </a:xfrm>
        </p:spPr>
        <p:txBody>
          <a:bodyPr/>
          <a:lstStyle/>
          <a:p>
            <a:r>
              <a:rPr lang="ru-RU" sz="3600" smtClean="0"/>
              <a:t>Базовые  категории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625" y="990328"/>
            <a:ext cx="8229600" cy="36724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Творчество,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Творческий потенциал, Творческие способности, Творческая личность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Социальное творчество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b="1" smtClean="0"/>
              <a:t>Творчество </a:t>
            </a:r>
            <a:r>
              <a:rPr lang="ru-RU" smtClean="0"/>
              <a:t>– высшая форма проявления феномена человека (Н.А.Бердяев)</a:t>
            </a:r>
          </a:p>
          <a:p>
            <a:pPr algn="just">
              <a:lnSpc>
                <a:spcPct val="90000"/>
              </a:lnSpc>
            </a:pPr>
            <a:r>
              <a:rPr lang="ru-RU" b="1" smtClean="0"/>
              <a:t>Процесс трансформации, преобразования, соединения разных форм материи</a:t>
            </a:r>
            <a:r>
              <a:rPr lang="ru-RU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ru-RU" smtClean="0"/>
              <a:t> Преобразующая мир </a:t>
            </a:r>
            <a:r>
              <a:rPr lang="ru-RU" b="1" i="1" smtClean="0">
                <a:solidFill>
                  <a:srgbClr val="FF0000"/>
                </a:solidFill>
              </a:rPr>
              <a:t>деятельность</a:t>
            </a:r>
            <a:r>
              <a:rPr lang="ru-RU" smtClean="0"/>
              <a:t> человека, </a:t>
            </a:r>
            <a:r>
              <a:rPr lang="ru-RU" b="1" i="1" smtClean="0">
                <a:solidFill>
                  <a:srgbClr val="FF0000"/>
                </a:solidFill>
              </a:rPr>
              <a:t>процесс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smtClean="0"/>
              <a:t>конструктивных преобразований информации и созидания инновационных результатов, субъективно или объективно (социально) значимых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Базовые понятия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264691"/>
            <a:ext cx="8229600" cy="78131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Базовые понятия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8156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3600" b="1" i="1" smtClean="0">
                <a:solidFill>
                  <a:srgbClr val="C00000"/>
                </a:solidFill>
                <a:latin typeface="Arial" charset="0"/>
              </a:rPr>
              <a:t>		</a:t>
            </a:r>
            <a:r>
              <a:rPr lang="ru-RU" sz="3600" b="1" i="1" smtClean="0">
                <a:solidFill>
                  <a:srgbClr val="C00000"/>
                </a:solidFill>
              </a:rPr>
              <a:t>Креативность</a:t>
            </a:r>
            <a:r>
              <a:rPr lang="ru-RU" sz="2000" i="1" smtClean="0">
                <a:solidFill>
                  <a:srgbClr val="C00000"/>
                </a:solidFill>
              </a:rPr>
              <a:t> -</a:t>
            </a:r>
            <a:r>
              <a:rPr lang="ru-RU" sz="2000" smtClean="0"/>
              <a:t> </a:t>
            </a:r>
            <a:r>
              <a:rPr lang="ru-RU" sz="3000" i="1" smtClean="0">
                <a:solidFill>
                  <a:srgbClr val="C00000"/>
                </a:solidFill>
              </a:rPr>
              <a:t>творческий ресурс человека</a:t>
            </a:r>
            <a:r>
              <a:rPr lang="ru-RU" sz="2800" i="1" smtClean="0">
                <a:solidFill>
                  <a:srgbClr val="C00000"/>
                </a:solidFill>
              </a:rPr>
              <a:t>,</a:t>
            </a:r>
            <a:r>
              <a:rPr lang="ru-RU" sz="2000" smtClean="0">
                <a:solidFill>
                  <a:srgbClr val="C00000"/>
                </a:solidFill>
              </a:rPr>
              <a:t> </a:t>
            </a:r>
            <a:r>
              <a:rPr lang="ru-RU" sz="2600" i="1" smtClean="0">
                <a:solidFill>
                  <a:srgbClr val="C00000"/>
                </a:solidFill>
              </a:rPr>
              <a:t>система творческих способностей и индивидуальных качеств личности, (мотивационных, интеллектуальных, эмоциональных, эстетических, экзистенциальных и др), способствующих генерированию и реализации социально значимых инновационных идей и стратегий</a:t>
            </a:r>
            <a:r>
              <a:rPr lang="ru-RU" sz="2000" smtClean="0"/>
              <a:t>.</a:t>
            </a:r>
          </a:p>
          <a:p>
            <a:pPr algn="just">
              <a:lnSpc>
                <a:spcPct val="90000"/>
              </a:lnSpc>
            </a:pPr>
            <a:endParaRPr lang="ru-RU" sz="1800" smtClean="0"/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ru-RU" sz="2000" smtClean="0">
                <a:latin typeface="Arial" charset="0"/>
              </a:rPr>
              <a:t>		</a:t>
            </a:r>
            <a:r>
              <a:rPr lang="ru-RU" sz="2400" smtClean="0"/>
              <a:t>Креативность входит в структуру одарённости в качестве независимого фактора.</a:t>
            </a:r>
            <a:r>
              <a:rPr lang="ru-RU" sz="2000" smtClean="0"/>
              <a:t> </a:t>
            </a:r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3" y="268388"/>
            <a:ext cx="7772399" cy="18001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- творчество в социуме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133600"/>
            <a:ext cx="7772400" cy="2519363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500" b="1" smtClean="0"/>
              <a:t>Вместо эпиграфа</a:t>
            </a:r>
            <a:endParaRPr lang="ru-RU" sz="2500" b="1" smtClean="0">
              <a:latin typeface="Arial" charset="0"/>
            </a:endParaRPr>
          </a:p>
          <a:p>
            <a:pPr marR="0">
              <a:lnSpc>
                <a:spcPct val="90000"/>
              </a:lnSpc>
            </a:pPr>
            <a:endParaRPr lang="ru-RU" sz="1700" b="1" smtClean="0">
              <a:latin typeface="Arial" charset="0"/>
            </a:endParaRPr>
          </a:p>
          <a:p>
            <a:pPr marR="0">
              <a:lnSpc>
                <a:spcPct val="90000"/>
              </a:lnSpc>
            </a:pPr>
            <a:r>
              <a:rPr lang="ru-RU" sz="1900" b="1" i="1" smtClean="0"/>
              <a:t>«Любовь к своему отечеству должна быть творческой» </a:t>
            </a:r>
            <a:r>
              <a:rPr lang="ru-RU" sz="1600" b="1" i="1" smtClean="0"/>
              <a:t>Н.</a:t>
            </a:r>
            <a:r>
              <a:rPr lang="ru-RU" sz="1900" b="1" i="1" smtClean="0"/>
              <a:t>Бердяев</a:t>
            </a:r>
            <a:endParaRPr lang="ru-RU" sz="1900" b="1" i="1" smtClean="0">
              <a:latin typeface="Arial" charset="0"/>
            </a:endParaRPr>
          </a:p>
          <a:p>
            <a:pPr marR="0">
              <a:lnSpc>
                <a:spcPct val="90000"/>
              </a:lnSpc>
            </a:pPr>
            <a:endParaRPr lang="ru-RU" sz="1900" b="1" i="1" smtClean="0">
              <a:latin typeface="Arial" charset="0"/>
            </a:endParaRPr>
          </a:p>
          <a:p>
            <a:pPr marR="0">
              <a:lnSpc>
                <a:spcPct val="90000"/>
              </a:lnSpc>
            </a:pPr>
            <a:r>
              <a:rPr lang="ru-RU" sz="1700" b="1" smtClean="0"/>
              <a:t> </a:t>
            </a:r>
            <a:r>
              <a:rPr lang="ru-RU" sz="1800" b="1" i="1" smtClean="0"/>
              <a:t>Социальная креативность — это не роскошь, но необходимость, вызванная проблемами, с которыми люди сталкиваются в XXI в.</a:t>
            </a:r>
            <a:endParaRPr lang="ru-RU" sz="1700" b="1" i="1" smtClean="0"/>
          </a:p>
          <a:p>
            <a:pPr marR="0">
              <a:lnSpc>
                <a:spcPct val="90000"/>
              </a:lnSpc>
            </a:pPr>
            <a:r>
              <a:rPr lang="ru-RU" sz="1700" b="1" i="1" smtClean="0"/>
              <a:t>Г.Фишер</a:t>
            </a:r>
          </a:p>
        </p:txBody>
      </p:sp>
      <p:pic>
        <p:nvPicPr>
          <p:cNvPr id="15363" name="Picture 2" descr="http://im7-tub-ru.yandex.net/i?id=253240619-3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724400"/>
            <a:ext cx="377983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276600" y="2205038"/>
            <a:ext cx="2447925" cy="21605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660033"/>
                </a:solidFill>
                <a:latin typeface="Arial Black" pitchFamily="34" charset="0"/>
              </a:rPr>
              <a:t>ЭКЗИСТЕНЦИИ</a:t>
            </a:r>
          </a:p>
          <a:p>
            <a:pPr algn="ctr"/>
            <a:endParaRPr lang="ru-RU" sz="1200" b="1">
              <a:solidFill>
                <a:srgbClr val="660033"/>
              </a:solidFill>
              <a:latin typeface="Lucida Sans Unicode" pitchFamily="34" charset="0"/>
            </a:endParaRPr>
          </a:p>
          <a:p>
            <a:pPr algn="ctr"/>
            <a:r>
              <a:rPr lang="ru-RU" sz="1400" b="1">
                <a:solidFill>
                  <a:srgbClr val="660033"/>
                </a:solidFill>
                <a:latin typeface="Lucida Sans Unicode" pitchFamily="34" charset="0"/>
              </a:rPr>
              <a:t>(креативная модель мира)</a:t>
            </a:r>
          </a:p>
          <a:p>
            <a:pPr algn="ctr"/>
            <a:endParaRPr lang="ru-RU" sz="900" b="1">
              <a:solidFill>
                <a:srgbClr val="660033"/>
              </a:solidFill>
              <a:latin typeface="Lucida Sans Unicode" pitchFamily="34" charset="0"/>
            </a:endParaRPr>
          </a:p>
          <a:p>
            <a:pPr algn="ctr"/>
            <a:r>
              <a:rPr lang="ru-RU" sz="2000" b="1">
                <a:solidFill>
                  <a:srgbClr val="660033"/>
                </a:solidFill>
                <a:latin typeface="Arial Black" pitchFamily="34" charset="0"/>
              </a:rPr>
              <a:t>«Я» - «МИР»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76600" y="1125538"/>
            <a:ext cx="2592388" cy="649287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Мотивация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(Творческая позиция)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63938" y="5876925"/>
            <a:ext cx="2016125" cy="504825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660033"/>
                </a:solidFill>
                <a:latin typeface="+mn-lt"/>
                <a:cs typeface="+mn-cs"/>
              </a:rPr>
              <a:t>Интуиция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1916113"/>
            <a:ext cx="2159000" cy="576262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660033"/>
                </a:solidFill>
                <a:latin typeface="+mn-lt"/>
                <a:cs typeface="+mn-cs"/>
              </a:rPr>
              <a:t>Компетентность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9750" y="4292600"/>
            <a:ext cx="2519363" cy="1657350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660033"/>
                </a:solidFill>
                <a:latin typeface="+mn-lt"/>
                <a:cs typeface="+mn-cs"/>
              </a:rPr>
              <a:t>Эстетические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660033"/>
                </a:solidFill>
                <a:latin typeface="+mn-lt"/>
                <a:cs typeface="+mn-cs"/>
              </a:rPr>
              <a:t>параметры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(формотворчество,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ассоциативность,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перфекционизм)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27763" y="4365625"/>
            <a:ext cx="2447925" cy="1584325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+mn-lt"/>
                <a:cs typeface="+mn-cs"/>
              </a:rPr>
              <a:t>Интеллект</a:t>
            </a:r>
            <a:endParaRPr lang="ru-RU" sz="2400" b="1" dirty="0">
              <a:solidFill>
                <a:srgbClr val="66003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(</a:t>
            </a:r>
            <a:r>
              <a:rPr lang="ru-RU" sz="2000" b="1" dirty="0" err="1">
                <a:solidFill>
                  <a:srgbClr val="660033"/>
                </a:solidFill>
                <a:latin typeface="+mn-lt"/>
                <a:cs typeface="+mn-cs"/>
              </a:rPr>
              <a:t>дивергентность</a:t>
            </a: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преобразования)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763713" y="1773238"/>
            <a:ext cx="1512887" cy="2447925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867400" y="1773238"/>
            <a:ext cx="1584325" cy="2519362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427538" y="1773238"/>
            <a:ext cx="0" cy="4318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500563" y="4365625"/>
            <a:ext cx="0" cy="1439863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059113" y="4941888"/>
            <a:ext cx="3168650" cy="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059113" y="4941888"/>
            <a:ext cx="1441450" cy="8636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500563" y="5013325"/>
            <a:ext cx="1727200" cy="792163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3059113" y="4076700"/>
            <a:ext cx="504825" cy="2159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435600" y="4005263"/>
            <a:ext cx="792163" cy="360362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547813" y="2492375"/>
            <a:ext cx="0" cy="1728788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2627313" y="1773238"/>
            <a:ext cx="649287" cy="4318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09600" y="381000"/>
            <a:ext cx="8353425" cy="576263"/>
          </a:xfrm>
          <a:prstGeom prst="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СХЕМА ИНВАРИАНТНЫХ ПАРАМЕТРОВ В СТРУКТУРЕ КРЕАТИВНОСТИ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Креативность имеет потенциальную и актуальную формы </a:t>
            </a:r>
          </a:p>
          <a:p>
            <a:r>
              <a:rPr lang="ru-RU" sz="2800" b="1" i="1" smtClean="0"/>
              <a:t>Творческий потенциал </a:t>
            </a:r>
            <a:r>
              <a:rPr lang="ru-RU" sz="2800" smtClean="0"/>
              <a:t>– не реализованная креативность</a:t>
            </a:r>
          </a:p>
          <a:p>
            <a:r>
              <a:rPr lang="ru-RU" b="1" i="1" smtClean="0"/>
              <a:t>Творческая личность </a:t>
            </a:r>
            <a:r>
              <a:rPr lang="ru-RU" smtClean="0"/>
              <a:t>– личность, реализующая свою креативность в инновационных проектах и самотворчестве</a:t>
            </a:r>
          </a:p>
          <a:p>
            <a:r>
              <a:rPr lang="ru-RU" b="1" i="1" smtClean="0"/>
              <a:t>Творческие способности  (общие и специальные) </a:t>
            </a:r>
            <a:r>
              <a:rPr lang="ru-RU" smtClean="0"/>
              <a:t>- структурные компоненты креативности</a:t>
            </a:r>
          </a:p>
          <a:p>
            <a:endParaRPr lang="ru-RU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Базовые понятия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преобразующая социальный мир </a:t>
            </a:r>
            <a:r>
              <a:rPr lang="ru-RU" b="1" smtClean="0"/>
              <a:t>деятельность</a:t>
            </a:r>
            <a:r>
              <a:rPr lang="ru-RU" smtClean="0"/>
              <a:t> человека</a:t>
            </a:r>
          </a:p>
          <a:p>
            <a:r>
              <a:rPr lang="ru-RU" smtClean="0"/>
              <a:t>Процесс, который направлен на два взаимосвязанных вектора (внешний и внутренний )</a:t>
            </a:r>
            <a:r>
              <a:rPr lang="ru-RU" smtClean="0">
                <a:latin typeface="Arial" charset="0"/>
              </a:rPr>
              <a:t>: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1.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на социум (творческое, позитивное преобразование социума)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2. на себя  - самосовершенствование, саморазвитие, самотворчество</a:t>
            </a:r>
          </a:p>
          <a:p>
            <a:pPr algn="ctr">
              <a:buFont typeface="Wingdings 3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«Изменяемся мы- изменяется мир»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Социальное творчество – это…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900" b="1" i="1" dirty="0" smtClean="0"/>
              <a:t>Интегральная способность личности к: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 восприятию,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пониманию,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 преобразованию и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созиданию социальной среды и себя в современном мире.</a:t>
            </a:r>
            <a:endParaRPr lang="ru-RU" sz="39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900" dirty="0" smtClean="0"/>
              <a:t> 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231775"/>
            <a:ext cx="8229600" cy="11430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> - это…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14350"/>
            <a:r>
              <a:rPr lang="ru-RU" sz="2600" b="1" i="1" smtClean="0">
                <a:solidFill>
                  <a:srgbClr val="252525"/>
                </a:solidFill>
              </a:rPr>
              <a:t>социальная мотивация </a:t>
            </a:r>
            <a:r>
              <a:rPr lang="ru-RU" sz="2600" smtClean="0"/>
              <a:t>(</a:t>
            </a:r>
            <a:r>
              <a:rPr lang="ru-RU" sz="2200" smtClean="0"/>
              <a:t>социальные интересы</a:t>
            </a:r>
            <a:r>
              <a:rPr lang="ru-RU" sz="2600" smtClean="0"/>
              <a:t>)</a:t>
            </a:r>
            <a:endParaRPr lang="ru-RU" sz="2600" smtClean="0">
              <a:solidFill>
                <a:srgbClr val="252525"/>
              </a:solidFill>
            </a:endParaRPr>
          </a:p>
          <a:p>
            <a:pPr marL="541338" indent="-514350"/>
            <a:r>
              <a:rPr lang="ru-RU" sz="2600" b="1" i="1" smtClean="0">
                <a:solidFill>
                  <a:srgbClr val="252525"/>
                </a:solidFill>
              </a:rPr>
              <a:t>социальные ценности </a:t>
            </a:r>
            <a:r>
              <a:rPr lang="ru-RU" sz="2600" smtClean="0"/>
              <a:t>(</a:t>
            </a:r>
            <a:r>
              <a:rPr lang="ru-RU" sz="2200" smtClean="0"/>
              <a:t>ценностные ориентации, толерантность</a:t>
            </a:r>
            <a:r>
              <a:rPr lang="ru-RU" sz="2600" smtClean="0"/>
              <a:t>), </a:t>
            </a:r>
            <a:endParaRPr lang="ru-RU" sz="2600" smtClean="0">
              <a:solidFill>
                <a:srgbClr val="252525"/>
              </a:solidFill>
            </a:endParaRPr>
          </a:p>
          <a:p>
            <a:pPr marL="541338" indent="-514350"/>
            <a:r>
              <a:rPr lang="ru-RU" sz="2600" b="1" i="1" smtClean="0">
                <a:solidFill>
                  <a:srgbClr val="252525"/>
                </a:solidFill>
              </a:rPr>
              <a:t>социальный интеллект  </a:t>
            </a:r>
            <a:r>
              <a:rPr lang="ru-RU" sz="2600" smtClean="0"/>
              <a:t>(</a:t>
            </a:r>
            <a:r>
              <a:rPr lang="ru-RU" sz="2200" smtClean="0"/>
              <a:t>восприятие и понимание себя и других людей, социальное воображение</a:t>
            </a:r>
            <a:r>
              <a:rPr lang="ru-RU" sz="2600" smtClean="0"/>
              <a:t>)</a:t>
            </a:r>
            <a:endParaRPr lang="ru-RU" sz="2600" smtClean="0">
              <a:solidFill>
                <a:srgbClr val="252525"/>
              </a:solidFill>
            </a:endParaRPr>
          </a:p>
          <a:p>
            <a:pPr marL="541338" indent="-514350"/>
            <a:r>
              <a:rPr lang="ru-RU" sz="2600" b="1" i="1" smtClean="0">
                <a:solidFill>
                  <a:srgbClr val="252525"/>
                </a:solidFill>
              </a:rPr>
              <a:t>социальная компетентность </a:t>
            </a:r>
            <a:r>
              <a:rPr lang="ru-RU" sz="2600" smtClean="0"/>
              <a:t>(</a:t>
            </a:r>
            <a:r>
              <a:rPr lang="ru-RU" sz="2000" smtClean="0"/>
              <a:t>актуальные знания о социуме, опыт самосовершенствования и сотрудничества, достижения в социальной сфере</a:t>
            </a:r>
            <a:r>
              <a:rPr lang="ru-RU" sz="2600" smtClean="0"/>
              <a:t>)</a:t>
            </a:r>
            <a:r>
              <a:rPr lang="ru-RU" sz="2600" b="1" i="1" smtClean="0">
                <a:solidFill>
                  <a:srgbClr val="252525"/>
                </a:solidFill>
              </a:rPr>
              <a:t> </a:t>
            </a:r>
          </a:p>
          <a:p>
            <a:pPr marL="541338" indent="-514350"/>
            <a:r>
              <a:rPr lang="ru-RU" sz="2600" b="1" i="1" smtClean="0">
                <a:solidFill>
                  <a:srgbClr val="252525"/>
                </a:solidFill>
              </a:rPr>
              <a:t>социальная активность</a:t>
            </a:r>
            <a:r>
              <a:rPr lang="ru-RU" sz="2600" smtClean="0">
                <a:solidFill>
                  <a:srgbClr val="252525"/>
                </a:solidFill>
              </a:rPr>
              <a:t> (</a:t>
            </a:r>
            <a:r>
              <a:rPr lang="ru-RU" sz="2200" smtClean="0"/>
              <a:t>активная социальная позиция и опыт социального проектирования).</a:t>
            </a:r>
          </a:p>
          <a:p>
            <a:pPr marL="541338" indent="-514350"/>
            <a:endParaRPr lang="ru-RU" sz="2600" smtClean="0">
              <a:solidFill>
                <a:srgbClr val="252525"/>
              </a:solidFill>
            </a:endParaRPr>
          </a:p>
          <a:p>
            <a:pPr marL="541338" indent="-514350"/>
            <a:endParaRPr lang="ru-RU" sz="25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Модель социальной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1"/>
          <p:cNvGrpSpPr>
            <a:grpSpLocks/>
          </p:cNvGrpSpPr>
          <p:nvPr/>
        </p:nvGrpSpPr>
        <p:grpSpPr bwMode="auto">
          <a:xfrm>
            <a:off x="0" y="1125538"/>
            <a:ext cx="9258300" cy="5486400"/>
            <a:chOff x="1134" y="2214"/>
            <a:chExt cx="14580" cy="8640"/>
          </a:xfrm>
        </p:grpSpPr>
        <p:sp>
          <p:nvSpPr>
            <p:cNvPr id="39947" name="Oval 17"/>
            <p:cNvSpPr>
              <a:spLocks noChangeArrowheads="1"/>
            </p:cNvSpPr>
            <p:nvPr/>
          </p:nvSpPr>
          <p:spPr bwMode="auto">
            <a:xfrm>
              <a:off x="1134" y="2214"/>
              <a:ext cx="14580" cy="8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48" name="Oval 16"/>
            <p:cNvSpPr>
              <a:spLocks noChangeArrowheads="1"/>
            </p:cNvSpPr>
            <p:nvPr/>
          </p:nvSpPr>
          <p:spPr bwMode="auto">
            <a:xfrm>
              <a:off x="8694" y="365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49" name="Oval 15"/>
            <p:cNvSpPr>
              <a:spLocks noChangeArrowheads="1"/>
            </p:cNvSpPr>
            <p:nvPr/>
          </p:nvSpPr>
          <p:spPr bwMode="auto">
            <a:xfrm rot="-495007">
              <a:off x="1674" y="3294"/>
              <a:ext cx="6660" cy="43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2754" y="5994"/>
              <a:ext cx="684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51" name="Oval 13"/>
            <p:cNvSpPr>
              <a:spLocks noChangeArrowheads="1"/>
            </p:cNvSpPr>
            <p:nvPr/>
          </p:nvSpPr>
          <p:spPr bwMode="auto">
            <a:xfrm>
              <a:off x="7254" y="617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52" name="Oval 12"/>
            <p:cNvSpPr>
              <a:spLocks noChangeArrowheads="1"/>
            </p:cNvSpPr>
            <p:nvPr/>
          </p:nvSpPr>
          <p:spPr bwMode="auto">
            <a:xfrm>
              <a:off x="5094" y="239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</p:grp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611188" y="1844675"/>
            <a:ext cx="7848600" cy="3984625"/>
            <a:chOff x="2229" y="3337"/>
            <a:chExt cx="13022" cy="6274"/>
          </a:xfrm>
        </p:grpSpPr>
        <p:sp>
          <p:nvSpPr>
            <p:cNvPr id="3994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836" y="3337"/>
              <a:ext cx="3420" cy="105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57164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мотивация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(мотивационный компонент) 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социальный интерес</a:t>
              </a:r>
            </a:p>
          </p:txBody>
        </p:sp>
        <p:sp>
          <p:nvSpPr>
            <p:cNvPr id="39942" name="WordArt 9"/>
            <p:cNvSpPr>
              <a:spLocks noChangeArrowheads="1" noChangeShapeType="1" noTextEdit="1"/>
            </p:cNvSpPr>
            <p:nvPr/>
          </p:nvSpPr>
          <p:spPr bwMode="auto">
            <a:xfrm rot="2411746">
              <a:off x="11291" y="5463"/>
              <a:ext cx="3960" cy="4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ценности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(эмоционально-ценностный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компонент)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-ценностные ориентации детей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-толерантность</a:t>
              </a:r>
            </a:p>
          </p:txBody>
        </p:sp>
        <p:sp>
          <p:nvSpPr>
            <p:cNvPr id="39943" name="WordArt 8"/>
            <p:cNvSpPr>
              <a:spLocks noChangeArrowheads="1" noChangeShapeType="1" noTextEdit="1"/>
            </p:cNvSpPr>
            <p:nvPr/>
          </p:nvSpPr>
          <p:spPr bwMode="auto">
            <a:xfrm rot="-1386576">
              <a:off x="8874" y="7974"/>
              <a:ext cx="4726" cy="157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153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Социальная активность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(поведенческий компонент)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-социальная позиция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-достижения ребенка в социальной сфере</a:t>
              </a:r>
            </a:p>
          </p:txBody>
        </p:sp>
        <p:sp>
          <p:nvSpPr>
            <p:cNvPr id="39944" name="WordArt 7"/>
            <p:cNvSpPr>
              <a:spLocks noChangeArrowheads="1" noChangeShapeType="1" noTextEdit="1"/>
            </p:cNvSpPr>
            <p:nvPr/>
          </p:nvSpPr>
          <p:spPr bwMode="auto">
            <a:xfrm rot="1176791">
              <a:off x="2964" y="7799"/>
              <a:ext cx="4675" cy="181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508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Социальная компетентность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(компетентностный компонент)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-актуальные знания о социуме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опыт самосоврешенствования и сотрудничества</a:t>
              </a:r>
            </a:p>
          </p:txBody>
        </p:sp>
        <p:sp>
          <p:nvSpPr>
            <p:cNvPr id="39945" name="Oval 6"/>
            <p:cNvSpPr>
              <a:spLocks noChangeArrowheads="1"/>
            </p:cNvSpPr>
            <p:nvPr/>
          </p:nvSpPr>
          <p:spPr bwMode="auto">
            <a:xfrm>
              <a:off x="5814" y="4914"/>
              <a:ext cx="5400" cy="3060"/>
            </a:xfrm>
            <a:prstGeom prst="ellipse">
              <a:avLst/>
            </a:prstGeom>
            <a:solidFill>
              <a:srgbClr val="E2E2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200" b="1">
                  <a:latin typeface="Lucida Sans Unicode" pitchFamily="34" charset="0"/>
                  <a:cs typeface="Times New Roman" pitchFamily="18" charset="0"/>
                </a:rPr>
                <a:t>Социальная креативность</a:t>
              </a:r>
              <a:endParaRPr lang="ru-RU">
                <a:latin typeface="Lucida Sans Unicode" pitchFamily="34" charset="0"/>
              </a:endParaRPr>
            </a:p>
          </p:txBody>
        </p:sp>
        <p:sp>
          <p:nvSpPr>
            <p:cNvPr id="39946" name="WordArt 5"/>
            <p:cNvSpPr>
              <a:spLocks noChangeArrowheads="1" noChangeShapeType="1" noTextEdit="1"/>
            </p:cNvSpPr>
            <p:nvPr/>
          </p:nvSpPr>
          <p:spPr bwMode="auto">
            <a:xfrm rot="-2510413">
              <a:off x="2229" y="4862"/>
              <a:ext cx="3518" cy="79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24068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социальный интеллект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(когнитивный компонент)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 восприятие и понимание себя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и других людей</a:t>
              </a:r>
            </a:p>
          </p:txBody>
        </p:sp>
      </p:grpSp>
      <p:sp>
        <p:nvSpPr>
          <p:cNvPr id="39939" name="Rectangle 18"/>
          <p:cNvSpPr>
            <a:spLocks noChangeArrowheads="1"/>
          </p:cNvSpPr>
          <p:nvPr/>
        </p:nvSpPr>
        <p:spPr bwMode="auto">
          <a:xfrm>
            <a:off x="323850" y="407988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400" b="1">
                <a:latin typeface="Lucida Sans Unicode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Lucida Sans Unicode" pitchFamily="34" charset="0"/>
                <a:cs typeface="Times New Roman" pitchFamily="18" charset="0"/>
              </a:rPr>
              <a:t>МОДЕЛЬ СОЦИАЛЬНОЙ КРЕАТИВНОСТИ РЕБЕНКА</a:t>
            </a:r>
            <a:endParaRPr lang="ru-RU" sz="360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39940" name="Rectangle 20"/>
          <p:cNvSpPr>
            <a:spLocks noChangeArrowheads="1"/>
          </p:cNvSpPr>
          <p:nvPr/>
        </p:nvSpPr>
        <p:spPr bwMode="auto">
          <a:xfrm>
            <a:off x="-571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97" y="482033"/>
            <a:ext cx="6556690" cy="63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Силовое поле факторов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4112" name="Rectangle 8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4113" name="Group 81"/>
          <p:cNvGraphicFramePr>
            <a:graphicFrameLocks noGrp="1"/>
          </p:cNvGraphicFramePr>
          <p:nvPr/>
        </p:nvGraphicFramePr>
        <p:xfrm>
          <a:off x="900113" y="1341438"/>
          <a:ext cx="7848600" cy="5065712"/>
        </p:xfrm>
        <a:graphic>
          <a:graphicData uri="http://schemas.openxmlformats.org/drawingml/2006/table">
            <a:tbl>
              <a:tblPr/>
              <a:tblGrid>
                <a:gridCol w="2614612"/>
                <a:gridCol w="2617788"/>
                <a:gridCol w="2616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позитив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Факторы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негатив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A2B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Социум (общество)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СМИ, социальные сети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Семья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Наследственность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Искусство, художественная деятельность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Школа, колледж, университет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Искусство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Творческая личность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5 4 3 2 1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Активность 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1 2 3 4 5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54" marR="68154" marT="34077" marB="34077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2700338" y="1412875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700338" y="1844675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700338" y="23495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00338" y="27813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700338" y="328453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00338" y="3789363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00338" y="42926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00338" y="47244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700338" y="515778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00338" y="558958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00338" y="602138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11863" y="328453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11863" y="1916113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11863" y="23495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11863" y="27813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11863" y="1412875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11863" y="3789363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11863" y="4221163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11863" y="4724400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11863" y="515778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11863" y="5589588"/>
            <a:ext cx="5762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888" y="6021388"/>
            <a:ext cx="5746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Базовые факторы развития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креативности</a:t>
            </a:r>
            <a:endParaRPr lang="ru-RU" i="1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Природа (Наследственность)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Среда (воспитание)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Активность «Я»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i="1" dirty="0" smtClean="0">
                <a:solidFill>
                  <a:srgbClr val="C00000"/>
                </a:solidFill>
              </a:rPr>
              <a:t>Парадоксы реальности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Несмотря на то, что </a:t>
            </a:r>
            <a:r>
              <a:rPr lang="ru-RU" sz="2000" dirty="0" err="1" smtClean="0"/>
              <a:t>креативность</a:t>
            </a:r>
            <a:r>
              <a:rPr lang="ru-RU" sz="2000" dirty="0" smtClean="0"/>
              <a:t> врождённое свойство, согласно исследованиям, наследственный потенциал не является важнейшим показателем будущей творческой продуктивности.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Степень реализации творческих импульсов ребенка во многом зависит от </a:t>
            </a:r>
            <a:r>
              <a:rPr lang="ru-RU" sz="2000" dirty="0" smtClean="0">
                <a:solidFill>
                  <a:srgbClr val="C00000"/>
                </a:solidFill>
              </a:rPr>
              <a:t>социальной среды</a:t>
            </a:r>
            <a:r>
              <a:rPr lang="ru-RU" sz="20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err="1" smtClean="0"/>
              <a:t>Креативность</a:t>
            </a:r>
            <a:r>
              <a:rPr lang="ru-RU" sz="2000" dirty="0" smtClean="0"/>
              <a:t> блокируется у большинства людей под воздействием сложившейся системы воспитания, образования и социальной практики.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>
                <a:solidFill>
                  <a:srgbClr val="C00000"/>
                </a:solidFill>
              </a:rPr>
              <a:t>Повысить креативность легче путем изменения существующих условий, нежели пытаться заставить человека думать более творчески. </a:t>
            </a:r>
            <a:endParaRPr lang="ru-RU" i="1" smtClean="0">
              <a:solidFill>
                <a:srgbClr val="C00000"/>
              </a:solidFill>
              <a:latin typeface="Arial" charset="0"/>
            </a:endParaRPr>
          </a:p>
          <a:p>
            <a:pPr algn="r">
              <a:buFont typeface="Wingdings 3" pitchFamily="18" charset="2"/>
              <a:buNone/>
            </a:pPr>
            <a:r>
              <a:rPr lang="ru-RU" i="1" smtClean="0">
                <a:solidFill>
                  <a:srgbClr val="C00000"/>
                </a:solidFill>
              </a:rPr>
              <a:t>(Лорен Грехем «Вы хотите молоко без коровы»)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Факторы развития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413"/>
            <a:ext cx="7772400" cy="4751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 </a:t>
            </a:r>
            <a:r>
              <a:rPr lang="ru-RU" sz="2000" smtClean="0">
                <a:latin typeface="Arial" charset="0"/>
              </a:rPr>
              <a:t>	</a:t>
            </a:r>
            <a:r>
              <a:rPr lang="ru-RU" sz="2000" b="1" i="1" smtClean="0"/>
              <a:t>система материальных, ​экономических, социальных, политических ,  духовных условий ​существования. Это все то, что окружает человека в его социальной жизни.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0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C00000"/>
                </a:solidFill>
              </a:rPr>
              <a:t>Социальная макросреда</a:t>
            </a:r>
            <a:r>
              <a:rPr lang="ru-RU" sz="2400" smtClean="0"/>
              <a:t> - общественные институты, экономика, общественное сознание, культура, искусство, СМИ, </a:t>
            </a:r>
            <a:r>
              <a:rPr lang="ru-RU" sz="2400" b="1" smtClean="0"/>
              <a:t>социальные сети, </a:t>
            </a:r>
            <a:r>
              <a:rPr lang="ru-RU" sz="2400" smtClean="0"/>
              <a:t>система образования (дополнительное образование)</a:t>
            </a:r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C00000"/>
                </a:solidFill>
              </a:rPr>
              <a:t>Социальная мезосреда </a:t>
            </a:r>
            <a:r>
              <a:rPr lang="ru-RU" sz="2400" smtClean="0"/>
              <a:t>– этнические условия, конфессиональные институты</a:t>
            </a:r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C00000"/>
                </a:solidFill>
              </a:rPr>
              <a:t>Социальная микросреда</a:t>
            </a:r>
            <a:r>
              <a:rPr lang="ru-RU" sz="2400" smtClean="0"/>
              <a:t> - непосредственное окружение человека - </a:t>
            </a:r>
            <a:r>
              <a:rPr lang="ru-RU" sz="2400" b="1" smtClean="0">
                <a:solidFill>
                  <a:srgbClr val="C00000"/>
                </a:solidFill>
              </a:rPr>
              <a:t>семья, творческая личность (педагог), </a:t>
            </a:r>
            <a:r>
              <a:rPr lang="ru-RU" sz="2400" smtClean="0"/>
              <a:t>профессиональная, учебная, референтная и другие группы.</a:t>
            </a:r>
          </a:p>
          <a:p>
            <a:pPr>
              <a:lnSpc>
                <a:spcPct val="80000"/>
              </a:lnSpc>
            </a:pPr>
            <a:endParaRPr lang="ru-RU" sz="15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Социальная среда -  это…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Макросоциум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Что характеризует «Креатогенное общество» (С.Ариэтти), «Креативную культуру»(М.С.Каган)?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Доступ к средствам культуры,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Открытость различным культурным стимулам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Доступ к образованию без дискриминаций и привилегий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Интеллектуальная толерантность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Стимуляция творческих импульсов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Креативная (инновационная) экономика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«Эффект спонтанной творческой активности» в кризисные периоды развития общества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i="1" smtClean="0">
                <a:solidFill>
                  <a:srgbClr val="C00000"/>
                </a:solidFill>
              </a:rPr>
              <a:t> </a:t>
            </a:r>
            <a:endParaRPr lang="ru-RU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Что еще?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Вопрос: Современная Россия – креативная страна? </a:t>
            </a:r>
            <a:endParaRPr lang="ru-RU" sz="2000" b="1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48131" name="Picture 4" descr="Картинка 2 из 27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Мезосоциум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05275"/>
          </a:xfrm>
        </p:spPr>
        <p:txBody>
          <a:bodyPr/>
          <a:lstStyle/>
          <a:p>
            <a:r>
              <a:rPr lang="ru-RU" smtClean="0"/>
              <a:t>Разнообразие, богатство национальных и этнических традиций</a:t>
            </a:r>
          </a:p>
          <a:p>
            <a:r>
              <a:rPr lang="ru-RU" smtClean="0"/>
              <a:t>Креативный этноменталитет (фольклор, мифы, сказки, легенды, искусство)</a:t>
            </a:r>
          </a:p>
          <a:p>
            <a:r>
              <a:rPr lang="ru-RU" smtClean="0"/>
              <a:t>Этническая идентификация и интеграция в национальную культуру ребенка обеспечивает (по данным экспериментов) эмоционально-позитивное восприятие мира, адаптивность, креативность)</a:t>
            </a:r>
          </a:p>
        </p:txBody>
      </p:sp>
      <p:pic>
        <p:nvPicPr>
          <p:cNvPr id="49155" name="Picture 5" descr="Картинка 47 из 17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8913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i="1" dirty="0" smtClean="0">
                <a:solidFill>
                  <a:srgbClr val="C00000"/>
                </a:solidFill>
              </a:rPr>
              <a:t> – семья ?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Влияние родителей – первейший фактор, оказывающий воздействие на формирование Я – концепции ребенка. </a:t>
            </a:r>
          </a:p>
          <a:p>
            <a:r>
              <a:rPr lang="ru-RU" sz="2400" smtClean="0"/>
              <a:t>«Существует немало систем поддержки помимо семьи, но ни одна из них её не заменит» (К. Тэкекс)</a:t>
            </a:r>
          </a:p>
          <a:p>
            <a:endParaRPr lang="ru-RU" sz="2400" smtClean="0"/>
          </a:p>
          <a:p>
            <a:r>
              <a:rPr lang="ru-RU" smtClean="0"/>
              <a:t>Характеристики семьи?</a:t>
            </a:r>
          </a:p>
        </p:txBody>
      </p:sp>
      <p:pic>
        <p:nvPicPr>
          <p:cNvPr id="50179" name="Picture 2" descr="http://bygaga.com.ua/uploads/posts/1357650796_krasivie_foto_prirodi_i_jivotnih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57563"/>
            <a:ext cx="284321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730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1. </a:t>
            </a:r>
            <a:r>
              <a:rPr lang="ru-RU" sz="2100" b="1" smtClean="0"/>
              <a:t>Факторы по К. Роджерсу</a:t>
            </a:r>
          </a:p>
          <a:p>
            <a:pPr>
              <a:lnSpc>
                <a:spcPct val="90000"/>
              </a:lnSpc>
            </a:pPr>
            <a:r>
              <a:rPr lang="ru-RU" sz="2100" smtClean="0"/>
              <a:t>Психологическая поддержка творчества во всех формах</a:t>
            </a:r>
          </a:p>
          <a:p>
            <a:pPr>
              <a:lnSpc>
                <a:spcPct val="90000"/>
              </a:lnSpc>
            </a:pPr>
            <a:r>
              <a:rPr lang="ru-RU" sz="2100" smtClean="0"/>
              <a:t>Отсутствие чрезмерной критичности </a:t>
            </a:r>
          </a:p>
          <a:p>
            <a:pPr>
              <a:lnSpc>
                <a:spcPct val="90000"/>
              </a:lnSpc>
            </a:pPr>
            <a:r>
              <a:rPr lang="ru-RU" sz="2100" smtClean="0"/>
              <a:t>нерегламентированная среда с демократическими отношениями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2. </a:t>
            </a:r>
            <a:r>
              <a:rPr lang="ru-RU" sz="2100" b="1" smtClean="0"/>
              <a:t>Факторы по </a:t>
            </a:r>
            <a:r>
              <a:rPr lang="en-US" sz="2100" b="1" smtClean="0"/>
              <a:t>Ochse </a:t>
            </a:r>
            <a:r>
              <a:rPr lang="ru-RU" sz="2100" b="1" smtClean="0"/>
              <a:t>(</a:t>
            </a:r>
            <a:r>
              <a:rPr lang="en-US" sz="2100" b="1" smtClean="0"/>
              <a:t>1990</a:t>
            </a:r>
            <a:r>
              <a:rPr lang="ru-RU" sz="2100" b="1" smtClean="0"/>
              <a:t>)</a:t>
            </a:r>
            <a:r>
              <a:rPr lang="en-US" sz="21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100" smtClean="0"/>
              <a:t>Неблагополучие в семье, недостаточная эмоциональная поддержка (неполные семьи, отвергающие родители…Беспризорные дети). Необходимы препятствия для ребенка. Ребенок должен научиться преодолевать трудности  и быть независимым.</a:t>
            </a:r>
          </a:p>
          <a:p>
            <a:pPr>
              <a:lnSpc>
                <a:spcPct val="90000"/>
              </a:lnSpc>
            </a:pPr>
            <a:endParaRPr lang="en-US" sz="21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smtClean="0"/>
          </a:p>
          <a:p>
            <a:pPr>
              <a:lnSpc>
                <a:spcPct val="90000"/>
              </a:lnSpc>
            </a:pPr>
            <a:endParaRPr lang="ru-RU" sz="2100" smtClean="0"/>
          </a:p>
        </p:txBody>
      </p:sp>
      <p:pic>
        <p:nvPicPr>
          <p:cNvPr id="51203" name="Picture 2" descr="http://cameralabs.org/media/camera/dekabr/07-2/57_b92fee0509e523132a9b19ac3c98f0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8913"/>
            <a:ext cx="32385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6985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i="1" dirty="0" smtClean="0">
                <a:solidFill>
                  <a:srgbClr val="C00000"/>
                </a:solidFill>
              </a:rPr>
              <a:t>- семья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/>
              <a:t>креативное поведение как образ для подражания</a:t>
            </a:r>
            <a:r>
              <a:rPr lang="ru-RU" sz="2000" smtClean="0"/>
              <a:t>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позитивное восприятие новых идей и радость собственных достижений,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контакт с матерью,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эмоционально и физически доступный отец,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несходство родителей,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ранний опыт сложностей,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эстетически полноценная живая семейная обстановка,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доверие и уважение,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3. ВАША ПОЗИЦИЯ?</a:t>
            </a:r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52227" name="Picture 5" descr="Картинка 2 из 1093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365625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i="1" dirty="0" smtClean="0">
                <a:solidFill>
                  <a:srgbClr val="C00000"/>
                </a:solidFill>
              </a:rPr>
              <a:t> – семья </a:t>
            </a:r>
            <a:r>
              <a:rPr lang="ru-RU" sz="3100" i="1" dirty="0" smtClean="0"/>
              <a:t>(исследования)</a:t>
            </a:r>
            <a:endParaRPr lang="ru-RU" i="1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 smtClean="0"/>
              <a:t>Дж.  </a:t>
            </a:r>
            <a:r>
              <a:rPr lang="ru-RU" sz="2400" b="1" i="1" dirty="0" err="1" smtClean="0"/>
              <a:t>Гетцельс</a:t>
            </a:r>
            <a:r>
              <a:rPr lang="ru-RU" sz="2400" b="1" i="1" dirty="0" smtClean="0"/>
              <a:t> и Ф. Джексон  </a:t>
            </a:r>
            <a:r>
              <a:rPr lang="ru-RU" sz="2400" dirty="0" smtClean="0"/>
              <a:t>сопоставили условия в семье, которые сопутствовали развитию высокой </a:t>
            </a:r>
            <a:r>
              <a:rPr lang="ru-RU" sz="2400" dirty="0" err="1" smtClean="0"/>
              <a:t>креативности</a:t>
            </a:r>
            <a:r>
              <a:rPr lang="ru-RU" sz="2400" dirty="0" smtClean="0"/>
              <a:t> и высокого интеллекта у детей.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 Родители </a:t>
            </a:r>
            <a:r>
              <a:rPr lang="ru-RU" sz="2400" dirty="0" err="1" smtClean="0"/>
              <a:t>креативных</a:t>
            </a:r>
            <a:r>
              <a:rPr lang="ru-RU" sz="2400" dirty="0" smtClean="0"/>
              <a:t> детей находили в своих детях </a:t>
            </a:r>
            <a:r>
              <a:rPr lang="ru-RU" sz="2400" b="1" i="1" dirty="0" smtClean="0"/>
              <a:t>меньше недостатков</a:t>
            </a:r>
            <a:r>
              <a:rPr lang="ru-RU" sz="2400" dirty="0" smtClean="0"/>
              <a:t>, чем родители интеллектуалов.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Родители интеллектуалов основное внимание обращают на </a:t>
            </a:r>
            <a:r>
              <a:rPr lang="ru-RU" sz="2400" b="1" i="1" dirty="0" smtClean="0"/>
              <a:t>внешние </a:t>
            </a:r>
            <a:r>
              <a:rPr lang="ru-RU" sz="2400" dirty="0" smtClean="0"/>
              <a:t>факторы, способствующие карьере,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Родители </a:t>
            </a:r>
            <a:r>
              <a:rPr lang="ru-RU" sz="2400" dirty="0" err="1" smtClean="0"/>
              <a:t>креативов</a:t>
            </a:r>
            <a:r>
              <a:rPr lang="ru-RU" sz="2400" dirty="0" smtClean="0"/>
              <a:t> главное внимание уделяли </a:t>
            </a:r>
            <a:r>
              <a:rPr lang="ru-RU" sz="2400" b="1" i="1" dirty="0" smtClean="0"/>
              <a:t>внутренним</a:t>
            </a:r>
            <a:r>
              <a:rPr lang="ru-RU" sz="2400" dirty="0" smtClean="0"/>
              <a:t> качествам ребенка (индивидуальности ребенка и уверенности в его способности делать все правильно)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700" dirty="0" err="1" smtClean="0"/>
              <a:t>Е.П.Торренс</a:t>
            </a:r>
            <a:r>
              <a:rPr lang="ru-RU" sz="1700" dirty="0" smtClean="0"/>
              <a:t>  - модель интеллектуального </a:t>
            </a:r>
            <a:r>
              <a:rPr lang="ru-RU" sz="1700" b="1" dirty="0" smtClean="0"/>
              <a:t>порога</a:t>
            </a:r>
            <a:r>
              <a:rPr lang="ru-RU" sz="1700" dirty="0" smtClean="0"/>
              <a:t>: до уровня IQ &lt; 120 </a:t>
            </a:r>
            <a:r>
              <a:rPr lang="ru-RU" sz="1700" b="1" dirty="0" err="1" smtClean="0"/>
              <a:t>креативность</a:t>
            </a:r>
            <a:r>
              <a:rPr lang="ru-RU" sz="1700" dirty="0" smtClean="0"/>
              <a:t> </a:t>
            </a:r>
            <a:r>
              <a:rPr lang="ru-RU" sz="1700" b="1" dirty="0" smtClean="0"/>
              <a:t>и интеллект</a:t>
            </a:r>
            <a:r>
              <a:rPr lang="ru-RU" sz="1700" dirty="0" smtClean="0"/>
              <a:t> образуют единый фактор, выше этого </a:t>
            </a:r>
            <a:r>
              <a:rPr lang="ru-RU" sz="1700" b="1" dirty="0" smtClean="0"/>
              <a:t>порога</a:t>
            </a:r>
            <a:r>
              <a:rPr lang="ru-RU" sz="1700" dirty="0" smtClean="0"/>
              <a:t> факторы </a:t>
            </a:r>
            <a:r>
              <a:rPr lang="ru-RU" sz="1700" b="1" dirty="0" err="1" smtClean="0"/>
              <a:t>креативности</a:t>
            </a:r>
            <a:r>
              <a:rPr lang="ru-RU" sz="1700" dirty="0" smtClean="0"/>
              <a:t> </a:t>
            </a:r>
            <a:r>
              <a:rPr lang="ru-RU" sz="1700" b="1" dirty="0" err="1" smtClean="0"/>
              <a:t>иинтеллекта</a:t>
            </a:r>
            <a:r>
              <a:rPr lang="ru-RU" sz="1700" dirty="0" smtClean="0"/>
              <a:t> проявляются как независимые. Иначе говоря, до какого-то уровня IQ ограничивает проявление </a:t>
            </a:r>
            <a:r>
              <a:rPr lang="ru-RU" sz="1700" dirty="0" err="1" smtClean="0"/>
              <a:t>креативности</a:t>
            </a:r>
            <a:r>
              <a:rPr lang="ru-RU" sz="1700" dirty="0" smtClean="0"/>
              <a:t>, выше «порога» </a:t>
            </a:r>
            <a:r>
              <a:rPr lang="ru-RU" sz="1700" dirty="0" err="1" smtClean="0"/>
              <a:t>креативность</a:t>
            </a:r>
            <a:r>
              <a:rPr lang="ru-RU" sz="1700" dirty="0" smtClean="0"/>
              <a:t> «вырывается на свободу».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i="1" dirty="0" smtClean="0">
                <a:solidFill>
                  <a:srgbClr val="C00000"/>
                </a:solidFill>
              </a:rPr>
              <a:t>- семья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/>
              <a:t>3. </a:t>
            </a:r>
            <a:r>
              <a:rPr lang="ru-RU" sz="2600" b="1" smtClean="0"/>
              <a:t>Лотри </a:t>
            </a:r>
            <a:r>
              <a:rPr lang="ru-RU" sz="2600" b="1" smtClean="0">
                <a:latin typeface="Arial" charset="0"/>
              </a:rPr>
              <a:t>(</a:t>
            </a:r>
            <a:r>
              <a:rPr lang="ru-RU" sz="2600" b="1" smtClean="0"/>
              <a:t>1980</a:t>
            </a:r>
            <a:r>
              <a:rPr lang="ru-RU" sz="2600" b="1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>
                <a:latin typeface="Arial" charset="0"/>
              </a:rPr>
              <a:t>		</a:t>
            </a:r>
            <a:r>
              <a:rPr lang="ru-RU" sz="2600" smtClean="0"/>
              <a:t>3 типа семейного структурирования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Среда с жесткими правилами организации повседневной жизни ребенка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Среда с гибкими правилами.  </a:t>
            </a:r>
            <a:r>
              <a:rPr lang="ru-RU" sz="2500" smtClean="0"/>
              <a:t>Стабильность+ правила + возможность изменений</a:t>
            </a:r>
          </a:p>
          <a:p>
            <a:pPr>
              <a:lnSpc>
                <a:spcPct val="90000"/>
              </a:lnSpc>
            </a:pPr>
            <a:r>
              <a:rPr lang="ru-RU" sz="2500" smtClean="0"/>
              <a:t> </a:t>
            </a:r>
            <a:r>
              <a:rPr lang="ru-RU" sz="2600" smtClean="0"/>
              <a:t>Среда со слабыми правилами или без них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smtClean="0">
                <a:latin typeface="Arial" charset="0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smtClean="0">
                <a:latin typeface="Arial" charset="0"/>
              </a:rPr>
              <a:t>			</a:t>
            </a:r>
            <a:r>
              <a:rPr lang="ru-RU" sz="2600" b="1" smtClean="0"/>
              <a:t>Вопрос: </a:t>
            </a:r>
            <a:r>
              <a:rPr lang="ru-RU" sz="2600" smtClean="0"/>
              <a:t>Какая из них оптимальна для интеллектуального и творческого развития ребенка?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i="1" dirty="0" smtClean="0">
                <a:solidFill>
                  <a:srgbClr val="C00000"/>
                </a:solidFill>
              </a:rPr>
              <a:t> – семья </a:t>
            </a:r>
            <a:r>
              <a:rPr lang="ru-RU" sz="3100" i="1" dirty="0" smtClean="0"/>
              <a:t>(исследования)</a:t>
            </a:r>
            <a:r>
              <a:rPr lang="ru-RU" sz="3100" i="1" dirty="0" smtClean="0">
                <a:solidFill>
                  <a:srgbClr val="C00000"/>
                </a:solidFill>
              </a:rPr>
              <a:t> роль родителя противоположного пола в развитии </a:t>
            </a:r>
            <a:r>
              <a:rPr lang="ru-RU" sz="31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3100" i="1" dirty="0" smtClean="0">
                <a:solidFill>
                  <a:srgbClr val="C00000"/>
                </a:solidFill>
              </a:rPr>
              <a:t> ребенка</a:t>
            </a:r>
            <a:endParaRPr lang="ru-RU" i="1" dirty="0" smtClean="0">
              <a:solidFill>
                <a:srgbClr val="C00000"/>
              </a:solidFill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ru-RU" sz="1800" smtClean="0"/>
          </a:p>
          <a:p>
            <a:r>
              <a:rPr lang="ru-RU" sz="1800" b="1" i="1" smtClean="0"/>
              <a:t>отцы оказывают большее влияние на творческие способности девочек, а матери – на творчество мальчиков. </a:t>
            </a:r>
          </a:p>
          <a:p>
            <a:r>
              <a:rPr lang="ru-RU" sz="1800" b="1" i="1" smtClean="0"/>
              <a:t>У отцов</a:t>
            </a:r>
            <a:r>
              <a:rPr lang="ru-RU" sz="1800" smtClean="0"/>
              <a:t>, проявляющих активный интерес к занятиям своих дочерей, расширяющих горизонты их будущей карьеры и укрепляющих их независимость, гораздо больше шансов вырастить дочерей творческими личностями, чем у тех, кто утверждает половые стереотипы, зависимые и пассивные модели поведения в дочерях. </a:t>
            </a:r>
          </a:p>
          <a:p>
            <a:pPr>
              <a:buFont typeface="Wingdings 3" pitchFamily="18" charset="2"/>
              <a:buNone/>
            </a:pPr>
            <a:endParaRPr lang="ru-RU" sz="1800" smtClean="0"/>
          </a:p>
          <a:p>
            <a:endParaRPr lang="ru-RU" sz="1800" smtClean="0"/>
          </a:p>
        </p:txBody>
      </p:sp>
      <p:pic>
        <p:nvPicPr>
          <p:cNvPr id="55299" name="Picture 2" descr="http://lager.lt/_ph/3/276931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933825"/>
            <a:ext cx="4465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smtClean="0"/>
              <a:t>Матери,</a:t>
            </a:r>
            <a:r>
              <a:rPr lang="ru-RU" sz="2400" smtClean="0"/>
              <a:t> занятые своей деловой или творческой карьерой, воспитывают в своих сыновьях большую независимость, продуктивность и смелость. </a:t>
            </a:r>
          </a:p>
          <a:p>
            <a:r>
              <a:rPr lang="ru-RU" sz="2400" b="1" i="1" smtClean="0"/>
              <a:t>Матери,</a:t>
            </a:r>
            <a:r>
              <a:rPr lang="ru-RU" sz="2400" smtClean="0"/>
              <a:t> озабоченные развитием творческих способностей и уделяющие этому много сил и времени, не добиваются заметных успехов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rgbClr val="C00000"/>
                </a:solidFill>
              </a:rPr>
              <a:t>Микросоциум</a:t>
            </a:r>
            <a:r>
              <a:rPr lang="ru-RU" sz="3600" i="1" dirty="0" smtClean="0">
                <a:solidFill>
                  <a:srgbClr val="C00000"/>
                </a:solidFill>
              </a:rPr>
              <a:t> – семья </a:t>
            </a:r>
            <a:r>
              <a:rPr lang="ru-RU" sz="2400" i="1" dirty="0" smtClean="0"/>
              <a:t>(исследования)</a:t>
            </a:r>
            <a:r>
              <a:rPr lang="ru-RU" sz="2400" i="1" dirty="0" smtClean="0">
                <a:solidFill>
                  <a:srgbClr val="C00000"/>
                </a:solidFill>
              </a:rPr>
              <a:t> роль родителя противоположного пола в развитии </a:t>
            </a:r>
            <a:r>
              <a:rPr lang="ru-RU" sz="24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2400" i="1" dirty="0" smtClean="0">
                <a:solidFill>
                  <a:srgbClr val="C00000"/>
                </a:solidFill>
              </a:rPr>
              <a:t> ребенка</a:t>
            </a:r>
            <a:endParaRPr lang="ru-RU" sz="3600" dirty="0"/>
          </a:p>
        </p:txBody>
      </p:sp>
      <p:pic>
        <p:nvPicPr>
          <p:cNvPr id="56323" name="Picture 2" descr="http://sevia.ru/deti/kak-stat-krutoi-mamo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149725"/>
            <a:ext cx="47275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33387" y="296863"/>
            <a:ext cx="8229601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УТВЕРЖДЕНИЯ, С ПОМОЩЬЮ КОТОРЫХ РОДИТЕЛИ МОГУТ ОЦЕНИТЬ СТЕПЕНЬ СВОЕГО УЧАСТИЯ В ЗАНЯТИЯХ РЕБЕНКА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7932737" cy="4176713"/>
          </a:xfrm>
        </p:spPr>
        <p:txBody>
          <a:bodyPr/>
          <a:lstStyle/>
          <a:p>
            <a:pPr algn="r">
              <a:buFont typeface="Wingdings 3" pitchFamily="18" charset="2"/>
              <a:buNone/>
            </a:pPr>
            <a:r>
              <a:rPr lang="ru-RU" sz="1700" b="1" smtClean="0">
                <a:latin typeface="Arial" charset="0"/>
              </a:rPr>
              <a:t>Из опросника Д.Льюиса</a:t>
            </a:r>
          </a:p>
          <a:p>
            <a:r>
              <a:rPr lang="ru-RU" sz="1300" smtClean="0"/>
              <a:t>Я отвечаю на все вопросы ребенка насколько возможно терпеливо и честно.</a:t>
            </a:r>
          </a:p>
          <a:p>
            <a:r>
              <a:rPr lang="ru-RU" sz="1300" smtClean="0"/>
              <a:t>Серьезные вопросы и высказывания ребенка я воспринимаю всерьез.</a:t>
            </a:r>
          </a:p>
          <a:p>
            <a:r>
              <a:rPr lang="ru-RU" sz="1300" smtClean="0"/>
              <a:t>Дома я выделил специальное место, где ребенок может демонстрировать свои работы.</a:t>
            </a:r>
          </a:p>
          <a:p>
            <a:r>
              <a:rPr lang="ru-RU" sz="1300" smtClean="0"/>
              <a:t>Я не ругаю ребенка за беспорядок в его комнате или на столе, если это связано с творческим занятием или если это связано с творческим занятием или если работа еще не закончена.</a:t>
            </a:r>
          </a:p>
          <a:p>
            <a:r>
              <a:rPr lang="ru-RU" sz="1300" smtClean="0"/>
              <a:t>Я предоставил ребенку комнату или часть комнаты исключительно для его занятий.</a:t>
            </a:r>
          </a:p>
          <a:p>
            <a:r>
              <a:rPr lang="ru-RU" sz="1300" smtClean="0"/>
              <a:t>Я показываю ребенку, что он любим таким, какой он есть, а не за его достижения.</a:t>
            </a:r>
          </a:p>
          <a:p>
            <a:r>
              <a:rPr lang="ru-RU" sz="1300" smtClean="0"/>
              <a:t>Я поручаю ребенку посильные заботы.</a:t>
            </a:r>
          </a:p>
          <a:p>
            <a:r>
              <a:rPr lang="ru-RU" sz="1300" smtClean="0"/>
              <a:t>Я помогаю ребенку строить его собственные планы и принимать решения.</a:t>
            </a:r>
          </a:p>
          <a:p>
            <a:r>
              <a:rPr lang="ru-RU" sz="1300" smtClean="0"/>
              <a:t>Я беру ребенка в поездки по интересным местам.</a:t>
            </a:r>
          </a:p>
          <a:p>
            <a:r>
              <a:rPr lang="ru-RU" sz="1300" smtClean="0"/>
              <a:t>Я помогаю ребенку улучшить результат его работы.</a:t>
            </a:r>
          </a:p>
          <a:p>
            <a:r>
              <a:rPr lang="ru-RU" sz="1300" smtClean="0"/>
              <a:t>Я помогаю ребенку нормально общаться с детьми из разных социальных и культурных слоев.</a:t>
            </a:r>
          </a:p>
          <a:p>
            <a:r>
              <a:rPr lang="ru-RU" sz="1300" smtClean="0"/>
              <a:t>Я устанавливаю разумный поведенческий стандарт и слежу, чтобы ребенок ему следовал.</a:t>
            </a:r>
            <a:endParaRPr lang="ru-RU" sz="1300" smtClean="0">
              <a:latin typeface="Arial" charset="0"/>
            </a:endParaRPr>
          </a:p>
          <a:p>
            <a:r>
              <a:rPr lang="ru-RU" sz="1300" smtClean="0">
                <a:latin typeface="Arial" charset="0"/>
              </a:rPr>
              <a:t>и т.д.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Актуальность проблемы. Предпосылки </a:t>
            </a:r>
            <a:r>
              <a:rPr lang="ru-RU" sz="2900" dirty="0" smtClean="0">
                <a:solidFill>
                  <a:srgbClr val="C00000"/>
                </a:solidFill>
              </a:rPr>
              <a:t>появления проблемы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Базовые понятия  </a:t>
            </a:r>
            <a:r>
              <a:rPr lang="ru-RU" sz="2900" dirty="0" smtClean="0">
                <a:solidFill>
                  <a:srgbClr val="C00000"/>
                </a:solidFill>
              </a:rPr>
              <a:t>(творчество,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2900" dirty="0" smtClean="0">
                <a:solidFill>
                  <a:srgbClr val="C00000"/>
                </a:solidFill>
              </a:rPr>
              <a:t>, творческая личность, творческие способности, социализация и др.)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Что такое «Социальное творчество» и «Социальная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2900" dirty="0" smtClean="0">
                <a:solidFill>
                  <a:srgbClr val="C00000"/>
                </a:solidFill>
              </a:rPr>
              <a:t>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Функции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2900" dirty="0" smtClean="0">
                <a:solidFill>
                  <a:srgbClr val="C00000"/>
                </a:solidFill>
              </a:rPr>
              <a:t> в современном обществе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Модель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Социальные факторы развития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Что включает понятие «Социальная среда»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«Человек и среда» (сфера влияний социальной среды)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В чем проявляется социальная </a:t>
            </a:r>
            <a:r>
              <a:rPr lang="ru-RU" sz="2300" dirty="0" err="1" smtClean="0"/>
              <a:t>креативность</a:t>
            </a:r>
            <a:r>
              <a:rPr lang="ru-RU" sz="2300" dirty="0" smtClean="0"/>
              <a:t>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Характеристики эффективной образовательной среды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Педагогический потенциал развития социальной </a:t>
            </a:r>
            <a:r>
              <a:rPr lang="ru-RU" sz="2300" dirty="0" err="1" smtClean="0"/>
              <a:t>креативности</a:t>
            </a:r>
            <a:endParaRPr lang="ru-RU" sz="29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Вопросы и проблемы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Воздействие социальных факторов человек испытывает на протяжении всей своей жизни.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Социальная среда</a:t>
            </a:r>
            <a:r>
              <a:rPr lang="ru-RU" sz="2800" dirty="0" smtClean="0"/>
              <a:t> оказывает </a:t>
            </a:r>
            <a:r>
              <a:rPr lang="ru-RU" sz="2800" b="1" dirty="0" smtClean="0"/>
              <a:t>основное</a:t>
            </a:r>
            <a:r>
              <a:rPr lang="ru-RU" sz="2800" dirty="0" smtClean="0"/>
              <a:t> воздействие на формирование </a:t>
            </a:r>
            <a:r>
              <a:rPr lang="ru-RU" sz="2800" b="1" dirty="0" smtClean="0"/>
              <a:t>сознания </a:t>
            </a:r>
            <a:r>
              <a:rPr lang="ru-RU" sz="2800" dirty="0" smtClean="0"/>
              <a:t>и  (</a:t>
            </a:r>
            <a:r>
              <a:rPr lang="ru-RU" sz="2800" b="1" dirty="0" smtClean="0">
                <a:solidFill>
                  <a:srgbClr val="C00000"/>
                </a:solidFill>
              </a:rPr>
              <a:t>главное!!!) </a:t>
            </a:r>
            <a:r>
              <a:rPr lang="ru-RU" sz="2800" b="1" dirty="0" smtClean="0"/>
              <a:t>подсознания</a:t>
            </a:r>
            <a:r>
              <a:rPr lang="ru-RU" sz="2800" dirty="0" smtClean="0"/>
              <a:t> и, как следствие подобного формирования,  имеет актуальную возможность манипулировать нами.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У нас есть выбор: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или нами манипулируют всю жизнь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или мы позитивно влияем на социальную среду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Социальная среда и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активность </a:t>
            </a:r>
            <a:r>
              <a:rPr lang="ru-RU" sz="4400" dirty="0" smtClean="0">
                <a:solidFill>
                  <a:srgbClr val="C00000"/>
                </a:solidFill>
              </a:rPr>
              <a:t>«Я»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Какой Человек может </a:t>
            </a:r>
            <a:r>
              <a:rPr lang="ru-RU" sz="2400" b="1" i="1" dirty="0" smtClean="0"/>
              <a:t>позитивно</a:t>
            </a:r>
            <a:r>
              <a:rPr lang="ru-RU" sz="2400" dirty="0" smtClean="0"/>
              <a:t>  влиять на социальную среду? –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Человек,  у которого сформирована активная социальная позиция,  который способен созидать себя, свою жизнь и окружающий мир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Т.е. </a:t>
            </a:r>
            <a:r>
              <a:rPr lang="ru-RU" sz="2400" dirty="0" smtClean="0">
                <a:solidFill>
                  <a:srgbClr val="C00000"/>
                </a:solidFill>
              </a:rPr>
              <a:t>Человек, у которого сформирована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err="1" smtClean="0">
                <a:solidFill>
                  <a:srgbClr val="C00000"/>
                </a:solidFill>
              </a:rPr>
              <a:t>креативная</a:t>
            </a:r>
            <a:r>
              <a:rPr lang="ru-RU" sz="3200" b="1" dirty="0" smtClean="0">
                <a:solidFill>
                  <a:srgbClr val="C00000"/>
                </a:solidFill>
              </a:rPr>
              <a:t> модель мира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/>
              <a:t> </a:t>
            </a:r>
            <a:r>
              <a:rPr lang="ru-RU" sz="2800" b="1" i="1" dirty="0" smtClean="0"/>
              <a:t>«Человек это прежде всего социальный проект, а не мох, не плесень и не цветная капуста»</a:t>
            </a:r>
            <a:r>
              <a:rPr lang="ru-RU" sz="2800" b="1" dirty="0" smtClean="0"/>
              <a:t> (Ж.П.Сартр)</a:t>
            </a:r>
            <a:endParaRPr lang="ru-RU" sz="24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Творческая личность как фактор развития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система представлений человека: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о мире как стимуле для совершенствования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о себе как субъекте творческой деятельности,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о творчестве как ценности.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Креативная</a:t>
            </a:r>
            <a:r>
              <a:rPr lang="ru-RU" dirty="0" smtClean="0"/>
              <a:t> модель мира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сложна,</a:t>
            </a:r>
            <a:r>
              <a:rPr lang="ru-RU" dirty="0" smtClean="0"/>
              <a:t> потому, что мир сложный и противоречивый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 smtClean="0"/>
              <a:t>м</a:t>
            </a:r>
            <a:r>
              <a:rPr lang="ru-RU" b="1" i="1" dirty="0" smtClean="0"/>
              <a:t>обильна,</a:t>
            </a:r>
            <a:r>
              <a:rPr lang="ru-RU" dirty="0" smtClean="0"/>
              <a:t> потому что мир постоянно меняется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многополярна,</a:t>
            </a:r>
            <a:r>
              <a:rPr lang="ru-RU" dirty="0" smtClean="0"/>
              <a:t> потому, что жизнь </a:t>
            </a:r>
            <a:r>
              <a:rPr lang="ru-RU" dirty="0" err="1" smtClean="0"/>
              <a:t>многофакторна</a:t>
            </a:r>
            <a:r>
              <a:rPr lang="ru-RU" dirty="0" smtClean="0"/>
              <a:t> и многогранна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err="1" smtClean="0">
                <a:solidFill>
                  <a:srgbClr val="C00000"/>
                </a:solidFill>
              </a:rPr>
              <a:t>Креативная</a:t>
            </a:r>
            <a:r>
              <a:rPr lang="ru-RU" u="sng" dirty="0" smtClean="0">
                <a:solidFill>
                  <a:srgbClr val="C00000"/>
                </a:solidFill>
              </a:rPr>
              <a:t> модель мира</a:t>
            </a:r>
            <a:r>
              <a:rPr lang="ru-RU" dirty="0" smtClean="0">
                <a:solidFill>
                  <a:srgbClr val="C00000"/>
                </a:solidFill>
              </a:rPr>
              <a:t> - это…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 </a:t>
            </a:r>
            <a:r>
              <a:rPr lang="ru-RU" sz="4400" b="1" dirty="0" smtClean="0"/>
              <a:t>Признаки </a:t>
            </a:r>
            <a:r>
              <a:rPr lang="ru-RU" sz="4400" dirty="0" smtClean="0"/>
              <a:t>– </a:t>
            </a:r>
            <a:r>
              <a:rPr lang="ru-RU" sz="4400" dirty="0" err="1" smtClean="0"/>
              <a:t>многополярность</a:t>
            </a:r>
            <a:r>
              <a:rPr lang="ru-RU" sz="4400" dirty="0" smtClean="0"/>
              <a:t>, открытость новому опыту, мобильность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/>
              <a:t>Высший регулятор поведения </a:t>
            </a:r>
            <a:r>
              <a:rPr lang="ru-RU" sz="4400" dirty="0" smtClean="0"/>
              <a:t>– критерий красоты, духовности и нравственности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/>
              <a:t>Направленность</a:t>
            </a:r>
            <a:r>
              <a:rPr lang="ru-RU" sz="4400" dirty="0" smtClean="0"/>
              <a:t> – прежде всего социальная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Социальная </a:t>
            </a:r>
            <a:r>
              <a:rPr lang="ru-RU" sz="4400" dirty="0" err="1" smtClean="0"/>
              <a:t>креативность</a:t>
            </a:r>
            <a:r>
              <a:rPr lang="ru-RU" sz="4400" dirty="0" smtClean="0"/>
              <a:t> – основа формирования КММ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6500" b="1" dirty="0" smtClean="0">
                <a:solidFill>
                  <a:srgbClr val="C00000"/>
                </a:solidFill>
              </a:rPr>
              <a:t>???</a:t>
            </a:r>
            <a:r>
              <a:rPr lang="ru-RU" sz="5100" dirty="0" smtClean="0">
                <a:solidFill>
                  <a:srgbClr val="C00000"/>
                </a:solidFill>
              </a:rPr>
              <a:t> </a:t>
            </a:r>
            <a:r>
              <a:rPr lang="ru-RU" sz="6500" dirty="0" smtClean="0">
                <a:solidFill>
                  <a:srgbClr val="C00000"/>
                </a:solidFill>
              </a:rPr>
              <a:t>??? </a:t>
            </a:r>
            <a:r>
              <a:rPr lang="ru-RU" sz="5100" dirty="0" smtClean="0"/>
              <a:t>Когда это формируется?  -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5800" b="1" i="1" dirty="0" smtClean="0">
                <a:solidFill>
                  <a:srgbClr val="C00000"/>
                </a:solidFill>
              </a:rPr>
              <a:t>«Все начинается с детства»</a:t>
            </a:r>
            <a:endParaRPr lang="ru-RU" sz="58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Характеристики </a:t>
            </a:r>
            <a:r>
              <a:rPr lang="ru-RU" dirty="0" err="1" smtClean="0">
                <a:solidFill>
                  <a:srgbClr val="C00000"/>
                </a:solidFill>
              </a:rPr>
              <a:t>креативной</a:t>
            </a:r>
            <a:r>
              <a:rPr lang="ru-RU" dirty="0" smtClean="0">
                <a:solidFill>
                  <a:srgbClr val="C00000"/>
                </a:solidFill>
              </a:rPr>
              <a:t> модели мира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Среда, которая ориентирована: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 свободный выбор,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вариативность,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удовлетворение актуальных интересов и потребностей ребенка,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самореализацию в процессе </a:t>
            </a:r>
            <a:r>
              <a:rPr lang="ru-RU" dirty="0" err="1" smtClean="0"/>
              <a:t>сотворческой</a:t>
            </a:r>
            <a:r>
              <a:rPr lang="ru-RU" dirty="0" smtClean="0"/>
              <a:t> деятельности и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социальную направленность результатов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Т.е. это среда дополнительного образования, внеурочной деятельности и воспитательной работы в ОУ.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Какая  образовательная среда является эффективной?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Социальное творчество и обеспечивающая его социальная </a:t>
            </a:r>
            <a:r>
              <a:rPr lang="ru-RU" b="1" dirty="0" err="1" smtClean="0"/>
              <a:t>креативность</a:t>
            </a:r>
            <a:r>
              <a:rPr lang="ru-RU" b="1" dirty="0" smtClean="0"/>
              <a:t> становится профессионально значимым качеством педагога дополнительного образования, необходимым для решения быстро меняющихся условий педагогической деятельности, профессионального общения, разработки инновационных проектов и развития социально ориентированного творчества детей.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Мы – люди, которые делают будущее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200" i="1" dirty="0" smtClean="0">
                <a:solidFill>
                  <a:srgbClr val="C00000"/>
                </a:solidFill>
              </a:rPr>
              <a:t> как профессионально значимое качество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педагога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/>
              <a:t>в  самотворчестве</a:t>
            </a:r>
            <a:r>
              <a:rPr lang="ru-RU" sz="3200" smtClean="0"/>
              <a:t>, саморазвитии</a:t>
            </a:r>
          </a:p>
          <a:p>
            <a:r>
              <a:rPr lang="ru-RU" sz="3200" b="1" smtClean="0"/>
              <a:t>В гармонизации социальных отношений</a:t>
            </a:r>
          </a:p>
          <a:p>
            <a:r>
              <a:rPr lang="ru-RU" sz="3200" b="1" smtClean="0"/>
              <a:t>в разработке и реализации проектов</a:t>
            </a:r>
            <a:r>
              <a:rPr lang="ru-RU" sz="3200" smtClean="0"/>
              <a:t>, направленных на позитивное преобразование социальной среды.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В чем проявляется 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>?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Формирования позитивной «</a:t>
            </a:r>
            <a:r>
              <a:rPr lang="ru-RU" dirty="0" err="1" smtClean="0"/>
              <a:t>Я-концепции</a:t>
            </a:r>
            <a:r>
              <a:rPr lang="ru-RU" dirty="0" smtClean="0"/>
              <a:t>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Экологии внутреннего мира ребенка и адекватного мировосприятия;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социально-психологической адаптации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Социализации  без негатива – конформизма, без потери индивидуальности);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Самопознания, саморазвития, </a:t>
            </a:r>
            <a:r>
              <a:rPr lang="ru-RU" dirty="0" err="1" smtClean="0"/>
              <a:t>самотворчества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самореализации ребенка в современном социуме;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воспитания толерантности;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профессионального самоопределения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формирования позитивной модели будущего.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Педагогический потенциал</a:t>
            </a:r>
            <a:br>
              <a:rPr lang="ru-RU" sz="36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Социальная </a:t>
            </a:r>
            <a:r>
              <a:rPr lang="ru-RU" sz="31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100" dirty="0" smtClean="0">
                <a:solidFill>
                  <a:srgbClr val="C00000"/>
                </a:solidFill>
              </a:rPr>
              <a:t> является </a:t>
            </a:r>
            <a:r>
              <a:rPr lang="ru-RU" sz="2700" dirty="0" smtClean="0">
                <a:solidFill>
                  <a:srgbClr val="C00000"/>
                </a:solidFill>
              </a:rPr>
              <a:t>фактором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b="1" i="1" smtClean="0">
                <a:solidFill>
                  <a:srgbClr val="C00000"/>
                </a:solidFill>
              </a:rPr>
              <a:t>«Мы находимся здесь, чтобы внести свой вклад в этот мир. </a:t>
            </a:r>
          </a:p>
          <a:p>
            <a:pPr algn="ctr">
              <a:buFont typeface="Wingdings 3" pitchFamily="18" charset="2"/>
              <a:buNone/>
            </a:pPr>
            <a:r>
              <a:rPr lang="ru-RU" sz="4400" b="1" i="1" smtClean="0">
                <a:solidFill>
                  <a:srgbClr val="C00000"/>
                </a:solidFill>
              </a:rPr>
              <a:t>А иначе зачем мы здесь?»</a:t>
            </a:r>
            <a:endParaRPr lang="ru-RU" sz="3600" smtClean="0"/>
          </a:p>
          <a:p>
            <a:pPr algn="r">
              <a:buFont typeface="Wingdings 3" pitchFamily="18" charset="2"/>
              <a:buNone/>
            </a:pPr>
            <a:r>
              <a:rPr lang="ru-RU" sz="3600" b="1" smtClean="0">
                <a:hlinkClick r:id="rId2" tooltip="Стив Джобс - все афоризмы"/>
              </a:rPr>
              <a:t>(Стив Джобс</a:t>
            </a:r>
            <a:r>
              <a:rPr lang="ru-RU" sz="3600" b="1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</a:t>
            </a:r>
            <a:r>
              <a:rPr lang="ru-RU" dirty="0" smtClean="0"/>
              <a:t>.</a:t>
            </a:r>
            <a:r>
              <a:rPr lang="en-US" dirty="0" smtClean="0"/>
              <a:t>S</a:t>
            </a:r>
            <a:endParaRPr lang="ru-RU" dirty="0"/>
          </a:p>
        </p:txBody>
      </p:sp>
      <p:pic>
        <p:nvPicPr>
          <p:cNvPr id="66563" name="Picture 2" descr="http://im1-tub-ru.yandex.net/i?id=150258343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3887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 algn="ctr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000" dirty="0"/>
          </a:p>
        </p:txBody>
      </p:sp>
      <p:pic>
        <p:nvPicPr>
          <p:cNvPr id="68611" name="Picture 4" descr="http://im2-tub-ru.yandex.net/i?id=171490283-0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6938"/>
            <a:ext cx="8027988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3819525"/>
          </a:xfrm>
        </p:spPr>
        <p:txBody>
          <a:bodyPr/>
          <a:lstStyle/>
          <a:p>
            <a:pPr marL="623888" indent="-514350" algn="just"/>
            <a:r>
              <a:rPr lang="ru-RU" smtClean="0"/>
              <a:t>Актуальная ситуация развития человечества, оказавшегося на смене эпох мирового социокультурного и экономического развития - на смену индустриальной и уже информационной эпохе, приходит новая, </a:t>
            </a:r>
            <a:r>
              <a:rPr lang="ru-RU" b="1" i="1" smtClean="0"/>
              <a:t>эпоха творчества и инноваций</a:t>
            </a:r>
            <a:r>
              <a:rPr lang="ru-RU" smtClean="0"/>
              <a:t> и новое </a:t>
            </a:r>
            <a:r>
              <a:rPr lang="ru-RU" sz="3200" i="1" smtClean="0">
                <a:solidFill>
                  <a:srgbClr val="C00000"/>
                </a:solidFill>
              </a:rPr>
              <a:t>креативное общество </a:t>
            </a:r>
            <a:r>
              <a:rPr lang="ru-RU" smtClean="0"/>
              <a:t>(«creativogenic society») </a:t>
            </a:r>
            <a:endParaRPr lang="ru-RU" i="1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600" y="55245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Зачем?</a:t>
            </a:r>
            <a:r>
              <a:rPr lang="ru-RU" sz="2800" i="1" dirty="0" smtClean="0">
                <a:solidFill>
                  <a:srgbClr val="C00000"/>
                </a:solidFill>
              </a:rPr>
              <a:t> Что случилось в мире? Почему возникли </a:t>
            </a:r>
            <a:r>
              <a:rPr lang="ru-RU" sz="3200" i="1" dirty="0" smtClean="0">
                <a:solidFill>
                  <a:srgbClr val="C00000"/>
                </a:solidFill>
              </a:rPr>
              <a:t>п</a:t>
            </a:r>
            <a:r>
              <a:rPr lang="ru-RU" sz="2800" i="1" dirty="0" smtClean="0">
                <a:solidFill>
                  <a:srgbClr val="C00000"/>
                </a:solidFill>
              </a:rPr>
              <a:t>редпосылки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появления проблемы развития социальной </a:t>
            </a:r>
            <a:r>
              <a:rPr lang="ru-RU" sz="28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2800" i="1" dirty="0" smtClean="0">
                <a:solidFill>
                  <a:srgbClr val="C00000"/>
                </a:solidFill>
              </a:rPr>
              <a:t>?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 реалиям нарождающегося </a:t>
            </a:r>
            <a:r>
              <a:rPr lang="ru-RU" dirty="0" err="1" smtClean="0"/>
              <a:t>креативного</a:t>
            </a:r>
            <a:r>
              <a:rPr lang="ru-RU" dirty="0" smtClean="0"/>
              <a:t> общества относят такое новое социально-экономическое явление как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креативная</a:t>
            </a:r>
            <a:r>
              <a:rPr lang="ru-RU" i="1" dirty="0" smtClean="0">
                <a:solidFill>
                  <a:srgbClr val="C00000"/>
                </a:solidFill>
              </a:rPr>
              <a:t> (инновационная) экономика.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hlinkClick r:id="rId2" tooltip="Флорида, Ричард"/>
              </a:rPr>
              <a:t>Р. Флорида</a:t>
            </a:r>
            <a:r>
              <a:rPr lang="ru-RU" dirty="0" smtClean="0"/>
              <a:t> в работе </a:t>
            </a:r>
            <a:r>
              <a:rPr lang="ru-RU" dirty="0" smtClean="0">
                <a:hlinkClick r:id="rId3" tooltip="«Креативный класс: люди, которые меняют будущее» (страница отсутствует)"/>
              </a:rPr>
              <a:t>«</a:t>
            </a:r>
            <a:r>
              <a:rPr lang="ru-RU" dirty="0" err="1" smtClean="0">
                <a:hlinkClick r:id="rId3" tooltip="«Креативный класс: люди, которые меняют будущее» (страница отсутствует)"/>
              </a:rPr>
              <a:t>Креативный</a:t>
            </a:r>
            <a:r>
              <a:rPr lang="ru-RU" dirty="0" smtClean="0">
                <a:hlinkClick r:id="rId3" tooltip="«Креативный класс: люди, которые меняют будущее» (страница отсутствует)"/>
              </a:rPr>
              <a:t> класс: люди, которые меняют будущее»</a:t>
            </a:r>
            <a:r>
              <a:rPr lang="ru-RU" dirty="0" smtClean="0"/>
              <a:t>  приходит к выводу, что </a:t>
            </a:r>
            <a:r>
              <a:rPr lang="ru-RU" dirty="0" err="1" smtClean="0"/>
              <a:t>креативная</a:t>
            </a:r>
            <a:r>
              <a:rPr lang="ru-RU" dirty="0" smtClean="0"/>
              <a:t> экономика становится основой развития современного общества.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Ядро - нарождающийся </a:t>
            </a:r>
            <a:r>
              <a:rPr lang="ru-RU" dirty="0" err="1" smtClean="0"/>
              <a:t>креативный</a:t>
            </a:r>
            <a:r>
              <a:rPr lang="ru-RU" dirty="0" smtClean="0"/>
              <a:t> класс, объединяющий людей с творческой позицией. Основа развития </a:t>
            </a:r>
            <a:r>
              <a:rPr lang="ru-RU" dirty="0" err="1" smtClean="0"/>
              <a:t>креативной</a:t>
            </a:r>
            <a:r>
              <a:rPr lang="ru-RU" dirty="0" smtClean="0"/>
              <a:t> (инновационной) экономики - реализация принципа 3-х «Т»: </a:t>
            </a:r>
            <a:r>
              <a:rPr lang="ru-RU" b="1" dirty="0" smtClean="0">
                <a:solidFill>
                  <a:srgbClr val="C00000"/>
                </a:solidFill>
              </a:rPr>
              <a:t>«технология, талант и толерантность».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457200" algn="just"/>
            <a:r>
              <a:rPr lang="ru-RU" sz="2400" i="1" smtClean="0"/>
              <a:t>Возможности индивидуального человеческого ума, не имеющего поддержки, в современном мире ограничены. </a:t>
            </a:r>
          </a:p>
          <a:p>
            <a:pPr marL="566738" indent="-457200" algn="just"/>
            <a:r>
              <a:rPr lang="ru-RU" sz="2400" i="1" smtClean="0"/>
              <a:t>Большая часть творчества человека в современном мире социально, креативность возникает в результате деятельности в социальном контексте, взаимодействия с другими людьми, и приборами, в которых воплощен коллективный ум.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современном обществе проявление многосторонней одаренности, как у Леонардо да Винчи, Ломоносова —компетентных во всех сферах, стало практически невозможным.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b="1" i="1" dirty="0" smtClean="0">
                <a:solidFill>
                  <a:srgbClr val="C00000"/>
                </a:solidFill>
              </a:rPr>
              <a:t> осуществляется не в голове одного человека, но во взаимодействии человеческих мыслей и культур» </a:t>
            </a:r>
            <a:r>
              <a:rPr lang="ru-RU" dirty="0" smtClean="0"/>
              <a:t>(</a:t>
            </a:r>
            <a:r>
              <a:rPr lang="ru-RU" dirty="0" err="1" smtClean="0"/>
              <a:t>Csikszentmihalyi</a:t>
            </a:r>
            <a:r>
              <a:rPr lang="ru-RU" dirty="0" smtClean="0"/>
              <a:t>, 1996).</a:t>
            </a:r>
            <a:r>
              <a:rPr lang="ru-RU" sz="2800" dirty="0" smtClean="0"/>
              <a:t>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Это подчеркивает значение социального измерения в творчестве </a:t>
            </a:r>
            <a:endParaRPr lang="ru-RU" sz="2800" i="1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smtClean="0"/>
              <a:t>Конкретная ситуация и социальные проблемы в нашем обществе. Какие?</a:t>
            </a:r>
          </a:p>
          <a:p>
            <a:pPr>
              <a:buFont typeface="Wingdings 3" pitchFamily="18" charset="2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Социальная  энтропия (неопределенность в состоянии среды </a:t>
            </a:r>
            <a:r>
              <a:rPr lang="ru-RU" sz="2400" i="1" smtClean="0">
                <a:solidFill>
                  <a:srgbClr val="C00000"/>
                </a:solidFill>
              </a:rPr>
              <a:t>)</a:t>
            </a:r>
            <a:r>
              <a:rPr lang="ru-RU" sz="2400" smtClean="0"/>
              <a:t>,</a:t>
            </a:r>
            <a:r>
              <a:rPr lang="ru-RU" sz="2400" b="1" i="1" smtClean="0">
                <a:solidFill>
                  <a:srgbClr val="C00000"/>
                </a:solidFill>
              </a:rPr>
              <a:t> </a:t>
            </a:r>
            <a:r>
              <a:rPr lang="ru-RU" sz="2400" b="1" i="1" smtClean="0"/>
              <a:t>диссинхрония социальных реалий во всех сферах социальных отношений (человек-человек, человек – общество, человек –знаковые системы, человек –природа, человек –техника, человек –художественная культура</a:t>
            </a:r>
          </a:p>
          <a:p>
            <a:pPr>
              <a:buFont typeface="Wingdings 3" pitchFamily="18" charset="2"/>
              <a:buNone/>
            </a:pPr>
            <a:r>
              <a:rPr lang="ru-RU" sz="2000" b="1" i="1" smtClean="0"/>
              <a:t>Социальные контрасты</a:t>
            </a:r>
            <a:r>
              <a:rPr lang="ru-RU" sz="2000" smtClean="0"/>
              <a:t> , </a:t>
            </a:r>
            <a:r>
              <a:rPr lang="ru-RU" sz="2000" b="1" i="1" smtClean="0"/>
              <a:t>деформации</a:t>
            </a:r>
            <a:endParaRPr lang="ru-RU" sz="2000" smtClean="0"/>
          </a:p>
          <a:p>
            <a:pPr>
              <a:buFont typeface="Wingdings 3" pitchFamily="18" charset="2"/>
              <a:buNone/>
            </a:pPr>
            <a:r>
              <a:rPr lang="ru-RU" sz="2000" b="1" i="1" smtClean="0"/>
              <a:t>Социальное Неравенство, </a:t>
            </a:r>
          </a:p>
          <a:p>
            <a:pPr>
              <a:buFont typeface="Wingdings 3" pitchFamily="18" charset="2"/>
              <a:buNone/>
            </a:pPr>
            <a:r>
              <a:rPr lang="ru-RU" sz="2000" b="1" i="1" smtClean="0"/>
              <a:t>социальная несправедливость</a:t>
            </a:r>
          </a:p>
          <a:p>
            <a:pPr>
              <a:buFont typeface="Wingdings 3" pitchFamily="18" charset="2"/>
              <a:buNone/>
            </a:pPr>
            <a:r>
              <a:rPr lang="ru-RU" sz="2000" b="1" i="1" smtClean="0"/>
              <a:t>Социальные вирусы и т.д.</a:t>
            </a:r>
          </a:p>
          <a:p>
            <a:endParaRPr lang="ru-RU" sz="28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dirty="0"/>
          </a:p>
        </p:txBody>
      </p:sp>
      <p:pic>
        <p:nvPicPr>
          <p:cNvPr id="22531" name="Picture 2" descr="http://www.ap7.ru/wp-content/uploads/2015/07/Upravlyaemoe-grazhdanskoe-obshhe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4508500"/>
            <a:ext cx="345598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1998</TotalTime>
  <Words>1937</Words>
  <Application>Microsoft Office PowerPoint</Application>
  <PresentationFormat>Экран (4:3)</PresentationFormat>
  <Paragraphs>279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49</vt:i4>
      </vt:variant>
    </vt:vector>
  </HeadingPairs>
  <TitlesOfParts>
    <vt:vector size="66" baseType="lpstr">
      <vt:lpstr>Lucida Sans Unicode</vt:lpstr>
      <vt:lpstr>Arial</vt:lpstr>
      <vt:lpstr>Wingdings 3</vt:lpstr>
      <vt:lpstr>Verdana</vt:lpstr>
      <vt:lpstr>Wingdings 2</vt:lpstr>
      <vt:lpstr>Calibri</vt:lpstr>
      <vt:lpstr>Arial Black</vt:lpstr>
      <vt:lpstr>Times New Roman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креативность - творчество в социуме</dc:title>
  <dc:creator>User</dc:creator>
  <cp:lastModifiedBy>Admin</cp:lastModifiedBy>
  <cp:revision>200</cp:revision>
  <dcterms:created xsi:type="dcterms:W3CDTF">2014-03-21T12:06:03Z</dcterms:created>
  <dcterms:modified xsi:type="dcterms:W3CDTF">2017-01-23T15:09:41Z</dcterms:modified>
</cp:coreProperties>
</file>