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304" r:id="rId3"/>
    <p:sldId id="306" r:id="rId4"/>
    <p:sldId id="307" r:id="rId5"/>
    <p:sldId id="305" r:id="rId6"/>
    <p:sldId id="308" r:id="rId7"/>
    <p:sldId id="309" r:id="rId8"/>
    <p:sldId id="310" r:id="rId9"/>
    <p:sldId id="311" r:id="rId10"/>
    <p:sldId id="315" r:id="rId11"/>
    <p:sldId id="316" r:id="rId12"/>
    <p:sldId id="318" r:id="rId13"/>
    <p:sldId id="317" r:id="rId14"/>
    <p:sldId id="319" r:id="rId15"/>
    <p:sldId id="320" r:id="rId16"/>
    <p:sldId id="321" r:id="rId17"/>
    <p:sldId id="323" r:id="rId18"/>
    <p:sldId id="324" r:id="rId19"/>
    <p:sldId id="325" r:id="rId20"/>
    <p:sldId id="326" r:id="rId21"/>
    <p:sldId id="327" r:id="rId22"/>
    <p:sldId id="322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14" r:id="rId33"/>
    <p:sldId id="30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E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9" autoAdjust="0"/>
  </p:normalViewPr>
  <p:slideViewPr>
    <p:cSldViewPr>
      <p:cViewPr varScale="1">
        <p:scale>
          <a:sx n="81" d="100"/>
          <a:sy n="81" d="100"/>
        </p:scale>
        <p:origin x="-126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C9D60A-CEF7-4246-B477-6AA63F166A89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01A5D9-E36D-44C0-A76F-09CDB10BC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1E266-EBCA-4EAA-A373-957F2D9728B3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D9F9F-EABA-49A9-8DC9-0FC8C3A32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0C026-08C6-481E-BA0D-1E4242AE7D79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0B16-6D32-4D2D-90F4-7B1278DF0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0467-896C-4E64-9DC3-091062203016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D7F8D-3507-4FB6-BA3C-A59A85445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0790D-41BB-4B95-B8AE-856E508889A6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ED4B-8B9A-4C21-A2B9-EDDA7AAA5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57DB-A7F5-49FD-9F00-23CAC37C6FCC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F2D75-FA36-43D7-A184-6493D1C6E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D82C-90AB-4F54-8B4F-392E3B9FC992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A97F-BEEC-470E-8B66-F7BDE5DAD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060F5-98DC-4B94-8FBD-6B1D83560053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254E-2E97-467B-8301-9272E6C0F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C4535-E0FD-4EED-8B1D-4876F8134721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2FB06-9EF6-48E4-8BFD-9238062C9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FF092-49B4-4C3D-8B59-EB20F740145F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2E19-C81D-49E7-B769-9C0E606CB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D9930-1A88-4A66-B901-C7847C3F8CB2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E06E9-5BA0-4E9C-8941-0FC3B3A47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56F05-5171-48A0-8E8B-E1757E187414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58977-CAF7-4F5A-A4CA-F19237DD6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97F387-A162-4F65-B878-4B8807C91F14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546780-2938-4820-B22F-684907D2A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dtks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2"/>
          <p:cNvSpPr txBox="1">
            <a:spLocks/>
          </p:cNvSpPr>
          <p:nvPr/>
        </p:nvSpPr>
        <p:spPr bwMode="auto">
          <a:xfrm>
            <a:off x="2051050" y="404813"/>
            <a:ext cx="640873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ru-RU" altLang="ru-RU" b="1">
              <a:latin typeface="Calibri" pitchFamily="34" charset="0"/>
            </a:endParaRPr>
          </a:p>
        </p:txBody>
      </p:sp>
      <p:pic>
        <p:nvPicPr>
          <p:cNvPr id="14338" name="Picture 2" descr="L:\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1512887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32"/>
          <p:cNvSpPr txBox="1">
            <a:spLocks/>
          </p:cNvSpPr>
          <p:nvPr/>
        </p:nvSpPr>
        <p:spPr bwMode="auto">
          <a:xfrm>
            <a:off x="4716463" y="3933825"/>
            <a:ext cx="42592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ru-RU" altLang="ru-RU" sz="2000" b="1">
              <a:solidFill>
                <a:srgbClr val="2B4A5E"/>
              </a:solidFill>
              <a:latin typeface="Constantia" pitchFamily="18" charset="0"/>
            </a:endParaRPr>
          </a:p>
        </p:txBody>
      </p:sp>
      <p:sp>
        <p:nvSpPr>
          <p:cNvPr id="14340" name="Rectangle 9"/>
          <p:cNvSpPr>
            <a:spLocks noGrp="1"/>
          </p:cNvSpPr>
          <p:nvPr>
            <p:ph type="title" idx="4294967295"/>
          </p:nvPr>
        </p:nvSpPr>
        <p:spPr>
          <a:xfrm>
            <a:off x="1979613" y="476250"/>
            <a:ext cx="6840537" cy="1143000"/>
          </a:xfrm>
        </p:spPr>
        <p:txBody>
          <a:bodyPr/>
          <a:lstStyle/>
          <a:p>
            <a:pPr eaLnBrk="1" hangingPunct="1"/>
            <a:r>
              <a:rPr lang="ru-RU" altLang="ru-RU" sz="1600" b="1" smtClean="0">
                <a:latin typeface="Arial" charset="0"/>
                <a:cs typeface="Arial" charset="0"/>
              </a:rPr>
              <a:t>Государственное бюджетное учреждение</a:t>
            </a:r>
            <a:br>
              <a:rPr lang="ru-RU" altLang="ru-RU" sz="1600" b="1" smtClean="0">
                <a:latin typeface="Arial" charset="0"/>
                <a:cs typeface="Arial" charset="0"/>
              </a:rPr>
            </a:br>
            <a:r>
              <a:rPr lang="ru-RU" altLang="ru-RU" sz="1600" b="1" smtClean="0">
                <a:latin typeface="Arial" charset="0"/>
                <a:cs typeface="Arial" charset="0"/>
              </a:rPr>
              <a:t>дополнительного образования</a:t>
            </a:r>
            <a:br>
              <a:rPr lang="ru-RU" altLang="ru-RU" sz="1600" b="1" smtClean="0">
                <a:latin typeface="Arial" charset="0"/>
                <a:cs typeface="Arial" charset="0"/>
              </a:rPr>
            </a:br>
            <a:r>
              <a:rPr lang="ru-RU" altLang="ru-RU" sz="1600" b="1" smtClean="0">
                <a:latin typeface="Arial" charset="0"/>
                <a:cs typeface="Arial" charset="0"/>
              </a:rPr>
              <a:t>Дом детского творчества Красносельского района </a:t>
            </a:r>
            <a:br>
              <a:rPr lang="ru-RU" altLang="ru-RU" sz="1600" b="1" smtClean="0">
                <a:latin typeface="Arial" charset="0"/>
                <a:cs typeface="Arial" charset="0"/>
              </a:rPr>
            </a:br>
            <a:r>
              <a:rPr lang="ru-RU" altLang="ru-RU" sz="1600" b="1" smtClean="0">
                <a:latin typeface="Arial" charset="0"/>
                <a:cs typeface="Arial" charset="0"/>
              </a:rPr>
              <a:t>Санкт-Петербурга</a:t>
            </a:r>
            <a:endParaRPr lang="ru-RU" sz="1600" b="1" smtClean="0">
              <a:latin typeface="Arial" charset="0"/>
              <a:cs typeface="Arial" charset="0"/>
            </a:endParaRPr>
          </a:p>
        </p:txBody>
      </p:sp>
      <p:sp>
        <p:nvSpPr>
          <p:cNvPr id="14341" name="Rectangle 10"/>
          <p:cNvSpPr>
            <a:spLocks noGrp="1"/>
          </p:cNvSpPr>
          <p:nvPr>
            <p:ph type="body" idx="4294967295"/>
          </p:nvPr>
        </p:nvSpPr>
        <p:spPr>
          <a:xfrm>
            <a:off x="468313" y="1773238"/>
            <a:ext cx="8229600" cy="48958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smtClean="0"/>
              <a:t>	</a:t>
            </a:r>
            <a:r>
              <a:rPr lang="ru-RU" sz="2800" b="1" smtClean="0">
                <a:latin typeface="Arial Black" pitchFamily="34" charset="0"/>
              </a:rPr>
              <a:t>Тема занятия</a:t>
            </a:r>
          </a:p>
          <a:p>
            <a:pPr algn="ctr" eaLnBrk="1" hangingPunct="1">
              <a:buFont typeface="Arial" charset="0"/>
              <a:buNone/>
            </a:pPr>
            <a:endParaRPr lang="ru-RU" sz="700" b="1" smtClean="0">
              <a:latin typeface="Arial Black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latin typeface="Arial Black" pitchFamily="34" charset="0"/>
              </a:rPr>
              <a:t>	Социальная креативность: 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latin typeface="Arial Black" pitchFamily="34" charset="0"/>
              </a:rPr>
              <a:t>	диагностика, педагогическая экспертиза и перспектива развития социального творчества ребенка</a:t>
            </a:r>
          </a:p>
          <a:p>
            <a:pPr eaLnBrk="1" hangingPunct="1">
              <a:buFont typeface="Arial" charset="0"/>
              <a:buNone/>
            </a:pPr>
            <a:endParaRPr lang="ru-RU" sz="1200" b="1" smtClean="0">
              <a:latin typeface="Arial Black" pitchFamily="34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z="2400" smtClean="0">
                <a:latin typeface="Arial Black" pitchFamily="34" charset="0"/>
              </a:rPr>
              <a:t>17.02.2017</a:t>
            </a:r>
            <a:endParaRPr lang="ru-RU" sz="2400" smtClean="0">
              <a:latin typeface="Arial" charset="0"/>
            </a:endParaRPr>
          </a:p>
          <a:p>
            <a:pPr algn="r" eaLnBrk="1" hangingPunct="1">
              <a:buFont typeface="Arial" charset="0"/>
              <a:buNone/>
            </a:pPr>
            <a:endParaRPr lang="ru-RU" sz="2000" b="1" smtClean="0">
              <a:latin typeface="Arial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z="2000" b="1" smtClean="0">
                <a:latin typeface="Arial" charset="0"/>
              </a:rPr>
              <a:t>Сеничева Ирина Олеговна,</a:t>
            </a:r>
          </a:p>
          <a:p>
            <a:pPr algn="r" eaLnBrk="1" hangingPunct="1">
              <a:buFont typeface="Arial" charset="0"/>
              <a:buNone/>
            </a:pPr>
            <a:r>
              <a:rPr lang="ru-RU" sz="2000" smtClean="0">
                <a:latin typeface="Arial" charset="0"/>
              </a:rPr>
              <a:t>заместитель директора </a:t>
            </a:r>
          </a:p>
          <a:p>
            <a:pPr algn="r" eaLnBrk="1" hangingPunct="1"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по учебно-методической работе ДДТ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88913"/>
            <a:ext cx="9096375" cy="64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98" name="Group 222"/>
          <p:cNvGraphicFramePr>
            <a:graphicFrameLocks noGrp="1"/>
          </p:cNvGraphicFramePr>
          <p:nvPr>
            <p:ph idx="1"/>
          </p:nvPr>
        </p:nvGraphicFramePr>
        <p:xfrm>
          <a:off x="395288" y="188913"/>
          <a:ext cx="8353425" cy="6434137"/>
        </p:xfrm>
        <a:graphic>
          <a:graphicData uri="http://schemas.openxmlformats.org/drawingml/2006/table">
            <a:tbl>
              <a:tblPr/>
              <a:tblGrid>
                <a:gridCol w="1938337"/>
                <a:gridCol w="617538"/>
                <a:gridCol w="701675"/>
                <a:gridCol w="614362"/>
                <a:gridCol w="669925"/>
                <a:gridCol w="592138"/>
                <a:gridCol w="647700"/>
                <a:gridCol w="625475"/>
                <a:gridCol w="658812"/>
                <a:gridCol w="603250"/>
                <a:gridCol w="684213"/>
              </a:tblGrid>
              <a:tr h="192088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Диагностическая карта изучения социальной креативности учащихся</a:t>
                      </a:r>
                    </a:p>
                  </a:txBody>
                  <a:tcPr marL="6460" marR="6460" marT="64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Компоненты социальной креативности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мотивация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Социальные ценности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Социальный интеллект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компетентность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активность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Методы диагностики</a:t>
                      </a:r>
                    </a:p>
                  </a:txBody>
                  <a:tcPr marL="6460" marR="6460" marT="64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6-11 лет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12-18 лет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6-11 лет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12-18 лет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6-11 лет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12-18 лет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6-11 лет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12-18 лет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6-11 лет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12-18 лет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Эксперт метод "Социальная креативность" (педагог)</a:t>
                      </a:r>
                    </a:p>
                  </a:txBody>
                  <a:tcPr marL="6460" marR="6460" marT="64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Карта интересов (учащийся)</a:t>
                      </a:r>
                    </a:p>
                  </a:txBody>
                  <a:tcPr marL="6460" marR="6460" marT="64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Эксперт метод</a:t>
                      </a:r>
                      <a:b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"Социальный интерес" (педагог)</a:t>
                      </a:r>
                    </a:p>
                  </a:txBody>
                  <a:tcPr marL="6460" marR="6460" marT="64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Средний показатель по социальной мотивации</a:t>
                      </a:r>
                    </a:p>
                  </a:txBody>
                  <a:tcPr marL="6460" marR="6460" marT="64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Ценностные ориентации (учащиеся)</a:t>
                      </a:r>
                    </a:p>
                  </a:txBody>
                  <a:tcPr marL="6460" marR="6460" marT="64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Индекс толерантности (учащиеся)</a:t>
                      </a:r>
                    </a:p>
                  </a:txBody>
                  <a:tcPr marL="6460" marR="6460" marT="64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Средний показатель по социальному интеллекту</a:t>
                      </a:r>
                    </a:p>
                  </a:txBody>
                  <a:tcPr marL="6460" marR="6460" marT="64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Мимический тест (учащиеся)</a:t>
                      </a:r>
                    </a:p>
                  </a:txBody>
                  <a:tcPr marL="6460" marR="6460" marT="64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Средний показатель по социальным ценностям</a:t>
                      </a:r>
                    </a:p>
                  </a:txBody>
                  <a:tcPr marL="6460" marR="6460" marT="64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компетентность (учащиеся)</a:t>
                      </a:r>
                    </a:p>
                  </a:txBody>
                  <a:tcPr marL="6460" marR="6460" marT="64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компетентность (педагог)</a:t>
                      </a:r>
                    </a:p>
                  </a:txBody>
                  <a:tcPr marL="6460" marR="6460" marT="64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6E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Средний показатель по социальной компетентности</a:t>
                      </a:r>
                    </a:p>
                  </a:txBody>
                  <a:tcPr marL="6460" marR="6460" marT="64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позиция (педагог)</a:t>
                      </a:r>
                    </a:p>
                  </a:txBody>
                  <a:tcPr marL="6460" marR="6460" marT="64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Дневник достижений (учащиеся)</a:t>
                      </a:r>
                    </a:p>
                  </a:txBody>
                  <a:tcPr marL="6460" marR="6460" marT="64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Средний показатель по социальной активности</a:t>
                      </a:r>
                    </a:p>
                  </a:txBody>
                  <a:tcPr marL="6460" marR="6460" marT="64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6460" marR="6460" marT="64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3"/>
          <p:cNvSpPr>
            <a:spLocks noGrp="1"/>
          </p:cNvSpPr>
          <p:nvPr>
            <p:ph type="ctrTitle"/>
          </p:nvPr>
        </p:nvSpPr>
        <p:spPr>
          <a:xfrm>
            <a:off x="0" y="2130425"/>
            <a:ext cx="8820150" cy="147002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Arial Black" pitchFamily="34" charset="0"/>
              </a:rPr>
              <a:t>Эксперт-метод</a:t>
            </a:r>
            <a:br>
              <a:rPr lang="ru-RU" b="1" smtClean="0">
                <a:latin typeface="Arial Black" pitchFamily="34" charset="0"/>
              </a:rPr>
            </a:br>
            <a:r>
              <a:rPr lang="ru-RU" b="1" smtClean="0">
                <a:latin typeface="Arial Black" pitchFamily="34" charset="0"/>
              </a:rPr>
              <a:t>«Социальная креативность»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25"/>
          </a:xfrm>
        </p:spPr>
        <p:txBody>
          <a:bodyPr/>
          <a:lstStyle/>
          <a:p>
            <a:pPr eaLnBrk="1" hangingPunct="1">
              <a:defRPr/>
            </a:pPr>
            <a:endParaRPr lang="ru-RU" b="1" dirty="0" smtClean="0"/>
          </a:p>
          <a:p>
            <a:pPr eaLnBrk="1" hangingPunct="1">
              <a:defRPr/>
            </a:pPr>
            <a:r>
              <a:rPr lang="ru-RU" b="1" dirty="0" smtClean="0"/>
              <a:t>(заполняется педагогом)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Объект 3"/>
          <p:cNvGraphicFramePr>
            <a:graphicFrameLocks noGrp="1"/>
          </p:cNvGraphicFramePr>
          <p:nvPr>
            <p:ph idx="1"/>
          </p:nvPr>
        </p:nvGraphicFramePr>
        <p:xfrm>
          <a:off x="273050" y="930275"/>
          <a:ext cx="8597900" cy="5502275"/>
        </p:xfrm>
        <a:graphic>
          <a:graphicData uri="http://schemas.openxmlformats.org/presentationml/2006/ole">
            <p:oleObj spid="_x0000_s26625" name="Диаграмма" r:id="rId3" imgW="8596105" imgH="549906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latin typeface="Arial Black" pitchFamily="34" charset="0"/>
              </a:rPr>
              <a:t>Карта интересов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(заполняется учащимся)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latin typeface="Arial Black" pitchFamily="34" charset="0"/>
              </a:rPr>
              <a:t>Социальный интерес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(заполняется педагогом)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Диаграмма 3"/>
          <p:cNvGraphicFramePr>
            <a:graphicFrameLocks/>
          </p:cNvGraphicFramePr>
          <p:nvPr/>
        </p:nvGraphicFramePr>
        <p:xfrm>
          <a:off x="488950" y="425450"/>
          <a:ext cx="8094663" cy="5718175"/>
        </p:xfrm>
        <a:graphic>
          <a:graphicData uri="http://schemas.openxmlformats.org/presentationml/2006/ole">
            <p:oleObj spid="_x0000_s29697" r:id="rId3" imgW="8096190" imgH="571854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latin typeface="Arial Black" pitchFamily="34" charset="0"/>
              </a:rPr>
              <a:t>Ценностные ориентации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(заполняется учащимся)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latin typeface="Arial Black" pitchFamily="34" charset="0"/>
              </a:rPr>
              <a:t>Индекс толерантности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(заполняется учащимся)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Диаграмма 3"/>
          <p:cNvGraphicFramePr>
            <a:graphicFrameLocks/>
          </p:cNvGraphicFramePr>
          <p:nvPr/>
        </p:nvGraphicFramePr>
        <p:xfrm>
          <a:off x="488950" y="425450"/>
          <a:ext cx="8094663" cy="5718175"/>
        </p:xfrm>
        <a:graphic>
          <a:graphicData uri="http://schemas.openxmlformats.org/presentationml/2006/ole">
            <p:oleObj spid="_x0000_s32769" r:id="rId3" imgW="8096190" imgH="571854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latin typeface="Arial Black" pitchFamily="34" charset="0"/>
              </a:rPr>
              <a:t>Мимический экспрессивный тест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350" y="4292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(заполняется учащимся)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Arial Black" pitchFamily="34" charset="0"/>
              </a:rPr>
              <a:t>Стимульный материал </a:t>
            </a:r>
            <a:br>
              <a:rPr lang="ru-RU" sz="2800" smtClean="0">
                <a:latin typeface="Arial Black" pitchFamily="34" charset="0"/>
              </a:rPr>
            </a:br>
            <a:r>
              <a:rPr lang="ru-RU" sz="2800" smtClean="0">
                <a:latin typeface="Arial Black" pitchFamily="34" charset="0"/>
              </a:rPr>
              <a:t>для учащихся 6-11 лет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</p:nvPr>
        </p:nvGraphicFramePr>
        <p:xfrm>
          <a:off x="971550" y="4724400"/>
          <a:ext cx="7129463" cy="10985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30342"/>
                <a:gridCol w="3698450"/>
              </a:tblGrid>
              <a:tr h="593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Радость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Печаль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21" marR="50221" marT="0" marB="0"/>
                </a:tc>
                <a:tc>
                  <a:txBody>
                    <a:bodyPr/>
                    <a:lstStyle/>
                    <a:p>
                      <a:pPr indent="19812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         Интерес</a:t>
                      </a:r>
                      <a:endParaRPr lang="ru-RU" sz="1800" dirty="0">
                        <a:effectLst/>
                      </a:endParaRPr>
                    </a:p>
                    <a:p>
                      <a:pPr indent="19812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         Злость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21" marR="50221" marT="0" marB="0"/>
                </a:tc>
              </a:tr>
            </a:tbl>
          </a:graphicData>
        </a:graphic>
      </p:graphicFrame>
      <p:pic>
        <p:nvPicPr>
          <p:cNvPr id="34826" name="Объект 1"/>
          <p:cNvPicPr>
            <a:picLocks noChangeArrowheads="1"/>
          </p:cNvPicPr>
          <p:nvPr/>
        </p:nvPicPr>
        <p:blipFill>
          <a:blip r:embed="rId2"/>
          <a:srcRect l="-1044" t="-130" r="-24" b="-194"/>
          <a:stretch>
            <a:fillRect/>
          </a:stretch>
        </p:blipFill>
        <p:spPr bwMode="auto">
          <a:xfrm>
            <a:off x="1187450" y="1743075"/>
            <a:ext cx="2376488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Рисунок 2" descr="2 Интерес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92300"/>
            <a:ext cx="324167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Arial Black" pitchFamily="34" charset="0"/>
              </a:rPr>
              <a:t>Стимульный материал </a:t>
            </a:r>
            <a:br>
              <a:rPr lang="ru-RU" sz="2800" smtClean="0">
                <a:latin typeface="Arial Black" pitchFamily="34" charset="0"/>
              </a:rPr>
            </a:br>
            <a:r>
              <a:rPr lang="ru-RU" sz="2800" smtClean="0">
                <a:latin typeface="Arial Black" pitchFamily="34" charset="0"/>
              </a:rPr>
              <a:t>для учащихся 12-18 лет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</p:nvPr>
        </p:nvGraphicFramePr>
        <p:xfrm>
          <a:off x="323850" y="4365625"/>
          <a:ext cx="3746500" cy="10969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3276"/>
                <a:gridCol w="1944216"/>
              </a:tblGrid>
              <a:tr h="593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Горе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Печаль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Страх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21" marR="50221" marT="0" marB="0"/>
                </a:tc>
                <a:tc>
                  <a:txBody>
                    <a:bodyPr/>
                    <a:lstStyle/>
                    <a:p>
                      <a:pPr indent="19812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Печаль</a:t>
                      </a:r>
                      <a:endParaRPr lang="ru-RU" sz="1800" dirty="0">
                        <a:effectLst/>
                      </a:endParaRPr>
                    </a:p>
                    <a:p>
                      <a:pPr indent="19812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Горе</a:t>
                      </a:r>
                      <a:endParaRPr lang="ru-RU" sz="1800" dirty="0">
                        <a:effectLst/>
                      </a:endParaRPr>
                    </a:p>
                    <a:p>
                      <a:pPr indent="19812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Злость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21" marR="50221" marT="0" marB="0"/>
                </a:tc>
              </a:tr>
            </a:tbl>
          </a:graphicData>
        </a:graphic>
      </p:graphicFrame>
      <p:pic>
        <p:nvPicPr>
          <p:cNvPr id="358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89138"/>
            <a:ext cx="1511300" cy="1960562"/>
          </a:xfrm>
        </p:spPr>
      </p:pic>
      <p:pic>
        <p:nvPicPr>
          <p:cNvPr id="35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060575"/>
            <a:ext cx="15557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989138"/>
            <a:ext cx="1441450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Рисунок 9" descr="Описание: getattach?id=13343102980000000742%3B0%3B4&amp;file=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1325" y="1989138"/>
            <a:ext cx="1309688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00563" y="4365625"/>
          <a:ext cx="4032250" cy="10048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15153"/>
                <a:gridCol w="2017296"/>
              </a:tblGrid>
              <a:tr h="0">
                <a:tc>
                  <a:txBody>
                    <a:bodyPr/>
                    <a:lstStyle/>
                    <a:p>
                      <a:pPr indent="21082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Радость</a:t>
                      </a:r>
                      <a:endParaRPr lang="ru-RU" sz="1800" dirty="0">
                        <a:effectLst/>
                      </a:endParaRPr>
                    </a:p>
                    <a:p>
                      <a:pPr indent="225425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Счастье</a:t>
                      </a:r>
                      <a:endParaRPr lang="ru-RU" sz="1800" dirty="0">
                        <a:effectLst/>
                      </a:endParaRPr>
                    </a:p>
                    <a:p>
                      <a:pPr indent="225425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Удивление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652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Счастье</a:t>
                      </a:r>
                      <a:endParaRPr lang="ru-RU" sz="1800" dirty="0">
                        <a:effectLst/>
                      </a:endParaRPr>
                    </a:p>
                    <a:p>
                      <a:pPr indent="9652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Радость</a:t>
                      </a:r>
                      <a:endParaRPr lang="ru-RU" sz="1800" dirty="0">
                        <a:effectLst/>
                      </a:endParaRPr>
                    </a:p>
                    <a:p>
                      <a:pPr indent="9652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Интерес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Диаграмма 3"/>
          <p:cNvGraphicFramePr>
            <a:graphicFrameLocks/>
          </p:cNvGraphicFramePr>
          <p:nvPr/>
        </p:nvGraphicFramePr>
        <p:xfrm>
          <a:off x="488950" y="425450"/>
          <a:ext cx="8094663" cy="5718175"/>
        </p:xfrm>
        <a:graphic>
          <a:graphicData uri="http://schemas.openxmlformats.org/presentationml/2006/ole">
            <p:oleObj spid="_x0000_s36865" r:id="rId3" imgW="8096190" imgH="571854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latin typeface="Arial Black" pitchFamily="34" charset="0"/>
              </a:rPr>
              <a:t>Социальная компетентность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350" y="4292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(заполняется педагогом)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Диаграмма 3"/>
          <p:cNvGraphicFramePr>
            <a:graphicFrameLocks/>
          </p:cNvGraphicFramePr>
          <p:nvPr/>
        </p:nvGraphicFramePr>
        <p:xfrm>
          <a:off x="488950" y="425450"/>
          <a:ext cx="8094663" cy="5718175"/>
        </p:xfrm>
        <a:graphic>
          <a:graphicData uri="http://schemas.openxmlformats.org/presentationml/2006/ole">
            <p:oleObj spid="_x0000_s38913" r:id="rId3" imgW="8096190" imgH="571854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latin typeface="Arial Black" pitchFamily="34" charset="0"/>
              </a:rPr>
              <a:t>Социальная позиция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350" y="4292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(заполняется педагогом)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latin typeface="Arial Black" pitchFamily="34" charset="0"/>
              </a:rPr>
              <a:t>Дневник достижений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350" y="4292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(заполняется учащимся)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Диаграмма 3"/>
          <p:cNvGraphicFramePr>
            <a:graphicFrameLocks/>
          </p:cNvGraphicFramePr>
          <p:nvPr/>
        </p:nvGraphicFramePr>
        <p:xfrm>
          <a:off x="488950" y="425450"/>
          <a:ext cx="8094663" cy="5718175"/>
        </p:xfrm>
        <a:graphic>
          <a:graphicData uri="http://schemas.openxmlformats.org/presentationml/2006/ole">
            <p:oleObj spid="_x0000_s41985" r:id="rId3" imgW="8096190" imgH="571854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latin typeface="Arial Black" pitchFamily="34" charset="0"/>
              </a:rPr>
              <a:t>Методика незаконченных предложений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350" y="4292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(заполняется учащимся)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Arial Black" pitchFamily="34" charset="0"/>
              </a:rPr>
              <a:t>Социальная креативность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900" b="1" i="1" smtClean="0">
                <a:latin typeface="Arial" charset="0"/>
                <a:cs typeface="Arial" charset="0"/>
              </a:rPr>
              <a:t>		</a:t>
            </a:r>
            <a:r>
              <a:rPr lang="ru-RU" sz="3900" b="1" smtClean="0">
                <a:latin typeface="Arial" charset="0"/>
                <a:cs typeface="Arial" charset="0"/>
              </a:rPr>
              <a:t>Интегральная способность личности к:</a:t>
            </a:r>
          </a:p>
          <a:p>
            <a:pPr marL="365125" indent="-255588" eaLnBrk="1" hangingPunct="1">
              <a:lnSpc>
                <a:spcPct val="80000"/>
              </a:lnSpc>
            </a:pPr>
            <a:r>
              <a:rPr lang="ru-RU" sz="3900" b="1" smtClean="0">
                <a:latin typeface="Arial" charset="0"/>
                <a:cs typeface="Arial" charset="0"/>
              </a:rPr>
              <a:t> восприятию, </a:t>
            </a:r>
          </a:p>
          <a:p>
            <a:pPr marL="365125" indent="-255588" eaLnBrk="1" hangingPunct="1">
              <a:lnSpc>
                <a:spcPct val="80000"/>
              </a:lnSpc>
            </a:pPr>
            <a:r>
              <a:rPr lang="ru-RU" sz="3900" b="1" smtClean="0">
                <a:latin typeface="Arial" charset="0"/>
                <a:cs typeface="Arial" charset="0"/>
              </a:rPr>
              <a:t> пониманию,</a:t>
            </a:r>
          </a:p>
          <a:p>
            <a:pPr marL="365125" indent="-255588" eaLnBrk="1" hangingPunct="1">
              <a:lnSpc>
                <a:spcPct val="80000"/>
              </a:lnSpc>
            </a:pPr>
            <a:r>
              <a:rPr lang="ru-RU" sz="3900" b="1" smtClean="0">
                <a:latin typeface="Arial" charset="0"/>
                <a:cs typeface="Arial" charset="0"/>
              </a:rPr>
              <a:t> преобразованию и </a:t>
            </a:r>
          </a:p>
          <a:p>
            <a:pPr marL="365125" indent="-255588" eaLnBrk="1" hangingPunct="1">
              <a:lnSpc>
                <a:spcPct val="80000"/>
              </a:lnSpc>
            </a:pPr>
            <a:r>
              <a:rPr lang="ru-RU" sz="3900" b="1" smtClean="0">
                <a:latin typeface="Arial" charset="0"/>
                <a:cs typeface="Arial" charset="0"/>
              </a:rPr>
              <a:t> созиданию социальной    среды и себя в современном мире.</a:t>
            </a:r>
            <a:endParaRPr lang="ru-RU" sz="30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latin typeface="Arial Black" pitchFamily="34" charset="0"/>
              </a:rPr>
              <a:t>«Социальные инверсии»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350" y="4292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(заполняется учащимся)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 Black" pitchFamily="34" charset="0"/>
              </a:rPr>
              <a:t>Стимульный материал</a:t>
            </a: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557338"/>
            <a:ext cx="3665537" cy="2446337"/>
          </a:xfrm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557338"/>
            <a:ext cx="34766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4076700"/>
            <a:ext cx="3306763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pPr eaLnBrk="1" hangingPunct="1"/>
            <a:r>
              <a:rPr lang="ru-RU" smtClean="0">
                <a:latin typeface="Arial Black" pitchFamily="34" charset="0"/>
              </a:rPr>
              <a:t>Домашнее задание 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xfrm>
            <a:off x="395288" y="1196975"/>
            <a:ext cx="8229600" cy="5400675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000" b="1" smtClean="0">
                <a:latin typeface="Arial" charset="0"/>
                <a:cs typeface="Arial" charset="0"/>
              </a:rPr>
              <a:t>Провести диагностику по всем предложенным методикам для 2-3 учащихся.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000" b="1" smtClean="0">
                <a:latin typeface="Arial" charset="0"/>
                <a:cs typeface="Arial" charset="0"/>
              </a:rPr>
              <a:t>Составить на них индивидуальные модели креативности, прислать 2.03.2017 на электронный адрес: </a:t>
            </a:r>
            <a:r>
              <a:rPr lang="en-US" sz="2000" b="1" smtClean="0">
                <a:latin typeface="Arial" charset="0"/>
                <a:cs typeface="Arial" charset="0"/>
              </a:rPr>
              <a:t>sio59@mail.ru</a:t>
            </a:r>
            <a:endParaRPr lang="ru-RU" sz="2000" b="1" smtClean="0">
              <a:latin typeface="Arial" charset="0"/>
              <a:cs typeface="Arial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000" b="1" smtClean="0">
                <a:latin typeface="Arial" charset="0"/>
                <a:cs typeface="Arial" charset="0"/>
              </a:rPr>
              <a:t>Вычленить актуальные зоны социальной креативности (самые высокие значения); зоны потенциального развития (средние значения); проблемные зоны (самые низкие значения)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000" b="1" smtClean="0">
                <a:latin typeface="Arial" charset="0"/>
                <a:cs typeface="Arial" charset="0"/>
              </a:rPr>
              <a:t>Изменить формулировки положений методики «Социальная креативность», чтобы они были доступны учащимся</a:t>
            </a:r>
            <a:r>
              <a:rPr lang="en-US" sz="2000" b="1" smtClean="0">
                <a:latin typeface="Arial" charset="0"/>
                <a:cs typeface="Arial" charset="0"/>
              </a:rPr>
              <a:t> 12-18 </a:t>
            </a:r>
            <a:r>
              <a:rPr lang="ru-RU" sz="2000" b="1" smtClean="0">
                <a:latin typeface="Arial" charset="0"/>
                <a:cs typeface="Arial" charset="0"/>
              </a:rPr>
              <a:t>лет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000" b="1" smtClean="0">
                <a:latin typeface="Arial" charset="0"/>
                <a:cs typeface="Arial" charset="0"/>
              </a:rPr>
              <a:t>Подумать кто и в какой форме (на занятиях, в ходе массово-досуговых мероприятий) может провести диагностику социально-творческого развития (социальной креативности) учащихся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000" b="1" smtClean="0">
                <a:latin typeface="Arial" charset="0"/>
                <a:cs typeface="Arial" charset="0"/>
              </a:rPr>
              <a:t>Заполнить и прислать по электронной почте анкету о вашем отношении к проведенным методикам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L:\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1296987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088" y="1268413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Адрес сайт а</a:t>
            </a:r>
            <a:br>
              <a:rPr lang="ru-RU" b="1" dirty="0" smtClean="0"/>
            </a:br>
            <a:r>
              <a:rPr lang="ru-RU" b="1" dirty="0" smtClean="0"/>
              <a:t>Дома детского творчества</a:t>
            </a:r>
            <a:br>
              <a:rPr lang="ru-RU" b="1" dirty="0" smtClean="0"/>
            </a:br>
            <a:r>
              <a:rPr lang="ru-RU" b="1" dirty="0" smtClean="0"/>
              <a:t>Красносельского района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350" y="3284538"/>
            <a:ext cx="6400800" cy="141446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 smtClean="0">
                <a:hlinkClick r:id="rId3"/>
              </a:rPr>
              <a:t>www.ddtks.ru</a:t>
            </a:r>
            <a:endParaRPr lang="en-US" sz="6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Раздел «Городской ресурсный центр дополнительного образования»</a:t>
            </a:r>
            <a:endParaRPr lang="ru-RU" sz="4000" b="1" dirty="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187450" y="5013325"/>
            <a:ext cx="6840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730375" y="4960938"/>
            <a:ext cx="53419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Электронный адрес </a:t>
            </a:r>
            <a:endParaRPr lang="en-US" sz="2800" b="1"/>
          </a:p>
          <a:p>
            <a:pPr algn="ctr"/>
            <a:r>
              <a:rPr lang="ru-RU" sz="2800" b="1"/>
              <a:t>Сеничевой Ирины Олеговны</a:t>
            </a:r>
          </a:p>
          <a:p>
            <a:pPr algn="ctr"/>
            <a:r>
              <a:rPr lang="en-US" sz="2800" b="1"/>
              <a:t>sio59@mail.ru</a:t>
            </a: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0"/>
          <p:cNvSpPr>
            <a:spLocks noChangeArrowheads="1"/>
          </p:cNvSpPr>
          <p:nvPr/>
        </p:nvSpPr>
        <p:spPr bwMode="auto">
          <a:xfrm>
            <a:off x="-5715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7410" name="Rectangle 18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509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Arial Black" pitchFamily="34" charset="0"/>
              </a:rPr>
              <a:t>Модель социальной креативности</a:t>
            </a:r>
            <a:r>
              <a:rPr lang="ru-RU" sz="4000" smtClean="0"/>
              <a:t> </a:t>
            </a:r>
          </a:p>
        </p:txBody>
      </p:sp>
      <p:sp>
        <p:nvSpPr>
          <p:cNvPr id="1741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2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1575"/>
            <a:ext cx="9144000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 Black" pitchFamily="34" charset="0"/>
              </a:rPr>
              <a:t>Мотивационный компонент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68313" y="1989138"/>
            <a:ext cx="8229600" cy="4349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i="1" smtClean="0"/>
              <a:t>		</a:t>
            </a:r>
            <a:r>
              <a:rPr lang="ru-RU" sz="2400" b="1" i="1" smtClean="0">
                <a:latin typeface="Arial" charset="0"/>
                <a:cs typeface="Arial" charset="0"/>
              </a:rPr>
              <a:t>Социальный интерес - </a:t>
            </a:r>
            <a:r>
              <a:rPr lang="ru-RU" sz="2400" b="1" smtClean="0">
                <a:latin typeface="Arial" charset="0"/>
                <a:cs typeface="Arial" charset="0"/>
              </a:rPr>
              <a:t>избирательная направленность личности на социальные явления окружающего мира.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  <a:cs typeface="Arial" charset="0"/>
              </a:rPr>
              <a:t>		Социальный интерес выступает в качестве </a:t>
            </a:r>
            <a:r>
              <a:rPr lang="ru-RU" sz="2800" b="1" u="sng" smtClean="0">
                <a:latin typeface="Arial" charset="0"/>
                <a:cs typeface="Arial" charset="0"/>
              </a:rPr>
              <a:t>энергетического ресурса</a:t>
            </a:r>
            <a:r>
              <a:rPr lang="ru-RU" sz="2400" b="1" smtClean="0">
                <a:latin typeface="Arial" charset="0"/>
                <a:cs typeface="Arial" charset="0"/>
              </a:rPr>
              <a:t> социальной креативности, определяет внутренние ориентиры выбора ребенком интересных для себя социальных объектов, круга общения и сотрудничества.</a:t>
            </a:r>
            <a:r>
              <a:rPr lang="ru-RU" sz="2400" b="1" i="1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  <a:cs typeface="Arial" charset="0"/>
              </a:rPr>
              <a:t>		Социальный интерес</a:t>
            </a:r>
            <a:r>
              <a:rPr lang="ru-RU" sz="2400" b="1" i="1" smtClean="0">
                <a:latin typeface="Arial" charset="0"/>
                <a:cs typeface="Arial" charset="0"/>
              </a:rPr>
              <a:t> </a:t>
            </a:r>
            <a:r>
              <a:rPr lang="ru-RU" sz="2400" b="1" smtClean="0">
                <a:latin typeface="Arial" charset="0"/>
                <a:cs typeface="Arial" charset="0"/>
              </a:rPr>
              <a:t>является</a:t>
            </a:r>
            <a:r>
              <a:rPr lang="ru-RU" sz="2400" b="1" i="1" smtClean="0">
                <a:latin typeface="Arial" charset="0"/>
                <a:cs typeface="Arial" charset="0"/>
              </a:rPr>
              <a:t> </a:t>
            </a:r>
            <a:r>
              <a:rPr lang="ru-RU" sz="2400" b="1" smtClean="0">
                <a:latin typeface="Arial" charset="0"/>
                <a:cs typeface="Arial" charset="0"/>
              </a:rPr>
              <a:t>результатом взаимодействия с другими людьми в различных формах деятельности</a:t>
            </a:r>
            <a:r>
              <a:rPr lang="ru-RU" sz="2400" b="1" i="1" smtClean="0">
                <a:latin typeface="Arial" charset="0"/>
                <a:cs typeface="Arial" charset="0"/>
              </a:rPr>
              <a:t>.</a:t>
            </a:r>
            <a:r>
              <a:rPr lang="ru-RU" sz="2400" i="1" smtClean="0"/>
              <a:t> 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 Black" pitchFamily="34" charset="0"/>
              </a:rPr>
              <a:t>Эмоционально-ценностный</a:t>
            </a:r>
            <a:r>
              <a:rPr lang="ru-RU" sz="3200" smtClean="0">
                <a:latin typeface="Arial Black" pitchFamily="34" charset="0"/>
              </a:rPr>
              <a:t> компонент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		</a:t>
            </a:r>
            <a:r>
              <a:rPr lang="ru-RU" sz="2800" b="1" smtClean="0">
                <a:latin typeface="Arial" charset="0"/>
                <a:cs typeface="Arial" charset="0"/>
              </a:rPr>
              <a:t>Включает </a:t>
            </a:r>
            <a:r>
              <a:rPr lang="ru-RU" sz="2800" b="1" i="1" smtClean="0">
                <a:latin typeface="Arial" charset="0"/>
                <a:cs typeface="Arial" charset="0"/>
              </a:rPr>
              <a:t>социальные ценностные ориентации детей и  толерантность</a:t>
            </a:r>
            <a:r>
              <a:rPr lang="ru-RU" sz="2800" b="1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	 	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		Социальные ценности рассматриваются как проявление эмоциональной значимости для ребенка нравственных и эстетических ориентиров, которые ребенок усваивает в процессе социализации и освоения человеческой культуры.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 Black" pitchFamily="34" charset="0"/>
              </a:rPr>
              <a:t>Когнитивный компонент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395288" y="1989138"/>
            <a:ext cx="8229600" cy="41338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		Когнитивным компонентом социальной креативности</a:t>
            </a:r>
            <a:r>
              <a:rPr lang="ru-RU" sz="2800" b="1" i="1" smtClean="0">
                <a:latin typeface="Arial" charset="0"/>
                <a:cs typeface="Arial" charset="0"/>
              </a:rPr>
              <a:t> </a:t>
            </a:r>
            <a:r>
              <a:rPr lang="ru-RU" sz="2800" b="1" smtClean="0">
                <a:latin typeface="Arial" charset="0"/>
                <a:cs typeface="Arial" charset="0"/>
              </a:rPr>
              <a:t>выступает</a:t>
            </a:r>
            <a:r>
              <a:rPr lang="ru-RU" sz="2800" b="1" i="1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2800" b="1" i="1" smtClean="0">
                <a:latin typeface="Arial" charset="0"/>
                <a:cs typeface="Arial" charset="0"/>
              </a:rPr>
              <a:t>		</a:t>
            </a:r>
            <a:r>
              <a:rPr lang="ru-RU" b="1" i="1" smtClean="0">
                <a:latin typeface="Arial" charset="0"/>
                <a:cs typeface="Arial" charset="0"/>
              </a:rPr>
              <a:t>социальный интеллект</a:t>
            </a:r>
            <a:r>
              <a:rPr lang="ru-RU" sz="2800" b="1" smtClean="0">
                <a:latin typeface="Arial" charset="0"/>
                <a:cs typeface="Arial" charset="0"/>
              </a:rPr>
              <a:t> - способность воспринимать социальные аспекты окружающей действительности, понимать самого себя и других людей для эффективного межличностного взаимодействия и социальной адаптации.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Arial Black" pitchFamily="34" charset="0"/>
              </a:rPr>
              <a:t>Компетентностный компонент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i="1" smtClean="0"/>
              <a:t>		</a:t>
            </a:r>
            <a:r>
              <a:rPr lang="ru-RU" b="1" i="1" smtClean="0">
                <a:latin typeface="Arial" charset="0"/>
                <a:cs typeface="Arial" charset="0"/>
              </a:rPr>
              <a:t>Социальная компетентность</a:t>
            </a:r>
            <a:r>
              <a:rPr lang="ru-RU" b="1" smtClean="0">
                <a:latin typeface="Arial" charset="0"/>
                <a:cs typeface="Arial" charset="0"/>
              </a:rPr>
              <a:t> - актуальные знания ребенка о социуме, способность выстраивать стратегии взаимодействия с другими людьми в окружающей его изменяющейся социальной реальности, опыт сотрудничества и самосовершенствования.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 Black" pitchFamily="34" charset="0"/>
              </a:rPr>
              <a:t>Поведенческий компонент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i="1" smtClean="0"/>
              <a:t>		</a:t>
            </a:r>
            <a:r>
              <a:rPr lang="ru-RU" sz="2800" b="1" i="1" smtClean="0">
                <a:latin typeface="Arial" charset="0"/>
                <a:cs typeface="Arial" charset="0"/>
              </a:rPr>
              <a:t>Социальная активность</a:t>
            </a:r>
            <a:r>
              <a:rPr lang="ru-RU" sz="2800" b="1" smtClean="0">
                <a:latin typeface="Arial" charset="0"/>
                <a:cs typeface="Arial" charset="0"/>
              </a:rPr>
              <a:t> – стремление ребенка к позитивному преобразованию себя и социума, активному взаимодействию в общении, сотворчестве в разных направлениях деятельности. </a:t>
            </a:r>
          </a:p>
          <a:p>
            <a:pPr eaLnBrk="1" hangingPunct="1">
              <a:buFont typeface="Arial" charset="0"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		Социальная активность является условием достижения ребенком реальных целей в социальном контексте самоопределения в обществе и предпосылкой для всестороннего развития личности.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524</Words>
  <Application>Microsoft Office PowerPoint</Application>
  <PresentationFormat>Экран (4:3)</PresentationFormat>
  <Paragraphs>280</Paragraphs>
  <Slides>33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Calibri</vt:lpstr>
      <vt:lpstr>Constantia</vt:lpstr>
      <vt:lpstr>Arial Black</vt:lpstr>
      <vt:lpstr>Lucida Sans Unicode</vt:lpstr>
      <vt:lpstr>Times New Roman</vt:lpstr>
      <vt:lpstr>Тема Office</vt:lpstr>
      <vt:lpstr>Диаграмма Microsoft Excel</vt:lpstr>
      <vt:lpstr>Диаграмма Microsoft Office Excel</vt:lpstr>
      <vt:lpstr>Государственное бюджетное учреждение дополнительного образования Дом детского творчества Красносельского района  Санкт-Петербурга</vt:lpstr>
      <vt:lpstr>Слайд 2</vt:lpstr>
      <vt:lpstr>Социальная креативность</vt:lpstr>
      <vt:lpstr>Модель социальной креативности </vt:lpstr>
      <vt:lpstr>Мотивационный компонент</vt:lpstr>
      <vt:lpstr>Эмоционально-ценностный компонент</vt:lpstr>
      <vt:lpstr>Когнитивный компонент</vt:lpstr>
      <vt:lpstr>Компетентностный компонент</vt:lpstr>
      <vt:lpstr>Поведенческий компонент</vt:lpstr>
      <vt:lpstr>Слайд 10</vt:lpstr>
      <vt:lpstr>Слайд 11</vt:lpstr>
      <vt:lpstr>Эксперт-метод «Социальная креативность»</vt:lpstr>
      <vt:lpstr>Слайд 13</vt:lpstr>
      <vt:lpstr>Карта интересов</vt:lpstr>
      <vt:lpstr>Социальный интерес</vt:lpstr>
      <vt:lpstr>Слайд 16</vt:lpstr>
      <vt:lpstr>Ценностные ориентации</vt:lpstr>
      <vt:lpstr>Индекс толерантности</vt:lpstr>
      <vt:lpstr>Слайд 19</vt:lpstr>
      <vt:lpstr>Мимический экспрессивный тест</vt:lpstr>
      <vt:lpstr>Стимульный материал  для учащихся 6-11 лет</vt:lpstr>
      <vt:lpstr>Стимульный материал  для учащихся 12-18 лет</vt:lpstr>
      <vt:lpstr>Слайд 23</vt:lpstr>
      <vt:lpstr>Социальная компетентность</vt:lpstr>
      <vt:lpstr>Слайд 25</vt:lpstr>
      <vt:lpstr>Социальная позиция</vt:lpstr>
      <vt:lpstr>Дневник достижений</vt:lpstr>
      <vt:lpstr>Слайд 28</vt:lpstr>
      <vt:lpstr>Методика незаконченных предложений</vt:lpstr>
      <vt:lpstr>«Социальные инверсии»</vt:lpstr>
      <vt:lpstr>Стимульный материал</vt:lpstr>
      <vt:lpstr>Домашнее задание </vt:lpstr>
      <vt:lpstr>Адрес сайт а Дома детского творчества Красносельского района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100</cp:revision>
  <dcterms:created xsi:type="dcterms:W3CDTF">2015-09-29T08:00:41Z</dcterms:created>
  <dcterms:modified xsi:type="dcterms:W3CDTF">2017-02-21T05:54:45Z</dcterms:modified>
</cp:coreProperties>
</file>