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280" r:id="rId3"/>
    <p:sldId id="267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9" r:id="rId15"/>
    <p:sldId id="270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58" r:id="rId28"/>
    <p:sldId id="259" r:id="rId29"/>
    <p:sldId id="305" r:id="rId30"/>
    <p:sldId id="261" r:id="rId31"/>
    <p:sldId id="306" r:id="rId32"/>
    <p:sldId id="263" r:id="rId33"/>
    <p:sldId id="307" r:id="rId34"/>
    <p:sldId id="264" r:id="rId35"/>
    <p:sldId id="308" r:id="rId36"/>
    <p:sldId id="310" r:id="rId37"/>
    <p:sldId id="318" r:id="rId38"/>
    <p:sldId id="311" r:id="rId39"/>
    <p:sldId id="312" r:id="rId40"/>
    <p:sldId id="313" r:id="rId41"/>
    <p:sldId id="314" r:id="rId42"/>
    <p:sldId id="315" r:id="rId43"/>
    <p:sldId id="316" r:id="rId44"/>
    <p:sldId id="317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34"/>
    <a:srgbClr val="412D41"/>
    <a:srgbClr val="3539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9F3F16-D515-420B-89A1-A5392C12E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95B49D-211F-48E1-A44D-1592A51F1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A8B6-E7E8-4086-B7A6-AA9B23435C32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97E2-6A22-4A99-8A33-78F13A32E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6F3D-BD21-4417-8D1E-4F165CECB4E0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26BE-4B7A-44EB-96D7-430AC0E4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BC2E-89D2-4F47-88E0-4113B0EBC818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580C9-37C8-42E1-B1F9-8C51B771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E5D1-728D-42BC-A2DB-220B13D2E76A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37D7-6648-472B-B2EA-89C9A220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8E28-E53D-4874-8EC5-EBBF28B5729A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B6CD-06B4-4F19-887A-A03E1BA55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0EBB-A6CE-4C49-B306-59250B32CA46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29BA-2792-45A8-9CF3-6EEA8CBE2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FF3B-FB8E-4E01-9605-E8466B0A03B8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1AD0-6840-4A36-AED7-764B6DC62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4E39-FF20-4C4C-851D-FF1CE7FD0E59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ADFE-8B39-4395-B478-6784722FA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D6CC-CB9B-44C9-852A-40A9942FF9D9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4C55-47FE-4877-B862-1604A8E97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D655D0-1A67-4E17-AD96-36907895F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66E03-9D71-458A-9414-5FB6D6113D2A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39F3-F805-4B18-AB76-AB813EBA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D72B-B9F5-41A8-B0A1-D10A37980998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8ED3-DD13-4347-9D4E-D9582C7E0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6C732-E381-4535-AF2A-EAFE09E7D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0A06E-FF0F-434A-89E7-545AC19A0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C81DBD-C1EE-4D4C-9116-9CBB4AD5E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1DBCD0-B45E-450B-A1BC-4CB5B1233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1ADC78-FCD9-41DD-8068-9BF64B25F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96280-F051-49AD-95C0-EED5E726E3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0C4619-50BD-42C3-908A-EAB04D527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988AA-F1A9-4558-A045-ADBA1CA43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9D063E8E-5278-486C-919D-A04B183705E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2F552A6-62AD-4A83-AD63-28E030DF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uctorus.ru/uspex/kreativnost-kreativnoe-myshlenie.html" TargetMode="External"/><Relationship Id="rId2" Type="http://schemas.openxmlformats.org/officeDocument/2006/relationships/hyperlink" Target="http://constructorus.ru/samorazvitie/gibkost-myshleniya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nstructorus.ru/uspex/kak-nauchitsya-pravilno-prinimat-resheniya.html" TargetMode="External"/><Relationship Id="rId4" Type="http://schemas.openxmlformats.org/officeDocument/2006/relationships/hyperlink" Target="http://constructorus.ru/uspex/tvorcheskij-krizi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4brain.ru/liderstvo/" TargetMode="External"/><Relationship Id="rId2" Type="http://schemas.openxmlformats.org/officeDocument/2006/relationships/hyperlink" Target="http://4brain.ru/logik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4brain.ru/memory/vnimanie-i-vpechatlenie.php" TargetMode="External"/><Relationship Id="rId4" Type="http://schemas.openxmlformats.org/officeDocument/2006/relationships/hyperlink" Target="http://4brain.ru/oratorskoe-iskusstvo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>
                <a:latin typeface="Arial Black" pitchFamily="34" charset="0"/>
              </a:rPr>
              <a:t>Развитие социальной креативности - технология будущего</a:t>
            </a:r>
            <a:r>
              <a:rPr lang="ru-RU" sz="4800"/>
              <a:t> 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924175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Теоретические основы и структура технологии развития социальной креативности учащихся</a:t>
            </a:r>
            <a:r>
              <a:rPr lang="ru-RU" sz="2800"/>
              <a:t> 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187450" y="5176838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Барышева Тамара Александровна,</a:t>
            </a:r>
          </a:p>
          <a:p>
            <a:pPr algn="r"/>
            <a:r>
              <a:rPr lang="ru-RU" sz="2400" b="1"/>
              <a:t> доктор психологических наук, профессор </a:t>
            </a:r>
          </a:p>
          <a:p>
            <a:pPr algn="r"/>
            <a:r>
              <a:rPr lang="ru-RU" sz="2400" b="1"/>
              <a:t>Института детства РГПУ им. А.И.Герцена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latin typeface="Arial Black" pitchFamily="34" charset="0"/>
              </a:rPr>
              <a:t>Варианты социальных стратегий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Создание безопасной социальной среды.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Согласование интересов участников образовательного процесса.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Гармонизация межличностных отношений в разных возрастных группах.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Реконструкция социальных стереотипов.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Стимулирование ответственности и независимости учащихся, акцентирование их самостоятельности.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Формирование открытости новому опыту.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Самостоятельное оценивание своего творчества и осознание ценности творческих черт своей личности.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Поддержка и психолого-педагогическое сопровождение детских социальных инициатив.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Социальные инверсии (преобразования негативных ситуаций в позитивные).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Стратегия Уолта Диснея (идеи – реализация – совершенствование).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Логика формирования социальных интересов ребенка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787900" y="1773238"/>
            <a:ext cx="3960813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Позитивное отношение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к социальным аспектам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окружающего мира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и мотивация перспективы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могу изменить мир»)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23850" y="1700213"/>
            <a:ext cx="3602038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Успешный опыт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социального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Взаимодействия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могу»)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3850" y="3716338"/>
            <a:ext cx="3600450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Многообразие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актуальных интересов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хочу»)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787900" y="3716338"/>
            <a:ext cx="39608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Самостоятельный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выбор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сам»)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859338" y="5516563"/>
            <a:ext cx="396081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Поиск новых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Впечатлений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(Эффект новизны)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95288" y="5516563"/>
            <a:ext cx="352901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Природное любопытство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 и любознательность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(Направленность на мир)</a:t>
            </a:r>
          </a:p>
        </p:txBody>
      </p:sp>
      <p:sp>
        <p:nvSpPr>
          <p:cNvPr id="34824" name="AutoShape 11"/>
          <p:cNvSpPr>
            <a:spLocks noChangeArrowheads="1"/>
          </p:cNvSpPr>
          <p:nvPr/>
        </p:nvSpPr>
        <p:spPr bwMode="auto">
          <a:xfrm>
            <a:off x="6516688" y="4941888"/>
            <a:ext cx="431800" cy="574675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13"/>
          <p:cNvSpPr>
            <a:spLocks noChangeArrowheads="1"/>
          </p:cNvSpPr>
          <p:nvPr/>
        </p:nvSpPr>
        <p:spPr bwMode="auto">
          <a:xfrm>
            <a:off x="3924300" y="5876925"/>
            <a:ext cx="935038" cy="431800"/>
          </a:xfrm>
          <a:prstGeom prst="rightArrow">
            <a:avLst>
              <a:gd name="adj1" fmla="val 50000"/>
              <a:gd name="adj2" fmla="val 541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4"/>
          <p:cNvSpPr>
            <a:spLocks noChangeArrowheads="1"/>
          </p:cNvSpPr>
          <p:nvPr/>
        </p:nvSpPr>
        <p:spPr bwMode="auto">
          <a:xfrm>
            <a:off x="3924300" y="4292600"/>
            <a:ext cx="8636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5"/>
          <p:cNvSpPr>
            <a:spLocks noChangeArrowheads="1"/>
          </p:cNvSpPr>
          <p:nvPr/>
        </p:nvSpPr>
        <p:spPr bwMode="auto">
          <a:xfrm>
            <a:off x="1835150" y="3213100"/>
            <a:ext cx="433388" cy="503238"/>
          </a:xfrm>
          <a:prstGeom prst="upArrow">
            <a:avLst>
              <a:gd name="adj1" fmla="val 50000"/>
              <a:gd name="adj2" fmla="val 290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6"/>
          <p:cNvSpPr>
            <a:spLocks noChangeArrowheads="1"/>
          </p:cNvSpPr>
          <p:nvPr/>
        </p:nvSpPr>
        <p:spPr bwMode="auto">
          <a:xfrm>
            <a:off x="3924300" y="24209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>
                <a:latin typeface="Arial Black" pitchFamily="34" charset="0"/>
              </a:rPr>
              <a:t>Формирование адекватного восприятия и способности детей к нравственной оценке социальных ситуаций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Нравственная оценка является предпосылкой для социального выбора ребенка и формирования активной социальной позиции, приобретения опыта преобразования негативных ситуаций в позитивные.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Данные аспекты реализуются педагогом с помощью </a:t>
            </a:r>
            <a:r>
              <a:rPr lang="ru-RU" sz="2800" b="1" u="sng"/>
              <a:t>анализа незавершенных ситуаций и метода социальных инверсий</a:t>
            </a:r>
            <a:r>
              <a:rPr lang="ru-RU" sz="2800"/>
              <a:t>,  когда учащиеся ставятся перед проблемой нравственного выбора, им предлагается найти варианты позитивного решения ситуаций улучшения окружающего мира.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850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/>
              <a:t>Задание по реализации стратегии социальные инверсии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358775" y="1196975"/>
            <a:ext cx="8785225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	</a:t>
            </a:r>
            <a:r>
              <a:rPr lang="ru-RU" sz="3000" b="1"/>
              <a:t>Рассмотрев предложенные фотографии и картинки:</a:t>
            </a:r>
          </a:p>
          <a:p>
            <a:pPr eaLnBrk="1" hangingPunct="1">
              <a:defRPr/>
            </a:pPr>
            <a:r>
              <a:rPr lang="ru-RU" sz="3000" b="1"/>
              <a:t>сформулировать социальную проблему, отраженную в предложенных ситуациях</a:t>
            </a:r>
          </a:p>
          <a:p>
            <a:pPr eaLnBrk="1" hangingPunct="1">
              <a:defRPr/>
            </a:pPr>
            <a:r>
              <a:rPr lang="ru-RU" sz="3000" b="1"/>
              <a:t>Определить возрастной диапазон учащихся, которым может быть предложена данная ситуация</a:t>
            </a:r>
          </a:p>
          <a:p>
            <a:pPr eaLnBrk="1" hangingPunct="1">
              <a:defRPr/>
            </a:pPr>
            <a:r>
              <a:rPr lang="ru-RU" sz="3000" b="1"/>
              <a:t>Определить педагогический контекст использования социальной инверсии</a:t>
            </a:r>
          </a:p>
          <a:p>
            <a:pPr eaLnBrk="1" hangingPunct="1">
              <a:defRPr/>
            </a:pPr>
            <a:r>
              <a:rPr lang="ru-RU" sz="3000" b="1"/>
              <a:t>Сформулировать задание для учащихся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37890" name="Picture 4" descr="1888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7848600" cy="5111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38914" name="Picture 5" descr="1486570861_w9mo201d_djeca_internet_racunala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341438"/>
            <a:ext cx="6913563" cy="50974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39938" name="Picture 5" descr="ггг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7200900" cy="47942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409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196975"/>
            <a:ext cx="3700462" cy="55451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41986" name="Picture 5" descr="33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96975"/>
            <a:ext cx="5137150" cy="54721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430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81125"/>
            <a:ext cx="7200900" cy="54054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207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/>
              <a:t>Технология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052513"/>
            <a:ext cx="903605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Технология</a:t>
            </a:r>
            <a:r>
              <a:rPr lang="ru-RU" sz="2800" dirty="0"/>
              <a:t> (от </a:t>
            </a:r>
            <a:r>
              <a:rPr lang="ru-RU" sz="2800" dirty="0" err="1"/>
              <a:t>др.-греч</a:t>
            </a:r>
            <a:r>
              <a:rPr lang="ru-RU" sz="2800" dirty="0"/>
              <a:t>. </a:t>
            </a:r>
            <a:r>
              <a:rPr lang="ru-RU" sz="2800" dirty="0" err="1"/>
              <a:t>τέχνη </a:t>
            </a:r>
            <a:r>
              <a:rPr lang="ru-RU" sz="2800" dirty="0"/>
              <a:t>— искусство, мастерство, умение; </a:t>
            </a:r>
            <a:r>
              <a:rPr lang="ru-RU" sz="2800" dirty="0" err="1"/>
              <a:t>λόγος </a:t>
            </a:r>
            <a:r>
              <a:rPr lang="ru-RU" sz="2800" dirty="0"/>
              <a:t>— учение, мысль, причина; методика, способ) – </a:t>
            </a:r>
            <a:r>
              <a:rPr lang="ru-RU" sz="2800" b="1" dirty="0"/>
              <a:t>система, «сетевая организация» </a:t>
            </a:r>
            <a:r>
              <a:rPr lang="ru-RU" sz="2800" dirty="0"/>
              <a:t>способов, действий, ведущих к достижению оперативных, тактических и стратегических </a:t>
            </a:r>
            <a:r>
              <a:rPr lang="ru-RU" sz="2800" b="1" dirty="0"/>
              <a:t>целей.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1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Педагогическая технология </a:t>
            </a:r>
            <a:r>
              <a:rPr lang="ru-RU" sz="2800" dirty="0"/>
              <a:t>означает </a:t>
            </a:r>
            <a:r>
              <a:rPr lang="ru-RU" sz="2800" b="1" dirty="0"/>
              <a:t>системную совокупность и порядок функционирования </a:t>
            </a:r>
            <a:r>
              <a:rPr lang="ru-RU" sz="2800" dirty="0"/>
              <a:t>всех личностных, инструментальных и методологических средств, используемых для достижения педагогических целей (М.В.Кларин)».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1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300" b="1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>
                <a:latin typeface="Arial Black" pitchFamily="34" charset="0"/>
              </a:rPr>
              <a:t>ЦЕЛЬ, МОНИТОРИНГ, РЕЗУЛЬТАТ</a:t>
            </a:r>
            <a:endParaRPr lang="ru-RU" sz="2800" dirty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900" dirty="0"/>
          </a:p>
          <a:p>
            <a:pPr eaLnBrk="1" hangingPunct="1">
              <a:lnSpc>
                <a:spcPct val="80000"/>
              </a:lnSpc>
              <a:defRPr/>
            </a:pPr>
            <a:endParaRPr lang="ru-RU" sz="11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44034" name="Picture 5" descr="istock_000024245135_lar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68413"/>
            <a:ext cx="7848600" cy="52212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Преобразование ситуации</a:t>
            </a:r>
          </a:p>
        </p:txBody>
      </p:sp>
      <p:pic>
        <p:nvPicPr>
          <p:cNvPr id="45058" name="Picture 5" descr="enfant-orphel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77950"/>
            <a:ext cx="8280400" cy="50593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Приемы и методики технологии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проектов (творческих, социальных).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Исследовательский метод.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Генерация идей (мозговой штурм).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err="1"/>
              <a:t>Оппонентный</a:t>
            </a:r>
            <a:r>
              <a:rPr lang="ru-RU" sz="1800" b="1" dirty="0"/>
              <a:t> круг.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Презентация и защита творческих и социальных проектов.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информационной матрицы (систематизация собранной информации).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Анализ незавершенных ситуаций.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ситуационного </a:t>
            </a:r>
            <a:r>
              <a:rPr lang="ru-RU" sz="1800" b="1" dirty="0" smtClean="0"/>
              <a:t>анализа </a:t>
            </a:r>
            <a:r>
              <a:rPr lang="ru-RU" sz="1800" b="1" dirty="0"/>
              <a:t>(</a:t>
            </a:r>
            <a:r>
              <a:rPr lang="ru-RU" sz="1800" b="1" dirty="0" err="1"/>
              <a:t>кейс-технологии</a:t>
            </a:r>
            <a:r>
              <a:rPr lang="ru-RU" sz="1800" b="1" dirty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аналогии.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</a:t>
            </a:r>
            <a:r>
              <a:rPr lang="ru-RU" sz="1800" b="1" dirty="0" smtClean="0"/>
              <a:t>ассоциации (</a:t>
            </a:r>
            <a:r>
              <a:rPr lang="ru-RU" sz="1800" b="1" dirty="0" err="1" smtClean="0"/>
              <a:t>бисоциация</a:t>
            </a:r>
            <a:r>
              <a:rPr lang="ru-RU" sz="1800" b="1" dirty="0" smtClean="0"/>
              <a:t>, диссоциация).</a:t>
            </a:r>
            <a:endParaRPr lang="ru-RU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err="1"/>
              <a:t>Синектика</a:t>
            </a:r>
            <a:r>
              <a:rPr lang="ru-RU" sz="18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Мастерская будущего.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Социологический опрос, интервью.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Дискуссия.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Метод коллективного принятия решений.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Игровые методы.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Диалоговое взаимодействие.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/>
              <a:t>Рефлексия и </a:t>
            </a:r>
            <a:r>
              <a:rPr lang="ru-RU" sz="1800" b="1" dirty="0" err="1"/>
              <a:t>взаимооценка</a:t>
            </a:r>
            <a:r>
              <a:rPr lang="ru-RU" sz="1800" b="1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Формы работы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Индивидуальная</a:t>
            </a:r>
          </a:p>
          <a:p>
            <a:pPr eaLnBrk="1" hangingPunct="1">
              <a:defRPr/>
            </a:pPr>
            <a:r>
              <a:rPr lang="ru-RU" b="1" dirty="0"/>
              <a:t>Коллективная</a:t>
            </a:r>
          </a:p>
          <a:p>
            <a:pPr eaLnBrk="1" hangingPunct="1">
              <a:defRPr/>
            </a:pPr>
            <a:r>
              <a:rPr lang="ru-RU" b="1" dirty="0"/>
              <a:t>Работа в малых группах</a:t>
            </a:r>
          </a:p>
          <a:p>
            <a:pPr eaLnBrk="1" hangingPunct="1">
              <a:defRPr/>
            </a:pPr>
            <a:r>
              <a:rPr lang="ru-RU" b="1" dirty="0"/>
              <a:t>Тренинг</a:t>
            </a:r>
          </a:p>
          <a:p>
            <a:pPr eaLnBrk="1" hangingPunct="1">
              <a:defRPr/>
            </a:pPr>
            <a:r>
              <a:rPr lang="ru-RU" b="1" dirty="0"/>
              <a:t>Мастер-классы</a:t>
            </a:r>
          </a:p>
          <a:p>
            <a:pPr eaLnBrk="1" hangingPunct="1">
              <a:defRPr/>
            </a:pPr>
            <a:r>
              <a:rPr lang="ru-RU" b="1" dirty="0" smtClean="0"/>
              <a:t>Конкурсы, </a:t>
            </a:r>
            <a:r>
              <a:rPr lang="ru-RU" b="1" dirty="0"/>
              <a:t>смотры, фестивали, соревнования и т.п.</a:t>
            </a:r>
          </a:p>
          <a:p>
            <a:pPr eaLnBrk="1" hangingPunct="1">
              <a:defRPr/>
            </a:pPr>
            <a:r>
              <a:rPr lang="ru-RU" b="1" dirty="0" err="1"/>
              <a:t>Массово-досуговые</a:t>
            </a:r>
            <a:r>
              <a:rPr lang="ru-RU" b="1" dirty="0"/>
              <a:t> мероприятия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Результат реализации технологии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/>
              <a:t>Достижения учащихся в социальной сфере (спектр детских проектов)</a:t>
            </a:r>
          </a:p>
          <a:p>
            <a:pPr eaLnBrk="1" hangingPunct="1">
              <a:defRPr/>
            </a:pPr>
            <a:r>
              <a:rPr lang="ru-RU" sz="2800" b="1"/>
              <a:t>Мотивация перспективы в социальном творчестве</a:t>
            </a:r>
          </a:p>
          <a:p>
            <a:pPr eaLnBrk="1" hangingPunct="1">
              <a:defRPr/>
            </a:pPr>
            <a:r>
              <a:rPr lang="ru-RU" sz="2800" b="1"/>
              <a:t>Пробуждение и развитие социальной креативности ребенка как способности  к восприятию, преобразованию и созиданию социальной среды и себя в современном мире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/>
              <a:t>Стратегия Уолта Диснея – технологический ресурс развития социальной креативности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1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0">
              <a:srgbClr val="F27300"/>
            </a:gs>
            <a:gs pos="62500">
              <a:srgbClr val="8F0040"/>
            </a:gs>
            <a:gs pos="75000">
              <a:srgbClr val="400040"/>
            </a:gs>
            <a:gs pos="89999">
              <a:srgbClr val="000040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23850" y="3500438"/>
            <a:ext cx="3527425" cy="316865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altLang="ru-RU" sz="106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339975" y="188913"/>
            <a:ext cx="4464050" cy="388778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29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M</a:t>
            </a:r>
            <a:endParaRPr lang="ru-RU" altLang="ru-RU" sz="129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003800" y="3644900"/>
            <a:ext cx="3455988" cy="3213100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4033838" cy="914400"/>
          </a:xfrm>
          <a:noFill/>
          <a:ln/>
        </p:spPr>
        <p:txBody>
          <a:bodyPr anchorCtr="0"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  <a:effectLst/>
                <a:latin typeface="Arial Black" pitchFamily="34" charset="0"/>
              </a:rPr>
              <a:t>Мечтатель</a:t>
            </a:r>
            <a:r>
              <a:rPr lang="ru-RU" smtClean="0">
                <a:solidFill>
                  <a:srgbClr val="412D41"/>
                </a:solidFill>
                <a:effectLst/>
                <a:latin typeface="Arial Black" pitchFamily="34" charset="0"/>
              </a:rPr>
              <a:t> </a:t>
            </a:r>
          </a:p>
        </p:txBody>
      </p:sp>
      <p:pic>
        <p:nvPicPr>
          <p:cNvPr id="51202" name="Picture 2" descr="http://thumbor0.tasty0.ru/gUqL8QgJqGd_XJ5YrJujLuULaiM=/500x333/filters:no_upscale()/att/2d/2a/14770875_158676_17916325_1cbe74fa2c06e92e22597c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5148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data24.gallery.ru/albums/gallery/119563-bfe61-72917895-m750x740-udab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214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015288" cy="914400"/>
          </a:xfrm>
          <a:noFill/>
          <a:ln/>
        </p:spPr>
        <p:txBody>
          <a:bodyPr anchorCtr="0"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  <a:effectLst/>
                <a:latin typeface="Arial Black" pitchFamily="34" charset="0"/>
              </a:rPr>
              <a:t>Мечтатель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7924800" cy="4419600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effectLst/>
              </a:rPr>
              <a:t>		</a:t>
            </a:r>
            <a:r>
              <a:rPr lang="ru-RU" b="1" smtClean="0">
                <a:solidFill>
                  <a:schemeClr val="tx2"/>
                </a:solidFill>
                <a:effectLst/>
              </a:rPr>
              <a:t>Продуцирует идеи и формулирует новые цели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  <a:effectLst/>
              </a:rPr>
              <a:t>		Символы – фантазия, интуиция, вдохновение, свобода от стереотипов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  <a:effectLst/>
              </a:rPr>
              <a:t> Основной метод – мозговой штурм, генерация идей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  <a:effectLst/>
              </a:rPr>
              <a:t>		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24600" y="4343400"/>
            <a:ext cx="2460625" cy="23241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M</a:t>
            </a:r>
            <a:endParaRPr lang="ru-RU" sz="129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3168650" cy="608012"/>
          </a:xfrm>
          <a:noFill/>
          <a:ln/>
        </p:spPr>
        <p:txBody>
          <a:bodyPr anchorCtr="0"/>
          <a:lstStyle/>
          <a:p>
            <a:pPr eaLnBrk="1" hangingPunct="1"/>
            <a:r>
              <a:rPr lang="ru-RU" sz="4000" smtClean="0">
                <a:effectLst/>
              </a:rPr>
              <a:t>Реалист</a:t>
            </a:r>
          </a:p>
        </p:txBody>
      </p:sp>
      <p:sp>
        <p:nvSpPr>
          <p:cNvPr id="7" name="Oval 4"/>
          <p:cNvSpPr>
            <a:spLocks noGrp="1" noChangeArrowheads="1"/>
          </p:cNvSpPr>
          <p:nvPr>
            <p:ph type="body" idx="4294967295"/>
          </p:nvPr>
        </p:nvSpPr>
        <p:spPr>
          <a:xfrm>
            <a:off x="66675" y="3802063"/>
            <a:ext cx="45719" cy="213360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round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normAutofit/>
          </a:bodyPr>
          <a:lstStyle/>
          <a:p>
            <a:pPr lvl="5" algn="ctr">
              <a:buClrTx/>
              <a:buFontTx/>
              <a:buChar char="»"/>
              <a:defRPr/>
            </a:pPr>
            <a:r>
              <a:rPr lang="en-US" sz="9200" b="1" dirty="0">
                <a:solidFill>
                  <a:srgbClr val="FFCC66"/>
                </a:solidFill>
                <a:latin typeface="Monotype Corsiva" pitchFamily="66" charset="0"/>
              </a:rPr>
              <a:t>R</a:t>
            </a:r>
            <a:endParaRPr lang="ru-RU" sz="9200" b="1" dirty="0">
              <a:solidFill>
                <a:srgbClr val="FFCC66"/>
              </a:solidFill>
              <a:latin typeface="Monotype Corsiva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92275" y="1268413"/>
            <a:ext cx="2124075" cy="129540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sz="10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53252" name="Picture 4" descr="http://v-garmonii-s-soboi.ru/wp-content/uploads/2014/07/ochk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0"/>
            <a:ext cx="529272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http://knopki-bablo.net/wp-content/uploads/2016/03/Optimist_pessimist_rea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429000"/>
            <a:ext cx="5219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" descr="http://www.d-drive.ru/wp-content/uploads/2015/08/dcdfcb0a8c8946a3c884fdfcaf4b33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292600"/>
            <a:ext cx="34718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Характерные черты педагогической технологии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/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/>
              <a:t>Педагогическую технологию отличают: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 </a:t>
            </a:r>
            <a:r>
              <a:rPr lang="ru-RU" sz="2800" b="1" dirty="0"/>
              <a:t>диагностика,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четкость цели,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система </a:t>
            </a:r>
            <a:r>
              <a:rPr lang="ru-RU" sz="2800" b="1" dirty="0" smtClean="0"/>
              <a:t>стратегий, средств </a:t>
            </a:r>
            <a:r>
              <a:rPr lang="ru-RU" sz="2800" b="1" dirty="0"/>
              <a:t>и методов,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определенная последовательность </a:t>
            </a:r>
            <a:r>
              <a:rPr lang="ru-RU" sz="2800" b="1" dirty="0" smtClean="0"/>
              <a:t>действий</a:t>
            </a:r>
            <a:r>
              <a:rPr lang="ru-RU" sz="2800" b="1" dirty="0"/>
              <a:t>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прогнозирование и мониторинг промежуточного и окончательного результата,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/>
              <a:t>воспроизводимость</a:t>
            </a:r>
            <a:r>
              <a:rPr lang="ru-RU" sz="2800" b="1" dirty="0"/>
              <a:t> в других условиях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15288" cy="914400"/>
          </a:xfrm>
          <a:noFill/>
          <a:ln/>
        </p:spPr>
        <p:txBody>
          <a:bodyPr anchorCtr="0"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  <a:effectLst/>
                <a:latin typeface="Arial Black" pitchFamily="34" charset="0"/>
              </a:rPr>
              <a:t>Реалист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7924800" cy="4419600"/>
          </a:xfrm>
          <a:noFill/>
          <a:ln/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  <a:effectLst/>
              </a:rPr>
              <a:t>Преобразует идеи в конкретные выражения и действия, организует исследовательскую и диагностическую  деятельность, всестороннее постижение проблемы. </a:t>
            </a:r>
          </a:p>
          <a:p>
            <a:pPr eaLnBrk="1" hangingPunct="1"/>
            <a:r>
              <a:rPr lang="ru-RU" sz="2800" b="1" smtClean="0">
                <a:solidFill>
                  <a:schemeClr val="tx2"/>
                </a:solidFill>
                <a:effectLst/>
              </a:rPr>
              <a:t>Символы – реальность, устойчивость, структура, содержание, технологии</a:t>
            </a:r>
          </a:p>
          <a:p>
            <a:pPr eaLnBrk="1" hangingPunct="1"/>
            <a:r>
              <a:rPr lang="ru-RU" sz="2800" b="1" smtClean="0">
                <a:solidFill>
                  <a:schemeClr val="tx2"/>
                </a:solidFill>
                <a:effectLst/>
              </a:rPr>
              <a:t>Основной метод – дискуссия,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	коллективное принятие решения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16688" y="0"/>
            <a:ext cx="2484437" cy="2376488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sz="10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60350"/>
            <a:ext cx="3744912" cy="914400"/>
          </a:xfrm>
          <a:noFill/>
          <a:ln/>
        </p:spPr>
        <p:txBody>
          <a:bodyPr anchorCtr="0"/>
          <a:lstStyle/>
          <a:p>
            <a:pPr marL="857250" indent="-857250" eaLnBrk="1" hangingPunct="1"/>
            <a:r>
              <a:rPr lang="ru-RU" smtClean="0">
                <a:solidFill>
                  <a:schemeClr val="accent1"/>
                </a:solidFill>
                <a:effectLst/>
              </a:rPr>
              <a:t>Критик</a:t>
            </a:r>
          </a:p>
        </p:txBody>
      </p:sp>
      <p:pic>
        <p:nvPicPr>
          <p:cNvPr id="55299" name="Picture 2" descr="http://storage1.moguza.ru/?i=d9/dd/b59dc3ccb3f826ab45f6fb2dd363.jpg"/>
          <p:cNvPicPr>
            <a:picLocks noChangeAspect="1" noChangeArrowheads="1"/>
          </p:cNvPicPr>
          <p:nvPr/>
        </p:nvPicPr>
        <p:blipFill>
          <a:blip r:embed="rId2"/>
          <a:srcRect l="7462" r="6512"/>
          <a:stretch>
            <a:fillRect/>
          </a:stretch>
        </p:blipFill>
        <p:spPr bwMode="auto">
          <a:xfrm>
            <a:off x="323850" y="1471613"/>
            <a:ext cx="611981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24525" y="4762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804025" y="188913"/>
            <a:ext cx="2016125" cy="1944687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692150"/>
            <a:ext cx="3598862" cy="914400"/>
          </a:xfrm>
          <a:noFill/>
          <a:ln/>
        </p:spPr>
        <p:txBody>
          <a:bodyPr anchorCtr="0"/>
          <a:lstStyle/>
          <a:p>
            <a:pPr marL="857250" indent="-857250" algn="l" eaLnBrk="1" hangingPunct="1"/>
            <a:r>
              <a:rPr lang="ru-RU" smtClean="0">
                <a:solidFill>
                  <a:schemeClr val="accent1"/>
                </a:solidFill>
                <a:effectLst/>
                <a:latin typeface="Arial Black" pitchFamily="34" charset="0"/>
              </a:rPr>
              <a:t>Критик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7924800" cy="44196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Оценивает и совершенствует. От него зависит качество результата.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		Инспекция (К нам приехал ревизор!), Но это не завистливый злопыхатель, а фильтр, перфекционист, стимул к совершенству.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Символы – анализ, детализация, эрудиция, профессионализм.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Основной метод – оппонентный круг, дискуссия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156325" y="188913"/>
            <a:ext cx="2016125" cy="1844675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  <p:bldP spid="4102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20150" cy="914400"/>
          </a:xfrm>
        </p:spPr>
        <p:txBody>
          <a:bodyPr anchorCtr="0">
            <a:normAutofit/>
          </a:bodyPr>
          <a:lstStyle/>
          <a:p>
            <a:pPr eaLnBrk="1" hangingPunct="1"/>
            <a:r>
              <a:rPr lang="ru-RU" sz="3600" smtClean="0">
                <a:solidFill>
                  <a:schemeClr val="accent1"/>
                </a:solidFill>
                <a:effectLst/>
                <a:latin typeface="Arial Black" pitchFamily="34" charset="0"/>
              </a:rPr>
              <a:t>Информация к автопортрету</a:t>
            </a:r>
            <a:br>
              <a:rPr lang="ru-RU" sz="3600" smtClean="0">
                <a:solidFill>
                  <a:schemeClr val="accent1"/>
                </a:solidFill>
                <a:effectLst/>
                <a:latin typeface="Arial Black" pitchFamily="34" charset="0"/>
              </a:rPr>
            </a:br>
            <a:r>
              <a:rPr lang="ru-RU" sz="3600" smtClean="0">
                <a:solidFill>
                  <a:schemeClr val="accent1"/>
                </a:solidFill>
                <a:effectLst/>
                <a:latin typeface="Arial Black" pitchFamily="34" charset="0"/>
              </a:rPr>
              <a:t>Профили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7924800" cy="44196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effectLst/>
              </a:rPr>
              <a:t>			</a:t>
            </a:r>
            <a:r>
              <a:rPr lang="ru-RU" sz="2800" b="1" smtClean="0">
                <a:solidFill>
                  <a:schemeClr val="tx2"/>
                </a:solidFill>
                <a:effectLst/>
              </a:rPr>
              <a:t>Задание: Кто мы?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МРК (мечтатель, реалист, критик),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РМК (реалист, мечтатель, критик),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КМР (критик, мечтат</a:t>
            </a:r>
            <a:r>
              <a:rPr lang="ru-RU" sz="2800" b="1" smtClean="0">
                <a:solidFill>
                  <a:schemeClr val="tx2"/>
                </a:solidFill>
                <a:effectLst/>
                <a:latin typeface="Arial" charset="0"/>
              </a:rPr>
              <a:t>е</a:t>
            </a:r>
            <a:r>
              <a:rPr lang="ru-RU" sz="2800" b="1" smtClean="0">
                <a:solidFill>
                  <a:schemeClr val="tx2"/>
                </a:solidFill>
                <a:effectLst/>
              </a:rPr>
              <a:t>ль, реалист)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Что будет, если …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М _____________</a:t>
            </a:r>
            <a:r>
              <a:rPr lang="ru-RU" sz="2800" b="1" smtClean="0">
                <a:solidFill>
                  <a:schemeClr val="tx2"/>
                </a:solidFill>
                <a:effectLst/>
                <a:latin typeface="Arial" charset="0"/>
              </a:rPr>
              <a:t> («маниловщина»)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М+Р  ___________</a:t>
            </a:r>
            <a:r>
              <a:rPr lang="ru-RU" sz="2800" b="1" smtClean="0">
                <a:solidFill>
                  <a:schemeClr val="tx2"/>
                </a:solidFill>
                <a:effectLst/>
                <a:latin typeface="Arial" charset="0"/>
              </a:rPr>
              <a:t> (отсутствие качества)</a:t>
            </a:r>
            <a:r>
              <a:rPr lang="ru-RU" sz="2800" b="1" smtClean="0">
                <a:solidFill>
                  <a:schemeClr val="tx2"/>
                </a:solidFill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М+К  ___________</a:t>
            </a:r>
            <a:r>
              <a:rPr lang="ru-RU" sz="2800" b="1" smtClean="0">
                <a:solidFill>
                  <a:schemeClr val="tx2"/>
                </a:solidFill>
                <a:effectLst/>
                <a:latin typeface="Arial" charset="0"/>
              </a:rPr>
              <a:t> (конфликт)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effectLst/>
              </a:rPr>
              <a:t>Р+К  ____________</a:t>
            </a:r>
            <a:r>
              <a:rPr lang="ru-RU" sz="2800" b="1" smtClean="0">
                <a:solidFill>
                  <a:schemeClr val="tx2"/>
                </a:solidFill>
                <a:effectLst/>
                <a:latin typeface="Arial" charset="0"/>
              </a:rPr>
              <a:t> (отсутствие идей)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Метод «</a:t>
            </a:r>
            <a:r>
              <a:rPr lang="ru-RU" smtClean="0">
                <a:effectLst/>
                <a:latin typeface="Arial Black" pitchFamily="34" charset="0"/>
              </a:rPr>
              <a:t>6</a:t>
            </a:r>
            <a:r>
              <a:rPr lang="ru-RU" smtClean="0">
                <a:effectLst/>
              </a:rPr>
              <a:t> шляп мышления»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  <a:noFill/>
          <a:ln/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1800" i="1" smtClean="0">
                <a:effectLst/>
              </a:rPr>
              <a:t>Без нестандартного мышления и новых концепций движение вперед невозможно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800" i="1" smtClean="0">
                <a:effectLst/>
              </a:rPr>
              <a:t>Эдвард де Боно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		</a:t>
            </a:r>
            <a:r>
              <a:rPr lang="ru-RU" sz="2000" b="1" smtClean="0">
                <a:solidFill>
                  <a:schemeClr val="accent2"/>
                </a:solidFill>
                <a:effectLst/>
              </a:rPr>
              <a:t>Метод шести шляп</a:t>
            </a:r>
            <a:r>
              <a:rPr lang="ru-RU" sz="2000" smtClean="0">
                <a:effectLst/>
              </a:rPr>
              <a:t> — это один из самых действенных приемов по организации мышления, разработанный английским писателем, психологом и специалистом в области творческого мышления Эдвардом де Боно. В своей книге «Шесть шляп мышления» / «Six Thinking Hats», де Боно описывает приемы помогающие структурировать как коллективную, так и личную умственную деятельность, сделать ее более продуктивной и понятной.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		Метод шести шляп мышления позволяет развить </a:t>
            </a:r>
            <a:r>
              <a:rPr lang="ru-RU" sz="2000" smtClean="0">
                <a:effectLst/>
                <a:hlinkClick r:id="rId2"/>
              </a:rPr>
              <a:t>гибкость ума</a:t>
            </a:r>
            <a:r>
              <a:rPr lang="ru-RU" sz="2000" smtClean="0">
                <a:effectLst/>
              </a:rPr>
              <a:t>, </a:t>
            </a:r>
            <a:r>
              <a:rPr lang="ru-RU" sz="2000" smtClean="0">
                <a:effectLst/>
                <a:hlinkClick r:id="rId3"/>
              </a:rPr>
              <a:t>креативность</a:t>
            </a:r>
            <a:r>
              <a:rPr lang="ru-RU" sz="2000" smtClean="0">
                <a:effectLst/>
              </a:rPr>
              <a:t>, отлично помогает </a:t>
            </a:r>
            <a:r>
              <a:rPr lang="ru-RU" sz="2000" smtClean="0">
                <a:effectLst/>
                <a:hlinkClick r:id="rId4"/>
              </a:rPr>
              <a:t>преодолеть творческий кризис</a:t>
            </a:r>
            <a:r>
              <a:rPr lang="ru-RU" sz="2000" smtClean="0">
                <a:effectLst/>
              </a:rPr>
              <a:t>, </a:t>
            </a:r>
            <a:r>
              <a:rPr lang="ru-RU" sz="2000" smtClean="0">
                <a:effectLst/>
                <a:hlinkClick r:id="rId5"/>
              </a:rPr>
              <a:t>помогает правильно принять решение</a:t>
            </a:r>
            <a:r>
              <a:rPr lang="ru-RU" sz="2000" smtClean="0">
                <a:effectLst/>
              </a:rPr>
              <a:t> и более точно соотносить свой образ мыслей с поставленными целями и стоящими задачами. Особенно хорошо он подходит для оценки необычных и инновационных идей, когда важно учесть любое мнение и рассмотреть ситуацию под разными плоскостями.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1800" i="1" smtClean="0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753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smtClean="0">
                <a:effectLst/>
              </a:rPr>
              <a:t>		</a:t>
            </a:r>
            <a:r>
              <a:rPr lang="ru-RU" sz="2200" b="1" smtClean="0">
                <a:effectLst/>
              </a:rPr>
              <a:t>Метод 6 шляп – это психологическая ролевая игра.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smtClean="0">
                <a:effectLst/>
              </a:rPr>
              <a:t>		Шляпа определённого цвета означает отдельный режим мышления, и, надевая её, человек включает этот режим. Это нужно для составления целостного мнения о проблеме, поскольку мы чаще всего думаем о ней </a:t>
            </a:r>
            <a:r>
              <a:rPr lang="ru-RU" sz="2200" b="1" smtClean="0">
                <a:effectLst/>
                <a:hlinkClick r:id="rId2"/>
              </a:rPr>
              <a:t>рационально</a:t>
            </a:r>
            <a:r>
              <a:rPr lang="ru-RU" sz="2200" b="1" smtClean="0">
                <a:effectLst/>
              </a:rPr>
              <a:t>, что не способствует полноте картины.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smtClean="0">
                <a:effectLst/>
              </a:rPr>
              <a:t>		Также техника де Боно позволяет </a:t>
            </a:r>
            <a:r>
              <a:rPr lang="ru-RU" sz="2200" b="1" smtClean="0">
                <a:effectLst/>
                <a:hlinkClick r:id="rId3"/>
              </a:rPr>
              <a:t>руководителям</a:t>
            </a:r>
            <a:r>
              <a:rPr lang="ru-RU" sz="2200" b="1" smtClean="0">
                <a:effectLst/>
              </a:rPr>
              <a:t> решать рабочие конфронтации и споры. Умение под разными углами посмотреть на предмет обсуждения – залог успешного </a:t>
            </a:r>
            <a:r>
              <a:rPr lang="ru-RU" sz="2200" b="1" smtClean="0">
                <a:effectLst/>
                <a:hlinkClick r:id="rId4"/>
              </a:rPr>
              <a:t>оратора</a:t>
            </a:r>
            <a:r>
              <a:rPr lang="ru-RU" sz="2200" b="1" smtClean="0">
                <a:effectLst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smtClean="0">
                <a:effectLst/>
              </a:rPr>
              <a:t>		Сама методика требует фокусировки на различных аспектах, а, значит, развивает </a:t>
            </a:r>
            <a:r>
              <a:rPr lang="ru-RU" sz="2200" b="1" smtClean="0">
                <a:effectLst/>
                <a:hlinkClick r:id="rId5"/>
              </a:rPr>
              <a:t>внимательность</a:t>
            </a:r>
            <a:r>
              <a:rPr lang="ru-RU" sz="2200" b="1" smtClean="0">
                <a:effectLst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smtClean="0">
                <a:effectLst/>
              </a:rPr>
              <a:t>		В качестве вывода, подчеркнём, что в глобальном плане шесть шляп можно применить в любой области, связанной с умственным трудом.</a:t>
            </a:r>
            <a:r>
              <a:rPr lang="ru-RU" sz="2200" smtClean="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ru-RU" sz="2200" smtClean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>
                <a:effectLst/>
              </a:rPr>
              <a:t>		</a:t>
            </a:r>
            <a:r>
              <a:rPr lang="ru-RU" sz="1900" b="1" smtClean="0">
                <a:effectLst/>
              </a:rPr>
              <a:t>Метод «Шесть шляп мышления», в процессе решения практических задач, помогают справиться с тремя  главными сложностями: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smtClean="0">
                <a:effectLst/>
              </a:rPr>
              <a:t>		Эмоциями. Вместо того чтобы думать над решением, мы часто ограничиваемся эмоциональной реакцией, предопределяющей наши дальнейшие действия.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smtClean="0">
                <a:effectLst/>
              </a:rPr>
              <a:t>		Растерянностью. Не зная, что делать и с чего начать мы испытываем неуверенность (особенно это проявляется либо в моменты, когда перед нами встает сложная многоуровневая задача, либо когда мы с чем-то сталкиваемся впервые).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smtClean="0">
                <a:effectLst/>
              </a:rPr>
              <a:t>		Путаницей. Когда, мы пытаемся удержать в голове большой массив информации, связанный с задачей, стараемся быть логичными, последовательными и креативно мыслящими, быть конструктивными, да еще и следим за тем чтобы окружающие нас люди (собеседники, коллеги, партнеры) были такими, обычно все это не приводит не к чему, кроме смятения и путаницы.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smtClean="0">
                <a:effectLst/>
              </a:rPr>
              <a:t>		Метод 6 шляп мышления помогает преодолеть эти сложности путем разделения процесса мышления на шесть разных режимов, каждый из которых представлен в виде метафорической шляпы определенного цвета. Подобное деление делает мышление более сосредоточенным и устойчивым и учит нас оперировать различными его аспектами по очереди.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  <a:noFill/>
          <a:ln/>
        </p:spPr>
        <p:txBody>
          <a:bodyPr/>
          <a:lstStyle/>
          <a:p>
            <a:r>
              <a:rPr lang="ru-RU" sz="2800" smtClean="0">
                <a:effectLst/>
              </a:rPr>
              <a:t>Правила метода шести шляп мышления</a:t>
            </a:r>
            <a:r>
              <a:rPr lang="ru-RU" sz="4000" smtClean="0">
                <a:effectLst/>
              </a:rPr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effectLst/>
              </a:rPr>
              <a:t>		</a:t>
            </a:r>
            <a:r>
              <a:rPr lang="ru-RU" sz="1800" b="1" smtClean="0">
                <a:effectLst/>
              </a:rPr>
              <a:t>Вначале ведущий вкратце знакомит коллектив/группу с общей концепцией шести шляп мышления, далее обозначает проблему или задачу. Например для получения обратной связи проведенного мероприятия дается задание: «Нам необходимо подвести итоги семинара и рассмотреть их с различных позиций».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		Далее каждой подгруппе задается задание высказать мнение с различных точек зрения, соответствующих определенному типу мышления, которые обозначаются шляпой определенного цвета.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		Человек/группа, надевающие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шляпу, «погружаются» в тот или иной тип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мышления и оценивают поставленную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проблему/задачу с предложенным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типом мышления.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Желательно использовать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Последовательность шляп,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effectLst/>
              </a:rPr>
              <a:t>Указанных ниже.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smtClean="0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1800" b="1" smtClean="0">
              <a:effectLst/>
            </a:endParaRPr>
          </a:p>
        </p:txBody>
      </p:sp>
      <p:pic>
        <p:nvPicPr>
          <p:cNvPr id="105476" name="Picture 4" descr="%D0%A8%D0%B5%D1%81%D1%82%D1%8C-%D1%88%D0%BB%D1%8F%D0%BF-%D0%BC%D1%8B%D1%88%D0%BB%D0%B5%D0%BD%D0%B8%D1%8F-%D0%AD%D0%B4%D0%B2%D0%B0%D1%80%D0%B4%D0%B0-%D0%94%D0%B5-%D0%91%D0%BE%D0%BD%D0%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175125"/>
            <a:ext cx="347503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Белая шляпа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Группа, выбравшая </a:t>
            </a:r>
            <a:r>
              <a:rPr lang="ru-RU" b="1" smtClean="0">
                <a:effectLst/>
              </a:rPr>
              <a:t>белую шляпу – шляпу беспристрастного (компьютерного) мышления</a:t>
            </a:r>
            <a:r>
              <a:rPr lang="ru-RU" smtClean="0">
                <a:effectLst/>
              </a:rPr>
              <a:t> должна будет, посовещавшись, перечислить только факты сегодняшнего семинара (без комментариев)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76700"/>
            <a:ext cx="2149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Красная шляпа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Группа, выбравшая </a:t>
            </a:r>
            <a:r>
              <a:rPr lang="ru-RU" b="1" smtClean="0">
                <a:effectLst/>
              </a:rPr>
              <a:t>красную шляпу – эмоциональную</a:t>
            </a:r>
            <a:r>
              <a:rPr lang="ru-RU" smtClean="0">
                <a:effectLst/>
              </a:rPr>
              <a:t>, совещается и перечисляет чувства (эмоции), которые участники группы испытывали в начале семинара, в середине и в конце. 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221163"/>
            <a:ext cx="24336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Специфика технологий дополнительного образования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		</a:t>
            </a:r>
            <a:r>
              <a:rPr lang="ru-RU" b="1"/>
              <a:t>Формирование не только (и не столько!) знаний, а в большей степени социальных компетенций, системы убеждений, отношений, развитие эмоционально-ценностной, мотивационной, смысловой сфер и творческого потенциала детей.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Желтая шляпа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Группе </a:t>
            </a:r>
            <a:r>
              <a:rPr lang="ru-RU" b="1" smtClean="0">
                <a:effectLst/>
              </a:rPr>
              <a:t>желтой шляпы – шляпы позитивного мышления</a:t>
            </a:r>
            <a:r>
              <a:rPr lang="ru-RU" smtClean="0">
                <a:effectLst/>
              </a:rPr>
              <a:t> предлагается, обменявшись мнениями, сказать, что было удачным и интересным на семинаре. 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149725"/>
            <a:ext cx="2241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Зеленая шляпа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Участники группы </a:t>
            </a:r>
            <a:r>
              <a:rPr lang="ru-RU" b="1" smtClean="0">
                <a:effectLst/>
              </a:rPr>
              <a:t>зеленой шляпы – творческой,</a:t>
            </a:r>
            <a:r>
              <a:rPr lang="ru-RU" smtClean="0">
                <a:effectLst/>
              </a:rPr>
              <a:t> думают и представляют, что в проведении семинара можно было бы изменить в лучшую сторону. 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933825"/>
            <a:ext cx="21272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Черная шляпа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Группа, которой досталась </a:t>
            </a:r>
            <a:r>
              <a:rPr lang="ru-RU" b="1" smtClean="0">
                <a:effectLst/>
              </a:rPr>
              <a:t>черная шляпа – шляпа критического (негативного) мышления</a:t>
            </a:r>
            <a:r>
              <a:rPr lang="ru-RU" smtClean="0">
                <a:effectLst/>
              </a:rPr>
              <a:t> обсуждает и высказывает, что на их взгляд было неинтересным, непонятным, не раскрытым на семинаре. 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508500"/>
            <a:ext cx="22304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Синяя шляпа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		Группа </a:t>
            </a:r>
            <a:r>
              <a:rPr lang="ru-RU" b="1" smtClean="0">
                <a:effectLst/>
              </a:rPr>
              <a:t>синей шляпы – шляпы обобщения</a:t>
            </a:r>
            <a:r>
              <a:rPr lang="ru-RU" smtClean="0">
                <a:effectLst/>
              </a:rPr>
              <a:t>. Ваша задача - внимательно выслушать мнения каждой группы и подвести итог (обобщить) проведенного семинара. 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113" y="4149725"/>
            <a:ext cx="2224087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Социально-педагогическая технология развития социальной креативности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/>
              <a:t>	</a:t>
            </a:r>
            <a:r>
              <a:rPr lang="ru-RU" b="1" dirty="0" smtClean="0"/>
              <a:t>система </a:t>
            </a:r>
            <a:r>
              <a:rPr lang="ru-RU" b="1" dirty="0"/>
              <a:t>диагностических средств, исследовательских, проблемных и поисковых методов, </a:t>
            </a:r>
            <a:r>
              <a:rPr lang="ru-RU" b="1" dirty="0" err="1"/>
              <a:t>социально-креативных</a:t>
            </a:r>
            <a:r>
              <a:rPr lang="ru-RU" b="1" dirty="0"/>
              <a:t> стратегий, направленных на развитие способности  </a:t>
            </a:r>
            <a:r>
              <a:rPr lang="ru-RU" b="1" i="1" dirty="0"/>
              <a:t>личности к восприятию, преобразованию и созиданию социальной среды и себя в современном мире</a:t>
            </a:r>
            <a:r>
              <a:rPr lang="ru-RU" b="1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Цель технологии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		</a:t>
            </a:r>
            <a:r>
              <a:rPr lang="ru-RU" b="1"/>
              <a:t>Развитие социальной креативности ребенка в единстве структурных компонентов: социальной мотивации, социального интеллекта, компетентности в социальной сфере, социальной активности, социально-ценностных ориентаций.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Этапы реализации технологии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Диагностика уровня развития социальной креативности ребенка.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Выбор социальных стратегий.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Активизация социальных интересов детей.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Восприятие и нравственная оценка социальных ситуаций.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Социальные инверсии – опыт преобразования негативных ситуаций в позитивные.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Организация взаимодействия и сотворчества в социуме.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Рефлексия и самосовершенствование.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Социальное проектирование и реализация социальных проектов.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Мониторинг динамики развития социальной креативности учащихся.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200" b="1"/>
              <a:t>Рефлексия актуальных достижений ребенком и мотивация перспективы.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Диагностический этап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Комплекс проективных, рефлексивных и экспертных методик по определению индивидуальных моделей социальной </a:t>
            </a:r>
            <a:r>
              <a:rPr lang="ru-RU" sz="2400" b="1" dirty="0" err="1"/>
              <a:t>креативности</a:t>
            </a:r>
            <a:r>
              <a:rPr lang="ru-RU" sz="2400" b="1" dirty="0"/>
              <a:t> (на исходном, промежуточном и итоговом этапах)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 Результаты мониторинга позволяют определить  зоны развития социальной </a:t>
            </a:r>
            <a:r>
              <a:rPr lang="ru-RU" sz="2400" b="1" dirty="0" err="1"/>
              <a:t>креативности</a:t>
            </a:r>
            <a:r>
              <a:rPr lang="ru-RU" sz="2400" b="1" dirty="0"/>
              <a:t> ребенка: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/>
              <a:t>		- Актуальные зоны (наиболее развитые компоненты),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		- Зоны потенциального развития» (средние значения    показателей компонентов),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		- Проблемные зоны» (самые низкие показатели)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 Результаты мониторинга являются основой для разработки </a:t>
            </a:r>
            <a:r>
              <a:rPr lang="ru-RU" sz="2400" b="1" dirty="0" smtClean="0"/>
              <a:t>индивидуальных маршрутов </a:t>
            </a:r>
            <a:r>
              <a:rPr lang="ru-RU" sz="2400" b="1" dirty="0"/>
              <a:t>и перспективы социального развития ребенка.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latin typeface="Arial Black" pitchFamily="34" charset="0"/>
              </a:rPr>
              <a:t>Этап выбора социальных стратегий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/>
              <a:t>		 </a:t>
            </a:r>
            <a:r>
              <a:rPr lang="ru-RU" b="1" u="sng">
                <a:latin typeface="Arial Black" pitchFamily="34" charset="0"/>
              </a:rPr>
              <a:t>Социальные стратегии</a:t>
            </a:r>
            <a:r>
              <a:rPr lang="ru-RU" sz="2800" b="1"/>
              <a:t> - интегрированные модели действий педагога по проектированию социальных процессов, социальных качеств и отношений.</a:t>
            </a:r>
            <a:r>
              <a:rPr lang="ru-RU" sz="28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/>
              <a:t>		</a:t>
            </a:r>
            <a:r>
              <a:rPr lang="ru-RU" sz="2800" b="1"/>
              <a:t>Выбор стратегии определяется общими задачами в области образования и воспитания, а также исходным уровнем развития социальной креативности каждого ребенка с его индивидуальными особенностями и конкретными сложившимися социальными ситуациями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1416</Words>
  <Application>Microsoft Office PowerPoint</Application>
  <PresentationFormat>Экран (4:3)</PresentationFormat>
  <Paragraphs>210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43</vt:i4>
      </vt:variant>
    </vt:vector>
  </HeadingPairs>
  <TitlesOfParts>
    <vt:vector size="62" baseType="lpstr">
      <vt:lpstr>Arial</vt:lpstr>
      <vt:lpstr>Calibri</vt:lpstr>
      <vt:lpstr>Garamond</vt:lpstr>
      <vt:lpstr>Arial Black</vt:lpstr>
      <vt:lpstr>Wingdings</vt:lpstr>
      <vt:lpstr>Monotype Corsiva</vt:lpstr>
      <vt:lpstr>Оформление по умолчанию</vt:lpstr>
      <vt:lpstr>Сотрудничество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Сотрудничество</vt:lpstr>
      <vt:lpstr>Развитие социальной креативности - технология будущего </vt:lpstr>
      <vt:lpstr>Технология</vt:lpstr>
      <vt:lpstr>Характерные черты педагогической технологии</vt:lpstr>
      <vt:lpstr>Специфика технологий дополнительного образования</vt:lpstr>
      <vt:lpstr>Социально-педагогическая технология развития социальной креативности</vt:lpstr>
      <vt:lpstr>Цель технологии</vt:lpstr>
      <vt:lpstr>Этапы реализации технологии</vt:lpstr>
      <vt:lpstr>Диагностический этап</vt:lpstr>
      <vt:lpstr>Этап выбора социальных стратегий</vt:lpstr>
      <vt:lpstr>Варианты социальных стратегий</vt:lpstr>
      <vt:lpstr>Логика формирования социальных интересов ребенка</vt:lpstr>
      <vt:lpstr>Формирование адекватного восприятия и способности детей к нравственной оценке социальных ситуаций</vt:lpstr>
      <vt:lpstr>Задание по реализации стратегии социальные инверсии</vt:lpstr>
      <vt:lpstr>Преобразование ситуации</vt:lpstr>
      <vt:lpstr>Преобразование ситуации</vt:lpstr>
      <vt:lpstr>Преобразование ситуации</vt:lpstr>
      <vt:lpstr>Преобразование ситуации</vt:lpstr>
      <vt:lpstr>Преобразование ситуации</vt:lpstr>
      <vt:lpstr>Преобразование ситуации</vt:lpstr>
      <vt:lpstr>Преобразование ситуации</vt:lpstr>
      <vt:lpstr>Преобразование ситуации</vt:lpstr>
      <vt:lpstr>Приемы и методики технологии</vt:lpstr>
      <vt:lpstr>Формы работы </vt:lpstr>
      <vt:lpstr>Результат реализации технологии</vt:lpstr>
      <vt:lpstr>Стратегия Уолта Диснея – технологический ресурс развития социальной креативности</vt:lpstr>
      <vt:lpstr>Слайд 26</vt:lpstr>
      <vt:lpstr>Мечтатель </vt:lpstr>
      <vt:lpstr>Мечтатель</vt:lpstr>
      <vt:lpstr>Реалист</vt:lpstr>
      <vt:lpstr>Реалист</vt:lpstr>
      <vt:lpstr>Критик</vt:lpstr>
      <vt:lpstr>Критик</vt:lpstr>
      <vt:lpstr>Информация к автопортрету Профили</vt:lpstr>
      <vt:lpstr>Метод «6 шляп мышления»</vt:lpstr>
      <vt:lpstr>Слайд 35</vt:lpstr>
      <vt:lpstr>Слайд 36</vt:lpstr>
      <vt:lpstr>Правила метода шести шляп мышления </vt:lpstr>
      <vt:lpstr>Белая шляпа</vt:lpstr>
      <vt:lpstr>Красная шляпа</vt:lpstr>
      <vt:lpstr>Желтая шляпа</vt:lpstr>
      <vt:lpstr>Зеленая шляпа</vt:lpstr>
      <vt:lpstr>Черная шляпа</vt:lpstr>
      <vt:lpstr>Синяя шляпа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Admin</cp:lastModifiedBy>
  <cp:revision>98</cp:revision>
  <dcterms:created xsi:type="dcterms:W3CDTF">2017-02-28T04:38:37Z</dcterms:created>
  <dcterms:modified xsi:type="dcterms:W3CDTF">2017-03-09T07:12:32Z</dcterms:modified>
</cp:coreProperties>
</file>