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png" ContentType="image/png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565F6C"/>
                </a:solidFill>
                <a:latin typeface="Century Schoolbook"/>
                <a:cs typeface="Century School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565F6C"/>
                </a:solidFill>
                <a:latin typeface="Century Schoolbook"/>
                <a:cs typeface="Century School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565F6C"/>
                </a:solidFill>
                <a:latin typeface="Century Schoolbook"/>
                <a:cs typeface="Century School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763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4291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34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1431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839200" y="3429000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 h="0">
                <a:moveTo>
                  <a:pt x="0" y="0"/>
                </a:moveTo>
                <a:lnTo>
                  <a:pt x="142875" y="0"/>
                </a:lnTo>
              </a:path>
            </a:pathLst>
          </a:custGeom>
          <a:ln w="19050">
            <a:solidFill>
              <a:srgbClr val="FD8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156575" y="5715000"/>
            <a:ext cx="549275" cy="549275"/>
          </a:xfrm>
          <a:custGeom>
            <a:avLst/>
            <a:gdLst/>
            <a:ahLst/>
            <a:cxnLst/>
            <a:rect l="l" t="t" r="r" b="b"/>
            <a:pathLst>
              <a:path w="549275" h="549275">
                <a:moveTo>
                  <a:pt x="274700" y="0"/>
                </a:moveTo>
                <a:lnTo>
                  <a:pt x="225309" y="4424"/>
                </a:lnTo>
                <a:lnTo>
                  <a:pt x="178828" y="17182"/>
                </a:lnTo>
                <a:lnTo>
                  <a:pt x="136031" y="37496"/>
                </a:lnTo>
                <a:lnTo>
                  <a:pt x="97693" y="64591"/>
                </a:lnTo>
                <a:lnTo>
                  <a:pt x="64589" y="97692"/>
                </a:lnTo>
                <a:lnTo>
                  <a:pt x="37493" y="136023"/>
                </a:lnTo>
                <a:lnTo>
                  <a:pt x="17180" y="178808"/>
                </a:lnTo>
                <a:lnTo>
                  <a:pt x="4424" y="225271"/>
                </a:lnTo>
                <a:lnTo>
                  <a:pt x="0" y="274637"/>
                </a:lnTo>
                <a:lnTo>
                  <a:pt x="4424" y="324003"/>
                </a:lnTo>
                <a:lnTo>
                  <a:pt x="17180" y="370466"/>
                </a:lnTo>
                <a:lnTo>
                  <a:pt x="37493" y="413251"/>
                </a:lnTo>
                <a:lnTo>
                  <a:pt x="64589" y="451582"/>
                </a:lnTo>
                <a:lnTo>
                  <a:pt x="97693" y="484683"/>
                </a:lnTo>
                <a:lnTo>
                  <a:pt x="136031" y="511778"/>
                </a:lnTo>
                <a:lnTo>
                  <a:pt x="178828" y="532092"/>
                </a:lnTo>
                <a:lnTo>
                  <a:pt x="225309" y="544850"/>
                </a:lnTo>
                <a:lnTo>
                  <a:pt x="274700" y="549275"/>
                </a:lnTo>
                <a:lnTo>
                  <a:pt x="324054" y="544850"/>
                </a:lnTo>
                <a:lnTo>
                  <a:pt x="370506" y="532092"/>
                </a:lnTo>
                <a:lnTo>
                  <a:pt x="413281" y="511778"/>
                </a:lnTo>
                <a:lnTo>
                  <a:pt x="451603" y="484683"/>
                </a:lnTo>
                <a:lnTo>
                  <a:pt x="484696" y="451582"/>
                </a:lnTo>
                <a:lnTo>
                  <a:pt x="511786" y="413251"/>
                </a:lnTo>
                <a:lnTo>
                  <a:pt x="532096" y="370466"/>
                </a:lnTo>
                <a:lnTo>
                  <a:pt x="544851" y="324003"/>
                </a:lnTo>
                <a:lnTo>
                  <a:pt x="549275" y="274637"/>
                </a:lnTo>
                <a:lnTo>
                  <a:pt x="544851" y="225271"/>
                </a:lnTo>
                <a:lnTo>
                  <a:pt x="532096" y="178808"/>
                </a:lnTo>
                <a:lnTo>
                  <a:pt x="511786" y="136023"/>
                </a:lnTo>
                <a:lnTo>
                  <a:pt x="484696" y="97692"/>
                </a:lnTo>
                <a:lnTo>
                  <a:pt x="451603" y="64591"/>
                </a:lnTo>
                <a:lnTo>
                  <a:pt x="413281" y="37496"/>
                </a:lnTo>
                <a:lnTo>
                  <a:pt x="370506" y="17182"/>
                </a:lnTo>
                <a:lnTo>
                  <a:pt x="324054" y="4424"/>
                </a:lnTo>
                <a:lnTo>
                  <a:pt x="27470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302117"/>
            <a:ext cx="8072119" cy="2024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565F6C"/>
                </a:solidFill>
                <a:latin typeface="Century Schoolbook"/>
                <a:cs typeface="Century School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402585"/>
            <a:ext cx="8072119" cy="4283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lekseeva-EE28@yandex.ru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297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625" y="6858000"/>
                </a:lnTo>
                <a:lnTo>
                  <a:pt x="476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82650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175" y="6858000"/>
                </a:lnTo>
                <a:lnTo>
                  <a:pt x="31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1000" y="0"/>
            <a:ext cx="444500" cy="6858000"/>
          </a:xfrm>
          <a:custGeom>
            <a:avLst/>
            <a:gdLst/>
            <a:ahLst/>
            <a:cxnLst/>
            <a:rect l="l" t="t" r="r" b="b"/>
            <a:pathLst>
              <a:path w="444500" h="6858000">
                <a:moveTo>
                  <a:pt x="0" y="6858000"/>
                </a:moveTo>
                <a:lnTo>
                  <a:pt x="444500" y="6858000"/>
                </a:lnTo>
                <a:lnTo>
                  <a:pt x="4445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6225" y="0"/>
            <a:ext cx="104775" cy="6858000"/>
          </a:xfrm>
          <a:custGeom>
            <a:avLst/>
            <a:gdLst/>
            <a:ahLst/>
            <a:cxnLst/>
            <a:rect l="l" t="t" r="r" b="b"/>
            <a:pathLst>
              <a:path w="104775" h="6858000">
                <a:moveTo>
                  <a:pt x="0" y="6858000"/>
                </a:moveTo>
                <a:lnTo>
                  <a:pt x="104775" y="6858000"/>
                </a:lnTo>
                <a:lnTo>
                  <a:pt x="1047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90600" y="0"/>
            <a:ext cx="151130" cy="6858000"/>
          </a:xfrm>
          <a:custGeom>
            <a:avLst/>
            <a:gdLst/>
            <a:ahLst/>
            <a:cxnLst/>
            <a:rect l="l" t="t" r="r" b="b"/>
            <a:pathLst>
              <a:path w="151130" h="6858000">
                <a:moveTo>
                  <a:pt x="0" y="6858000"/>
                </a:moveTo>
                <a:lnTo>
                  <a:pt x="150812" y="6858000"/>
                </a:lnTo>
                <a:lnTo>
                  <a:pt x="15081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1412" y="0"/>
            <a:ext cx="78105" cy="6858000"/>
          </a:xfrm>
          <a:custGeom>
            <a:avLst/>
            <a:gdLst/>
            <a:ahLst/>
            <a:cxnLst/>
            <a:rect l="l" t="t" r="r" b="b"/>
            <a:pathLst>
              <a:path w="78105" h="6858000">
                <a:moveTo>
                  <a:pt x="0" y="6858000"/>
                </a:moveTo>
                <a:lnTo>
                  <a:pt x="77787" y="6858000"/>
                </a:lnTo>
                <a:lnTo>
                  <a:pt x="7778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636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150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85825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0" y="6857999"/>
                </a:moveTo>
                <a:lnTo>
                  <a:pt x="57150" y="6857999"/>
                </a:lnTo>
                <a:lnTo>
                  <a:pt x="5715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5500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0" y="6857999"/>
                </a:moveTo>
                <a:lnTo>
                  <a:pt x="57150" y="6857999"/>
                </a:lnTo>
                <a:lnTo>
                  <a:pt x="5715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2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575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525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2520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4290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09091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1429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097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647700" y="0"/>
                </a:moveTo>
                <a:lnTo>
                  <a:pt x="599360" y="1776"/>
                </a:lnTo>
                <a:lnTo>
                  <a:pt x="551986" y="7021"/>
                </a:lnTo>
                <a:lnTo>
                  <a:pt x="505702" y="15611"/>
                </a:lnTo>
                <a:lnTo>
                  <a:pt x="460633" y="27419"/>
                </a:lnTo>
                <a:lnTo>
                  <a:pt x="416905" y="42321"/>
                </a:lnTo>
                <a:lnTo>
                  <a:pt x="374643" y="60191"/>
                </a:lnTo>
                <a:lnTo>
                  <a:pt x="333972" y="80905"/>
                </a:lnTo>
                <a:lnTo>
                  <a:pt x="295017" y="104337"/>
                </a:lnTo>
                <a:lnTo>
                  <a:pt x="257904" y="130362"/>
                </a:lnTo>
                <a:lnTo>
                  <a:pt x="222758" y="158854"/>
                </a:lnTo>
                <a:lnTo>
                  <a:pt x="189704" y="189690"/>
                </a:lnTo>
                <a:lnTo>
                  <a:pt x="158867" y="222743"/>
                </a:lnTo>
                <a:lnTo>
                  <a:pt x="130373" y="257888"/>
                </a:lnTo>
                <a:lnTo>
                  <a:pt x="104346" y="295001"/>
                </a:lnTo>
                <a:lnTo>
                  <a:pt x="80913" y="333955"/>
                </a:lnTo>
                <a:lnTo>
                  <a:pt x="60197" y="374626"/>
                </a:lnTo>
                <a:lnTo>
                  <a:pt x="42325" y="416889"/>
                </a:lnTo>
                <a:lnTo>
                  <a:pt x="27422" y="460619"/>
                </a:lnTo>
                <a:lnTo>
                  <a:pt x="15612" y="505690"/>
                </a:lnTo>
                <a:lnTo>
                  <a:pt x="7022" y="551977"/>
                </a:lnTo>
                <a:lnTo>
                  <a:pt x="1776" y="599355"/>
                </a:lnTo>
                <a:lnTo>
                  <a:pt x="0" y="647700"/>
                </a:lnTo>
                <a:lnTo>
                  <a:pt x="1776" y="696044"/>
                </a:lnTo>
                <a:lnTo>
                  <a:pt x="7022" y="743422"/>
                </a:lnTo>
                <a:lnTo>
                  <a:pt x="15612" y="789709"/>
                </a:lnTo>
                <a:lnTo>
                  <a:pt x="27422" y="834780"/>
                </a:lnTo>
                <a:lnTo>
                  <a:pt x="42325" y="878510"/>
                </a:lnTo>
                <a:lnTo>
                  <a:pt x="60197" y="920773"/>
                </a:lnTo>
                <a:lnTo>
                  <a:pt x="80913" y="961444"/>
                </a:lnTo>
                <a:lnTo>
                  <a:pt x="104346" y="1000398"/>
                </a:lnTo>
                <a:lnTo>
                  <a:pt x="130373" y="1037511"/>
                </a:lnTo>
                <a:lnTo>
                  <a:pt x="158867" y="1072656"/>
                </a:lnTo>
                <a:lnTo>
                  <a:pt x="189704" y="1105709"/>
                </a:lnTo>
                <a:lnTo>
                  <a:pt x="222758" y="1136545"/>
                </a:lnTo>
                <a:lnTo>
                  <a:pt x="257904" y="1165037"/>
                </a:lnTo>
                <a:lnTo>
                  <a:pt x="295017" y="1191062"/>
                </a:lnTo>
                <a:lnTo>
                  <a:pt x="333972" y="1214494"/>
                </a:lnTo>
                <a:lnTo>
                  <a:pt x="374643" y="1235208"/>
                </a:lnTo>
                <a:lnTo>
                  <a:pt x="416905" y="1253078"/>
                </a:lnTo>
                <a:lnTo>
                  <a:pt x="460633" y="1267980"/>
                </a:lnTo>
                <a:lnTo>
                  <a:pt x="505702" y="1279788"/>
                </a:lnTo>
                <a:lnTo>
                  <a:pt x="551986" y="1288378"/>
                </a:lnTo>
                <a:lnTo>
                  <a:pt x="599360" y="1293623"/>
                </a:lnTo>
                <a:lnTo>
                  <a:pt x="647700" y="1295400"/>
                </a:lnTo>
                <a:lnTo>
                  <a:pt x="696044" y="1293623"/>
                </a:lnTo>
                <a:lnTo>
                  <a:pt x="743422" y="1288378"/>
                </a:lnTo>
                <a:lnTo>
                  <a:pt x="789709" y="1279788"/>
                </a:lnTo>
                <a:lnTo>
                  <a:pt x="834780" y="1267980"/>
                </a:lnTo>
                <a:lnTo>
                  <a:pt x="878510" y="1253078"/>
                </a:lnTo>
                <a:lnTo>
                  <a:pt x="920773" y="1235208"/>
                </a:lnTo>
                <a:lnTo>
                  <a:pt x="961444" y="1214494"/>
                </a:lnTo>
                <a:lnTo>
                  <a:pt x="1000398" y="1191062"/>
                </a:lnTo>
                <a:lnTo>
                  <a:pt x="1037511" y="1165037"/>
                </a:lnTo>
                <a:lnTo>
                  <a:pt x="1072656" y="1136545"/>
                </a:lnTo>
                <a:lnTo>
                  <a:pt x="1105709" y="1105709"/>
                </a:lnTo>
                <a:lnTo>
                  <a:pt x="1136545" y="1072656"/>
                </a:lnTo>
                <a:lnTo>
                  <a:pt x="1165037" y="1037511"/>
                </a:lnTo>
                <a:lnTo>
                  <a:pt x="1191062" y="1000398"/>
                </a:lnTo>
                <a:lnTo>
                  <a:pt x="1214494" y="961444"/>
                </a:lnTo>
                <a:lnTo>
                  <a:pt x="1235208" y="920773"/>
                </a:lnTo>
                <a:lnTo>
                  <a:pt x="1253078" y="878510"/>
                </a:lnTo>
                <a:lnTo>
                  <a:pt x="1267980" y="834780"/>
                </a:lnTo>
                <a:lnTo>
                  <a:pt x="1279788" y="789709"/>
                </a:lnTo>
                <a:lnTo>
                  <a:pt x="1288378" y="743422"/>
                </a:lnTo>
                <a:lnTo>
                  <a:pt x="1293623" y="696044"/>
                </a:lnTo>
                <a:lnTo>
                  <a:pt x="1295400" y="647700"/>
                </a:lnTo>
                <a:lnTo>
                  <a:pt x="1293623" y="599355"/>
                </a:lnTo>
                <a:lnTo>
                  <a:pt x="1288378" y="551977"/>
                </a:lnTo>
                <a:lnTo>
                  <a:pt x="1279788" y="505690"/>
                </a:lnTo>
                <a:lnTo>
                  <a:pt x="1267980" y="460619"/>
                </a:lnTo>
                <a:lnTo>
                  <a:pt x="1253078" y="416889"/>
                </a:lnTo>
                <a:lnTo>
                  <a:pt x="1235208" y="374626"/>
                </a:lnTo>
                <a:lnTo>
                  <a:pt x="1214494" y="333955"/>
                </a:lnTo>
                <a:lnTo>
                  <a:pt x="1191062" y="295001"/>
                </a:lnTo>
                <a:lnTo>
                  <a:pt x="1165037" y="257888"/>
                </a:lnTo>
                <a:lnTo>
                  <a:pt x="1136545" y="222743"/>
                </a:lnTo>
                <a:lnTo>
                  <a:pt x="1105709" y="189690"/>
                </a:lnTo>
                <a:lnTo>
                  <a:pt x="1072656" y="158854"/>
                </a:lnTo>
                <a:lnTo>
                  <a:pt x="1037511" y="130362"/>
                </a:lnTo>
                <a:lnTo>
                  <a:pt x="1000398" y="104337"/>
                </a:lnTo>
                <a:lnTo>
                  <a:pt x="961444" y="80905"/>
                </a:lnTo>
                <a:lnTo>
                  <a:pt x="920773" y="60191"/>
                </a:lnTo>
                <a:lnTo>
                  <a:pt x="878510" y="42321"/>
                </a:lnTo>
                <a:lnTo>
                  <a:pt x="834780" y="27419"/>
                </a:lnTo>
                <a:lnTo>
                  <a:pt x="789709" y="15611"/>
                </a:lnTo>
                <a:lnTo>
                  <a:pt x="743422" y="7021"/>
                </a:lnTo>
                <a:lnTo>
                  <a:pt x="696044" y="1776"/>
                </a:lnTo>
                <a:lnTo>
                  <a:pt x="64770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09750" y="4867275"/>
            <a:ext cx="641350" cy="641350"/>
          </a:xfrm>
          <a:custGeom>
            <a:avLst/>
            <a:gdLst/>
            <a:ahLst/>
            <a:cxnLst/>
            <a:rect l="l" t="t" r="r" b="b"/>
            <a:pathLst>
              <a:path w="641350" h="641350">
                <a:moveTo>
                  <a:pt x="320675" y="0"/>
                </a:moveTo>
                <a:lnTo>
                  <a:pt x="273274" y="3475"/>
                </a:lnTo>
                <a:lnTo>
                  <a:pt x="228037" y="13572"/>
                </a:lnTo>
                <a:lnTo>
                  <a:pt x="185460" y="29794"/>
                </a:lnTo>
                <a:lnTo>
                  <a:pt x="146037" y="51647"/>
                </a:lnTo>
                <a:lnTo>
                  <a:pt x="110263" y="78635"/>
                </a:lnTo>
                <a:lnTo>
                  <a:pt x="78635" y="110263"/>
                </a:lnTo>
                <a:lnTo>
                  <a:pt x="51647" y="146037"/>
                </a:lnTo>
                <a:lnTo>
                  <a:pt x="29794" y="185460"/>
                </a:lnTo>
                <a:lnTo>
                  <a:pt x="13572" y="228037"/>
                </a:lnTo>
                <a:lnTo>
                  <a:pt x="3475" y="273274"/>
                </a:lnTo>
                <a:lnTo>
                  <a:pt x="0" y="320675"/>
                </a:lnTo>
                <a:lnTo>
                  <a:pt x="3475" y="368075"/>
                </a:lnTo>
                <a:lnTo>
                  <a:pt x="13572" y="413312"/>
                </a:lnTo>
                <a:lnTo>
                  <a:pt x="29794" y="455889"/>
                </a:lnTo>
                <a:lnTo>
                  <a:pt x="51647" y="495312"/>
                </a:lnTo>
                <a:lnTo>
                  <a:pt x="78635" y="531086"/>
                </a:lnTo>
                <a:lnTo>
                  <a:pt x="110263" y="562714"/>
                </a:lnTo>
                <a:lnTo>
                  <a:pt x="146037" y="589702"/>
                </a:lnTo>
                <a:lnTo>
                  <a:pt x="185460" y="611555"/>
                </a:lnTo>
                <a:lnTo>
                  <a:pt x="228037" y="627777"/>
                </a:lnTo>
                <a:lnTo>
                  <a:pt x="273274" y="637874"/>
                </a:lnTo>
                <a:lnTo>
                  <a:pt x="320675" y="641350"/>
                </a:lnTo>
                <a:lnTo>
                  <a:pt x="368047" y="637874"/>
                </a:lnTo>
                <a:lnTo>
                  <a:pt x="413266" y="627777"/>
                </a:lnTo>
                <a:lnTo>
                  <a:pt x="455834" y="611555"/>
                </a:lnTo>
                <a:lnTo>
                  <a:pt x="495256" y="589702"/>
                </a:lnTo>
                <a:lnTo>
                  <a:pt x="531034" y="562714"/>
                </a:lnTo>
                <a:lnTo>
                  <a:pt x="562671" y="531086"/>
                </a:lnTo>
                <a:lnTo>
                  <a:pt x="589670" y="495312"/>
                </a:lnTo>
                <a:lnTo>
                  <a:pt x="611534" y="455889"/>
                </a:lnTo>
                <a:lnTo>
                  <a:pt x="627767" y="413312"/>
                </a:lnTo>
                <a:lnTo>
                  <a:pt x="637871" y="368075"/>
                </a:lnTo>
                <a:lnTo>
                  <a:pt x="641350" y="320675"/>
                </a:lnTo>
                <a:lnTo>
                  <a:pt x="637871" y="273274"/>
                </a:lnTo>
                <a:lnTo>
                  <a:pt x="627767" y="228037"/>
                </a:lnTo>
                <a:lnTo>
                  <a:pt x="611534" y="185460"/>
                </a:lnTo>
                <a:lnTo>
                  <a:pt x="589670" y="146037"/>
                </a:lnTo>
                <a:lnTo>
                  <a:pt x="562671" y="110263"/>
                </a:lnTo>
                <a:lnTo>
                  <a:pt x="531034" y="78635"/>
                </a:lnTo>
                <a:lnTo>
                  <a:pt x="495256" y="51647"/>
                </a:lnTo>
                <a:lnTo>
                  <a:pt x="455834" y="29794"/>
                </a:lnTo>
                <a:lnTo>
                  <a:pt x="413266" y="13572"/>
                </a:lnTo>
                <a:lnTo>
                  <a:pt x="368047" y="3475"/>
                </a:lnTo>
                <a:lnTo>
                  <a:pt x="320675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90612" y="5500751"/>
            <a:ext cx="138430" cy="136525"/>
          </a:xfrm>
          <a:custGeom>
            <a:avLst/>
            <a:gdLst/>
            <a:ahLst/>
            <a:cxnLst/>
            <a:rect l="l" t="t" r="r" b="b"/>
            <a:pathLst>
              <a:path w="138430" h="136525">
                <a:moveTo>
                  <a:pt x="69062" y="0"/>
                </a:moveTo>
                <a:lnTo>
                  <a:pt x="42176" y="5351"/>
                </a:lnTo>
                <a:lnTo>
                  <a:pt x="20224" y="19954"/>
                </a:lnTo>
                <a:lnTo>
                  <a:pt x="5426" y="41630"/>
                </a:lnTo>
                <a:lnTo>
                  <a:pt x="0" y="68199"/>
                </a:lnTo>
                <a:lnTo>
                  <a:pt x="5426" y="94772"/>
                </a:lnTo>
                <a:lnTo>
                  <a:pt x="20224" y="116470"/>
                </a:lnTo>
                <a:lnTo>
                  <a:pt x="42176" y="131097"/>
                </a:lnTo>
                <a:lnTo>
                  <a:pt x="69062" y="136461"/>
                </a:lnTo>
                <a:lnTo>
                  <a:pt x="95941" y="131097"/>
                </a:lnTo>
                <a:lnTo>
                  <a:pt x="117889" y="116470"/>
                </a:lnTo>
                <a:lnTo>
                  <a:pt x="132686" y="94772"/>
                </a:lnTo>
                <a:lnTo>
                  <a:pt x="138112" y="68199"/>
                </a:lnTo>
                <a:lnTo>
                  <a:pt x="132686" y="41630"/>
                </a:lnTo>
                <a:lnTo>
                  <a:pt x="117889" y="19954"/>
                </a:lnTo>
                <a:lnTo>
                  <a:pt x="95941" y="5351"/>
                </a:lnTo>
                <a:lnTo>
                  <a:pt x="69062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63700" y="5788025"/>
            <a:ext cx="274955" cy="274955"/>
          </a:xfrm>
          <a:custGeom>
            <a:avLst/>
            <a:gdLst/>
            <a:ahLst/>
            <a:cxnLst/>
            <a:rect l="l" t="t" r="r" b="b"/>
            <a:pathLst>
              <a:path w="274955" h="274954">
                <a:moveTo>
                  <a:pt x="137287" y="0"/>
                </a:moveTo>
                <a:lnTo>
                  <a:pt x="93894" y="7000"/>
                </a:lnTo>
                <a:lnTo>
                  <a:pt x="56208" y="26494"/>
                </a:lnTo>
                <a:lnTo>
                  <a:pt x="26489" y="56219"/>
                </a:lnTo>
                <a:lnTo>
                  <a:pt x="6999" y="93912"/>
                </a:lnTo>
                <a:lnTo>
                  <a:pt x="0" y="137312"/>
                </a:lnTo>
                <a:lnTo>
                  <a:pt x="6999" y="180718"/>
                </a:lnTo>
                <a:lnTo>
                  <a:pt x="26489" y="218415"/>
                </a:lnTo>
                <a:lnTo>
                  <a:pt x="56208" y="248142"/>
                </a:lnTo>
                <a:lnTo>
                  <a:pt x="93894" y="267636"/>
                </a:lnTo>
                <a:lnTo>
                  <a:pt x="137287" y="274637"/>
                </a:lnTo>
                <a:lnTo>
                  <a:pt x="180692" y="267636"/>
                </a:lnTo>
                <a:lnTo>
                  <a:pt x="218410" y="248142"/>
                </a:lnTo>
                <a:lnTo>
                  <a:pt x="248167" y="218415"/>
                </a:lnTo>
                <a:lnTo>
                  <a:pt x="267688" y="180718"/>
                </a:lnTo>
                <a:lnTo>
                  <a:pt x="274700" y="137312"/>
                </a:lnTo>
                <a:lnTo>
                  <a:pt x="267688" y="93912"/>
                </a:lnTo>
                <a:lnTo>
                  <a:pt x="248167" y="56219"/>
                </a:lnTo>
                <a:lnTo>
                  <a:pt x="218410" y="26494"/>
                </a:lnTo>
                <a:lnTo>
                  <a:pt x="180692" y="7000"/>
                </a:lnTo>
                <a:lnTo>
                  <a:pt x="137287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05000" y="4495800"/>
            <a:ext cx="365125" cy="365125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625" y="0"/>
                </a:moveTo>
                <a:lnTo>
                  <a:pt x="134084" y="6524"/>
                </a:lnTo>
                <a:lnTo>
                  <a:pt x="90461" y="24934"/>
                </a:lnTo>
                <a:lnTo>
                  <a:pt x="53498" y="53482"/>
                </a:lnTo>
                <a:lnTo>
                  <a:pt x="24939" y="90424"/>
                </a:lnTo>
                <a:lnTo>
                  <a:pt x="6525" y="134011"/>
                </a:lnTo>
                <a:lnTo>
                  <a:pt x="0" y="182499"/>
                </a:lnTo>
                <a:lnTo>
                  <a:pt x="6525" y="231040"/>
                </a:lnTo>
                <a:lnTo>
                  <a:pt x="24939" y="274663"/>
                </a:lnTo>
                <a:lnTo>
                  <a:pt x="53498" y="311626"/>
                </a:lnTo>
                <a:lnTo>
                  <a:pt x="90461" y="340185"/>
                </a:lnTo>
                <a:lnTo>
                  <a:pt x="134084" y="358599"/>
                </a:lnTo>
                <a:lnTo>
                  <a:pt x="182625" y="365125"/>
                </a:lnTo>
                <a:lnTo>
                  <a:pt x="231113" y="358599"/>
                </a:lnTo>
                <a:lnTo>
                  <a:pt x="274701" y="340185"/>
                </a:lnTo>
                <a:lnTo>
                  <a:pt x="311642" y="311626"/>
                </a:lnTo>
                <a:lnTo>
                  <a:pt x="340190" y="274663"/>
                </a:lnTo>
                <a:lnTo>
                  <a:pt x="358600" y="231040"/>
                </a:lnTo>
                <a:lnTo>
                  <a:pt x="365125" y="182499"/>
                </a:lnTo>
                <a:lnTo>
                  <a:pt x="358600" y="134011"/>
                </a:lnTo>
                <a:lnTo>
                  <a:pt x="340190" y="90423"/>
                </a:lnTo>
                <a:lnTo>
                  <a:pt x="311642" y="53482"/>
                </a:lnTo>
                <a:lnTo>
                  <a:pt x="274700" y="24934"/>
                </a:lnTo>
                <a:lnTo>
                  <a:pt x="231113" y="6524"/>
                </a:lnTo>
                <a:lnTo>
                  <a:pt x="182625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007870" y="3730244"/>
            <a:ext cx="6386830" cy="1979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45"/>
              </a:lnSpc>
            </a:pPr>
            <a:r>
              <a:rPr dirty="0" sz="2200" spc="-5" b="1" i="1">
                <a:latin typeface="Century Schoolbook"/>
                <a:cs typeface="Century Schoolbook"/>
              </a:rPr>
              <a:t>Алексеева Елена</a:t>
            </a:r>
            <a:r>
              <a:rPr dirty="0" sz="2200" spc="-35" b="1" i="1">
                <a:latin typeface="Century Schoolbook"/>
                <a:cs typeface="Century Schoolbook"/>
              </a:rPr>
              <a:t> </a:t>
            </a:r>
            <a:r>
              <a:rPr dirty="0" sz="2200" spc="-5" b="1" i="1">
                <a:latin typeface="Century Schoolbook"/>
                <a:cs typeface="Century Schoolbook"/>
              </a:rPr>
              <a:t>Евгеньевна</a:t>
            </a:r>
            <a:endParaRPr sz="2200">
              <a:latin typeface="Century Schoolbook"/>
              <a:cs typeface="Century Schoolbook"/>
            </a:endParaRPr>
          </a:p>
          <a:p>
            <a:pPr marL="12700" marR="5080">
              <a:lnSpc>
                <a:spcPct val="70000"/>
              </a:lnSpc>
              <a:spcBef>
                <a:spcPts val="695"/>
              </a:spcBef>
            </a:pPr>
            <a:r>
              <a:rPr dirty="0" sz="2200" spc="-5" b="1">
                <a:latin typeface="Century Schoolbook"/>
                <a:cs typeface="Century Schoolbook"/>
              </a:rPr>
              <a:t>доцент кафедры возрастной психологии и  педагогики</a:t>
            </a:r>
            <a:r>
              <a:rPr dirty="0" sz="2200" spc="-60" b="1">
                <a:latin typeface="Century Schoolbook"/>
                <a:cs typeface="Century Schoolbook"/>
              </a:rPr>
              <a:t> </a:t>
            </a:r>
            <a:r>
              <a:rPr dirty="0" sz="2200" spc="-5" b="1">
                <a:latin typeface="Century Schoolbook"/>
                <a:cs typeface="Century Schoolbook"/>
              </a:rPr>
              <a:t>семьи</a:t>
            </a:r>
            <a:endParaRPr sz="2200">
              <a:latin typeface="Century Schoolbook"/>
              <a:cs typeface="Century Schoolbook"/>
            </a:endParaRPr>
          </a:p>
          <a:p>
            <a:pPr marL="12700">
              <a:lnSpc>
                <a:spcPts val="2355"/>
              </a:lnSpc>
            </a:pPr>
            <a:r>
              <a:rPr dirty="0" sz="2200" spc="-5" b="1">
                <a:latin typeface="Century Schoolbook"/>
                <a:cs typeface="Century Schoolbook"/>
              </a:rPr>
              <a:t>Института</a:t>
            </a:r>
            <a:r>
              <a:rPr dirty="0" sz="2200" spc="-35" b="1">
                <a:latin typeface="Century Schoolbook"/>
                <a:cs typeface="Century Schoolbook"/>
              </a:rPr>
              <a:t> </a:t>
            </a:r>
            <a:r>
              <a:rPr dirty="0" sz="2200" spc="-5" b="1">
                <a:latin typeface="Century Schoolbook"/>
                <a:cs typeface="Century Schoolbook"/>
              </a:rPr>
              <a:t>детства</a:t>
            </a:r>
            <a:endParaRPr sz="2200">
              <a:latin typeface="Century Schoolbook"/>
              <a:cs typeface="Century Schoolbook"/>
            </a:endParaRPr>
          </a:p>
          <a:p>
            <a:pPr marL="12700" marR="487680">
              <a:lnSpc>
                <a:spcPct val="70000"/>
              </a:lnSpc>
              <a:spcBef>
                <a:spcPts val="695"/>
              </a:spcBef>
            </a:pPr>
            <a:r>
              <a:rPr dirty="0" sz="2200" spc="-5" b="1">
                <a:latin typeface="Century Schoolbook"/>
                <a:cs typeface="Century Schoolbook"/>
              </a:rPr>
              <a:t>Российского государственного  педагогического университета им. А.И.  Герцена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842897" y="807973"/>
            <a:ext cx="6494145" cy="219583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1694180">
              <a:lnSpc>
                <a:spcPct val="100000"/>
              </a:lnSpc>
            </a:pPr>
            <a:r>
              <a:rPr dirty="0" sz="3600" spc="-5" i="0">
                <a:solidFill>
                  <a:srgbClr val="000000"/>
                </a:solidFill>
                <a:latin typeface="Verdana"/>
                <a:cs typeface="Verdana"/>
              </a:rPr>
              <a:t>Взаимодействие</a:t>
            </a:r>
            <a:r>
              <a:rPr dirty="0" sz="3600" spc="-80" i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3600" spc="-5" i="0">
                <a:solidFill>
                  <a:srgbClr val="000000"/>
                </a:solidFill>
                <a:latin typeface="Verdana"/>
                <a:cs typeface="Verdana"/>
              </a:rPr>
              <a:t>с  семьёй:  </a:t>
            </a:r>
            <a:r>
              <a:rPr dirty="0" sz="3600" i="0">
                <a:solidFill>
                  <a:srgbClr val="000000"/>
                </a:solidFill>
                <a:latin typeface="Verdana"/>
                <a:cs typeface="Verdana"/>
              </a:rPr>
              <a:t>технологии</a:t>
            </a:r>
            <a:endParaRPr sz="3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3600" i="0">
                <a:solidFill>
                  <a:srgbClr val="000000"/>
                </a:solidFill>
                <a:latin typeface="Verdana"/>
                <a:cs typeface="Verdana"/>
              </a:rPr>
              <a:t>социального</a:t>
            </a:r>
            <a:r>
              <a:rPr dirty="0" sz="3600" spc="-70" i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3600" spc="-5" i="0">
                <a:solidFill>
                  <a:srgbClr val="000000"/>
                </a:solidFill>
                <a:latin typeface="Verdana"/>
                <a:cs typeface="Verdana"/>
              </a:rPr>
              <a:t>творчества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0694" y="45730"/>
            <a:ext cx="6823075" cy="131445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-2540">
              <a:lnSpc>
                <a:spcPct val="120800"/>
              </a:lnSpc>
            </a:pPr>
            <a:r>
              <a:rPr dirty="0" sz="2700" spc="5" i="0">
                <a:solidFill>
                  <a:srgbClr val="234583"/>
                </a:solidFill>
                <a:latin typeface="Century Schoolbook"/>
                <a:cs typeface="Century Schoolbook"/>
              </a:rPr>
              <a:t>У</a:t>
            </a:r>
            <a:r>
              <a:rPr dirty="0" sz="2150" spc="5" i="0">
                <a:solidFill>
                  <a:srgbClr val="234583"/>
                </a:solidFill>
                <a:latin typeface="Century Schoolbook"/>
                <a:cs typeface="Century Schoolbook"/>
              </a:rPr>
              <a:t>РОВЕНЬ ТРЕВОЖНОСТИ У МАЛЬЧИКОВ  СТАРШЕГО </a:t>
            </a:r>
            <a:r>
              <a:rPr dirty="0" sz="2150" spc="10" i="0">
                <a:solidFill>
                  <a:srgbClr val="234583"/>
                </a:solidFill>
                <a:latin typeface="Century Schoolbook"/>
                <a:cs typeface="Century Schoolbook"/>
              </a:rPr>
              <a:t>ДОШКОЛЬНОГО </a:t>
            </a:r>
            <a:r>
              <a:rPr dirty="0" sz="2150" spc="5" i="0">
                <a:solidFill>
                  <a:srgbClr val="234583"/>
                </a:solidFill>
                <a:latin typeface="Century Schoolbook"/>
                <a:cs typeface="Century Schoolbook"/>
              </a:rPr>
              <a:t>ВОЗРАСТА </a:t>
            </a:r>
            <a:r>
              <a:rPr dirty="0" sz="2150" i="0">
                <a:solidFill>
                  <a:srgbClr val="234583"/>
                </a:solidFill>
                <a:latin typeface="Century Schoolbook"/>
                <a:cs typeface="Century Schoolbook"/>
              </a:rPr>
              <a:t>ИЗ  </a:t>
            </a:r>
            <a:r>
              <a:rPr dirty="0" sz="2150" spc="5" i="0">
                <a:solidFill>
                  <a:srgbClr val="234583"/>
                </a:solidFill>
                <a:latin typeface="Century Schoolbook"/>
                <a:cs typeface="Century Schoolbook"/>
              </a:rPr>
              <a:t>ПОЛНЫХ И НЕПОЛНЫХ</a:t>
            </a:r>
            <a:r>
              <a:rPr dirty="0" sz="2150" spc="395" i="0">
                <a:solidFill>
                  <a:srgbClr val="234583"/>
                </a:solidFill>
                <a:latin typeface="Century Schoolbook"/>
                <a:cs typeface="Century Schoolbook"/>
              </a:rPr>
              <a:t> </a:t>
            </a:r>
            <a:r>
              <a:rPr dirty="0" sz="2150" spc="5" i="0">
                <a:solidFill>
                  <a:srgbClr val="234583"/>
                </a:solidFill>
                <a:latin typeface="Century Schoolbook"/>
                <a:cs typeface="Century Schoolbook"/>
              </a:rPr>
              <a:t>СЕМЕЙ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1699260"/>
            <a:ext cx="5594604" cy="4433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97305" y="6107506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 h="0">
                <a:moveTo>
                  <a:pt x="417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7305" y="5432297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 h="0">
                <a:moveTo>
                  <a:pt x="417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7305" y="4755641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 h="0">
                <a:moveTo>
                  <a:pt x="417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7305" y="4080509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 h="0">
                <a:moveTo>
                  <a:pt x="417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7305" y="3403853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 h="0">
                <a:moveTo>
                  <a:pt x="417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7305" y="2728722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 h="0">
                <a:moveTo>
                  <a:pt x="417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7305" y="2052066"/>
            <a:ext cx="41910" cy="0"/>
          </a:xfrm>
          <a:custGeom>
            <a:avLst/>
            <a:gdLst/>
            <a:ahLst/>
            <a:cxnLst/>
            <a:rect l="l" t="t" r="r" b="b"/>
            <a:pathLst>
              <a:path w="41909" h="0">
                <a:moveTo>
                  <a:pt x="417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31342" y="6030569"/>
            <a:ext cx="20066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0%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0628" y="5354573"/>
            <a:ext cx="27241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1</a:t>
            </a:r>
            <a:r>
              <a:rPr dirty="0" sz="1000">
                <a:latin typeface="Century Schoolbook"/>
                <a:cs typeface="Century Schoolbook"/>
              </a:rPr>
              <a:t>0</a:t>
            </a:r>
            <a:r>
              <a:rPr dirty="0" sz="1000" spc="-5">
                <a:latin typeface="Century Schoolbook"/>
                <a:cs typeface="Century Schoolbook"/>
              </a:rPr>
              <a:t>%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0628" y="4678807"/>
            <a:ext cx="27241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2</a:t>
            </a:r>
            <a:r>
              <a:rPr dirty="0" sz="1000">
                <a:latin typeface="Century Schoolbook"/>
                <a:cs typeface="Century Schoolbook"/>
              </a:rPr>
              <a:t>0</a:t>
            </a:r>
            <a:r>
              <a:rPr dirty="0" sz="1000" spc="-5">
                <a:latin typeface="Century Schoolbook"/>
                <a:cs typeface="Century Schoolbook"/>
              </a:rPr>
              <a:t>%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628" y="4002785"/>
            <a:ext cx="27241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3</a:t>
            </a:r>
            <a:r>
              <a:rPr dirty="0" sz="1000">
                <a:latin typeface="Century Schoolbook"/>
                <a:cs typeface="Century Schoolbook"/>
              </a:rPr>
              <a:t>0</a:t>
            </a:r>
            <a:r>
              <a:rPr dirty="0" sz="1000" spc="-5">
                <a:latin typeface="Century Schoolbook"/>
                <a:cs typeface="Century Schoolbook"/>
              </a:rPr>
              <a:t>%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0628" y="3326638"/>
            <a:ext cx="27241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4</a:t>
            </a:r>
            <a:r>
              <a:rPr dirty="0" sz="1000">
                <a:latin typeface="Century Schoolbook"/>
                <a:cs typeface="Century Schoolbook"/>
              </a:rPr>
              <a:t>0</a:t>
            </a:r>
            <a:r>
              <a:rPr dirty="0" sz="1000" spc="-5">
                <a:latin typeface="Century Schoolbook"/>
                <a:cs typeface="Century Schoolbook"/>
              </a:rPr>
              <a:t>%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0628" y="2650616"/>
            <a:ext cx="27241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5</a:t>
            </a:r>
            <a:r>
              <a:rPr dirty="0" sz="1000">
                <a:latin typeface="Century Schoolbook"/>
                <a:cs typeface="Century Schoolbook"/>
              </a:rPr>
              <a:t>0</a:t>
            </a:r>
            <a:r>
              <a:rPr dirty="0" sz="1000" spc="-5">
                <a:latin typeface="Century Schoolbook"/>
                <a:cs typeface="Century Schoolbook"/>
              </a:rPr>
              <a:t>%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0628" y="1974850"/>
            <a:ext cx="27241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6</a:t>
            </a:r>
            <a:r>
              <a:rPr dirty="0" sz="1000">
                <a:latin typeface="Century Schoolbook"/>
                <a:cs typeface="Century Schoolbook"/>
              </a:rPr>
              <a:t>0</a:t>
            </a:r>
            <a:r>
              <a:rPr dirty="0" sz="1000" spc="-5">
                <a:latin typeface="Century Schoolbook"/>
                <a:cs typeface="Century Schoolbook"/>
              </a:rPr>
              <a:t>%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38453" y="6108979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0982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42235" y="6108979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0982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346066" y="6108979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0982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48755" y="6108979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0982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79652" y="6191199"/>
            <a:ext cx="101917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Низкий</a:t>
            </a:r>
            <a:r>
              <a:rPr dirty="0" sz="1000" spc="-25">
                <a:latin typeface="Century Schoolbook"/>
                <a:cs typeface="Century Schoolbook"/>
              </a:rPr>
              <a:t> </a:t>
            </a:r>
            <a:r>
              <a:rPr dirty="0" sz="1000" spc="-5">
                <a:latin typeface="Century Schoolbook"/>
                <a:cs typeface="Century Schoolbook"/>
              </a:rPr>
              <a:t>уровень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52750" y="6191199"/>
            <a:ext cx="108204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entury Schoolbook"/>
                <a:cs typeface="Century Schoolbook"/>
              </a:rPr>
              <a:t>Средний</a:t>
            </a:r>
            <a:r>
              <a:rPr dirty="0" sz="1000" spc="-45">
                <a:latin typeface="Century Schoolbook"/>
                <a:cs typeface="Century Schoolbook"/>
              </a:rPr>
              <a:t> </a:t>
            </a:r>
            <a:r>
              <a:rPr dirty="0" sz="1000" spc="-5">
                <a:latin typeface="Century Schoolbook"/>
                <a:cs typeface="Century Schoolbook"/>
              </a:rPr>
              <a:t>уровень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54677" y="6191199"/>
            <a:ext cx="108331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entury Schoolbook"/>
                <a:cs typeface="Century Schoolbook"/>
              </a:rPr>
              <a:t>Высокий</a:t>
            </a:r>
            <a:r>
              <a:rPr dirty="0" sz="1000" spc="-40">
                <a:latin typeface="Century Schoolbook"/>
                <a:cs typeface="Century Schoolbook"/>
              </a:rPr>
              <a:t> </a:t>
            </a:r>
            <a:r>
              <a:rPr dirty="0" sz="1000" spc="-5">
                <a:latin typeface="Century Schoolbook"/>
                <a:cs typeface="Century Schoolbook"/>
              </a:rPr>
              <a:t>уровень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10298" y="3857002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5" h="69214">
                <a:moveTo>
                  <a:pt x="0" y="68694"/>
                </a:moveTo>
                <a:lnTo>
                  <a:pt x="68694" y="68694"/>
                </a:lnTo>
                <a:lnTo>
                  <a:pt x="68694" y="0"/>
                </a:lnTo>
                <a:lnTo>
                  <a:pt x="0" y="0"/>
                </a:lnTo>
                <a:lnTo>
                  <a:pt x="0" y="6869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710298" y="4084332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5" h="69214">
                <a:moveTo>
                  <a:pt x="0" y="68694"/>
                </a:moveTo>
                <a:lnTo>
                  <a:pt x="68694" y="68694"/>
                </a:lnTo>
                <a:lnTo>
                  <a:pt x="68694" y="0"/>
                </a:lnTo>
                <a:lnTo>
                  <a:pt x="0" y="0"/>
                </a:lnTo>
                <a:lnTo>
                  <a:pt x="0" y="6869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797167" y="3732733"/>
            <a:ext cx="1045210" cy="464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9200"/>
              </a:lnSpc>
            </a:pPr>
            <a:r>
              <a:rPr dirty="0" sz="1000" spc="-5">
                <a:latin typeface="Century Schoolbook"/>
                <a:cs typeface="Century Schoolbook"/>
              </a:rPr>
              <a:t>Полные семьи  Неполные</a:t>
            </a:r>
            <a:r>
              <a:rPr dirty="0" sz="1000" spc="-50">
                <a:latin typeface="Century Schoolbook"/>
                <a:cs typeface="Century Schoolbook"/>
              </a:rPr>
              <a:t> </a:t>
            </a:r>
            <a:r>
              <a:rPr dirty="0" sz="1000" spc="-5">
                <a:latin typeface="Century Schoolbook"/>
                <a:cs typeface="Century Schoolbook"/>
              </a:rPr>
              <a:t>семьи</a:t>
            </a:r>
            <a:endParaRPr sz="10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8553" y="450215"/>
            <a:ext cx="7244715" cy="906144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000" i="0">
                <a:solidFill>
                  <a:srgbClr val="234583"/>
                </a:solidFill>
                <a:latin typeface="Century Schoolbook"/>
                <a:cs typeface="Century Schoolbook"/>
              </a:rPr>
              <a:t>П</a:t>
            </a:r>
            <a:r>
              <a:rPr dirty="0" i="0">
                <a:solidFill>
                  <a:srgbClr val="234583"/>
                </a:solidFill>
                <a:latin typeface="Century Schoolbook"/>
                <a:cs typeface="Century Schoolbook"/>
              </a:rPr>
              <a:t>РИМЕНЯЕМЫЕ ФОРМЫ НАКАЗАНИЙ</a:t>
            </a:r>
            <a:r>
              <a:rPr dirty="0" spc="465" i="0">
                <a:solidFill>
                  <a:srgbClr val="234583"/>
                </a:solidFill>
                <a:latin typeface="Century Schoolbook"/>
                <a:cs typeface="Century Schoolbook"/>
              </a:rPr>
              <a:t> </a:t>
            </a:r>
            <a:r>
              <a:rPr dirty="0" i="0">
                <a:solidFill>
                  <a:srgbClr val="234583"/>
                </a:solidFill>
                <a:latin typeface="Century Schoolbook"/>
                <a:cs typeface="Century Schoolbook"/>
              </a:rPr>
              <a:t>В</a:t>
            </a:r>
            <a:endParaRPr sz="3000">
              <a:latin typeface="Century Schoolbook"/>
              <a:cs typeface="Century Schoolbook"/>
            </a:endParaRPr>
          </a:p>
          <a:p>
            <a:pPr algn="ctr" marL="2540">
              <a:lnSpc>
                <a:spcPct val="100000"/>
              </a:lnSpc>
              <a:spcBef>
                <a:spcPts val="600"/>
              </a:spcBef>
              <a:tabLst>
                <a:tab pos="4457700" algn="l"/>
              </a:tabLst>
            </a:pPr>
            <a:r>
              <a:rPr dirty="0" i="0">
                <a:solidFill>
                  <a:srgbClr val="234583"/>
                </a:solidFill>
                <a:latin typeface="Century Schoolbook"/>
                <a:cs typeface="Century Schoolbook"/>
              </a:rPr>
              <a:t>ПОЛНЫХ</a:t>
            </a:r>
            <a:r>
              <a:rPr dirty="0" spc="175" i="0">
                <a:solidFill>
                  <a:srgbClr val="234583"/>
                </a:solidFill>
                <a:latin typeface="Century Schoolbook"/>
                <a:cs typeface="Century Schoolbook"/>
              </a:rPr>
              <a:t> </a:t>
            </a:r>
            <a:r>
              <a:rPr dirty="0" i="0">
                <a:solidFill>
                  <a:srgbClr val="234583"/>
                </a:solidFill>
                <a:latin typeface="Century Schoolbook"/>
                <a:cs typeface="Century Schoolbook"/>
              </a:rPr>
              <a:t>И</a:t>
            </a:r>
            <a:r>
              <a:rPr dirty="0" spc="165" i="0">
                <a:solidFill>
                  <a:srgbClr val="234583"/>
                </a:solidFill>
                <a:latin typeface="Century Schoolbook"/>
                <a:cs typeface="Century Schoolbook"/>
              </a:rPr>
              <a:t> </a:t>
            </a:r>
            <a:r>
              <a:rPr dirty="0" i="0">
                <a:solidFill>
                  <a:srgbClr val="234583"/>
                </a:solidFill>
                <a:latin typeface="Century Schoolbook"/>
                <a:cs typeface="Century Schoolbook"/>
              </a:rPr>
              <a:t>НЕПОЛНЫХ	СЕМЬЯХ</a:t>
            </a:r>
          </a:p>
        </p:txBody>
      </p:sp>
      <p:sp>
        <p:nvSpPr>
          <p:cNvPr id="3" name="object 3"/>
          <p:cNvSpPr/>
          <p:nvPr/>
        </p:nvSpPr>
        <p:spPr>
          <a:xfrm>
            <a:off x="819911" y="1624583"/>
            <a:ext cx="6054851" cy="4530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02817" y="6131458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 h="0">
                <a:moveTo>
                  <a:pt x="421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2817" y="5622442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 h="0">
                <a:moveTo>
                  <a:pt x="421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2817" y="5111877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 h="0">
                <a:moveTo>
                  <a:pt x="421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2817" y="4602860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 h="0">
                <a:moveTo>
                  <a:pt x="421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02817" y="4093845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 h="0">
                <a:moveTo>
                  <a:pt x="421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02817" y="3583304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 h="0">
                <a:moveTo>
                  <a:pt x="421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02817" y="3074289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 h="0">
                <a:moveTo>
                  <a:pt x="421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02817" y="2565273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 h="0">
                <a:moveTo>
                  <a:pt x="421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02817" y="2054732"/>
            <a:ext cx="42545" cy="0"/>
          </a:xfrm>
          <a:custGeom>
            <a:avLst/>
            <a:gdLst/>
            <a:ahLst/>
            <a:cxnLst/>
            <a:rect l="l" t="t" r="r" b="b"/>
            <a:pathLst>
              <a:path w="42544" h="0">
                <a:moveTo>
                  <a:pt x="421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72516" y="4525771"/>
            <a:ext cx="166370" cy="16916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30</a:t>
            </a:r>
            <a:endParaRPr sz="100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20</a:t>
            </a:r>
            <a:endParaRPr sz="100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10</a:t>
            </a:r>
            <a:endParaRPr sz="100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69850">
              <a:lnSpc>
                <a:spcPct val="100000"/>
              </a:lnSpc>
            </a:pPr>
            <a:r>
              <a:rPr dirty="0" sz="1000" spc="-5">
                <a:latin typeface="Century Schoolbook"/>
                <a:cs typeface="Century Schoolbook"/>
              </a:rPr>
              <a:t>0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2516" y="4016120"/>
            <a:ext cx="16573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40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2516" y="3506470"/>
            <a:ext cx="16573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50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2516" y="1977644"/>
            <a:ext cx="165735" cy="1182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80</a:t>
            </a:r>
            <a:endParaRPr sz="100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70</a:t>
            </a:r>
            <a:endParaRPr sz="100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Century Schoolbook"/>
                <a:cs typeface="Century Schoolbook"/>
              </a:rPr>
              <a:t>60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45489" y="613298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0982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79495" y="613298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0982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312661" y="613298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0982"/>
                </a:lnTo>
              </a:path>
            </a:pathLst>
          </a:custGeom>
          <a:ln w="12700">
            <a:solidFill>
              <a:srgbClr val="7474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759711" y="6215278"/>
            <a:ext cx="903605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entury Schoolbook"/>
                <a:cs typeface="Century Schoolbook"/>
              </a:rPr>
              <a:t>Полные</a:t>
            </a:r>
            <a:r>
              <a:rPr dirty="0" sz="1000" spc="-55">
                <a:latin typeface="Century Schoolbook"/>
                <a:cs typeface="Century Schoolbook"/>
              </a:rPr>
              <a:t> </a:t>
            </a:r>
            <a:r>
              <a:rPr dirty="0" sz="1000" spc="-5">
                <a:latin typeface="Century Schoolbook"/>
                <a:cs typeface="Century Schoolbook"/>
              </a:rPr>
              <a:t>семьи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23917" y="6215278"/>
            <a:ext cx="104521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entury Schoolbook"/>
                <a:cs typeface="Century Schoolbook"/>
              </a:rPr>
              <a:t>Неполные</a:t>
            </a:r>
            <a:r>
              <a:rPr dirty="0" sz="1000" spc="-50">
                <a:latin typeface="Century Schoolbook"/>
                <a:cs typeface="Century Schoolbook"/>
              </a:rPr>
              <a:t> </a:t>
            </a:r>
            <a:r>
              <a:rPr dirty="0" sz="1000" spc="-5">
                <a:latin typeface="Century Schoolbook"/>
                <a:cs typeface="Century Schoolbook"/>
              </a:rPr>
              <a:t>семьи</a:t>
            </a:r>
            <a:endParaRPr sz="1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089140" y="3717683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5" h="69214">
                <a:moveTo>
                  <a:pt x="0" y="68694"/>
                </a:moveTo>
                <a:lnTo>
                  <a:pt x="68694" y="68694"/>
                </a:lnTo>
                <a:lnTo>
                  <a:pt x="68694" y="0"/>
                </a:lnTo>
                <a:lnTo>
                  <a:pt x="0" y="0"/>
                </a:lnTo>
                <a:lnTo>
                  <a:pt x="0" y="6869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089140" y="3945013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5" h="69214">
                <a:moveTo>
                  <a:pt x="0" y="68694"/>
                </a:moveTo>
                <a:lnTo>
                  <a:pt x="68694" y="68694"/>
                </a:lnTo>
                <a:lnTo>
                  <a:pt x="68694" y="0"/>
                </a:lnTo>
                <a:lnTo>
                  <a:pt x="0" y="0"/>
                </a:lnTo>
                <a:lnTo>
                  <a:pt x="0" y="68694"/>
                </a:lnTo>
                <a:close/>
              </a:path>
            </a:pathLst>
          </a:custGeom>
          <a:solidFill>
            <a:srgbClr val="7597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089140" y="4172343"/>
            <a:ext cx="69215" cy="69215"/>
          </a:xfrm>
          <a:custGeom>
            <a:avLst/>
            <a:gdLst/>
            <a:ahLst/>
            <a:cxnLst/>
            <a:rect l="l" t="t" r="r" b="b"/>
            <a:pathLst>
              <a:path w="69215" h="69214">
                <a:moveTo>
                  <a:pt x="0" y="68694"/>
                </a:moveTo>
                <a:lnTo>
                  <a:pt x="68694" y="68694"/>
                </a:lnTo>
                <a:lnTo>
                  <a:pt x="68694" y="0"/>
                </a:lnTo>
                <a:lnTo>
                  <a:pt x="0" y="0"/>
                </a:lnTo>
                <a:lnTo>
                  <a:pt x="0" y="68694"/>
                </a:lnTo>
                <a:close/>
              </a:path>
            </a:pathLst>
          </a:custGeom>
          <a:solidFill>
            <a:srgbClr val="B32C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176007" y="3593033"/>
            <a:ext cx="1381760" cy="692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9200"/>
              </a:lnSpc>
            </a:pPr>
            <a:r>
              <a:rPr dirty="0" sz="1000" spc="-5">
                <a:latin typeface="Century Schoolbook"/>
                <a:cs typeface="Century Schoolbook"/>
              </a:rPr>
              <a:t>Только словестно  Только физически  </a:t>
            </a:r>
            <a:r>
              <a:rPr dirty="0" sz="1000" spc="-5">
                <a:latin typeface="Century Schoolbook"/>
                <a:cs typeface="Century Schoolbook"/>
              </a:rPr>
              <a:t>Сл</a:t>
            </a:r>
            <a:r>
              <a:rPr dirty="0" sz="1000">
                <a:latin typeface="Century Schoolbook"/>
                <a:cs typeface="Century Schoolbook"/>
              </a:rPr>
              <a:t>о</a:t>
            </a:r>
            <a:r>
              <a:rPr dirty="0" sz="1000" spc="-5">
                <a:latin typeface="Century Schoolbook"/>
                <a:cs typeface="Century Schoolbook"/>
              </a:rPr>
              <a:t>в</a:t>
            </a:r>
            <a:r>
              <a:rPr dirty="0" sz="1000">
                <a:latin typeface="Century Schoolbook"/>
                <a:cs typeface="Century Schoolbook"/>
              </a:rPr>
              <a:t>е</a:t>
            </a:r>
            <a:r>
              <a:rPr dirty="0" sz="1000" spc="-5">
                <a:latin typeface="Century Schoolbook"/>
                <a:cs typeface="Century Schoolbook"/>
              </a:rPr>
              <a:t>с</a:t>
            </a:r>
            <a:r>
              <a:rPr dirty="0" sz="1000" spc="-10">
                <a:latin typeface="Century Schoolbook"/>
                <a:cs typeface="Century Schoolbook"/>
              </a:rPr>
              <a:t>т</a:t>
            </a:r>
            <a:r>
              <a:rPr dirty="0" sz="1000" spc="-5">
                <a:latin typeface="Century Schoolbook"/>
                <a:cs typeface="Century Schoolbook"/>
              </a:rPr>
              <a:t>н</a:t>
            </a:r>
            <a:r>
              <a:rPr dirty="0" sz="1000">
                <a:latin typeface="Century Schoolbook"/>
                <a:cs typeface="Century Schoolbook"/>
              </a:rPr>
              <a:t>о</a:t>
            </a:r>
            <a:r>
              <a:rPr dirty="0" sz="1000" spc="-10">
                <a:latin typeface="Century Schoolbook"/>
                <a:cs typeface="Century Schoolbook"/>
              </a:rPr>
              <a:t>+</a:t>
            </a:r>
            <a:r>
              <a:rPr dirty="0" sz="1000" spc="-5">
                <a:latin typeface="Century Schoolbook"/>
                <a:cs typeface="Century Schoolbook"/>
              </a:rPr>
              <a:t>ф</a:t>
            </a:r>
            <a:r>
              <a:rPr dirty="0" sz="1000" spc="-15">
                <a:latin typeface="Century Schoolbook"/>
                <a:cs typeface="Century Schoolbook"/>
              </a:rPr>
              <a:t>и</a:t>
            </a:r>
            <a:r>
              <a:rPr dirty="0" sz="1000" spc="-5">
                <a:latin typeface="Century Schoolbook"/>
                <a:cs typeface="Century Schoolbook"/>
              </a:rPr>
              <a:t>з</a:t>
            </a:r>
            <a:r>
              <a:rPr dirty="0" sz="1000" spc="-10">
                <a:latin typeface="Century Schoolbook"/>
                <a:cs typeface="Century Schoolbook"/>
              </a:rPr>
              <a:t>и</a:t>
            </a:r>
            <a:r>
              <a:rPr dirty="0" sz="1000" spc="-5">
                <a:latin typeface="Century Schoolbook"/>
                <a:cs typeface="Century Schoolbook"/>
              </a:rPr>
              <a:t>ческ</a:t>
            </a:r>
            <a:r>
              <a:rPr dirty="0" sz="1000" spc="-5">
                <a:latin typeface="Century Schoolbook"/>
                <a:cs typeface="Century Schoolbook"/>
              </a:rPr>
              <a:t>и</a:t>
            </a:r>
            <a:endParaRPr sz="10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6657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50" spc="25" i="0">
                <a:latin typeface="Century Schoolbook"/>
                <a:cs typeface="Century Schoolbook"/>
              </a:rPr>
              <a:t>ЗАДАЧ</a:t>
            </a:r>
            <a:r>
              <a:rPr dirty="0" sz="2850" spc="15" i="0">
                <a:latin typeface="Century Schoolbook"/>
                <a:cs typeface="Century Schoolbook"/>
              </a:rPr>
              <a:t>И</a:t>
            </a:r>
            <a:r>
              <a:rPr dirty="0" sz="3600" i="0">
                <a:latin typeface="Century Schoolbook"/>
                <a:cs typeface="Century Schoolbook"/>
              </a:rPr>
              <a:t>: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9442"/>
            <a:ext cx="7063105" cy="4547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08660">
              <a:lnSpc>
                <a:spcPct val="100000"/>
              </a:lnSpc>
              <a:buAutoNum type="arabicPeriod"/>
              <a:tabLst>
                <a:tab pos="476884" algn="l"/>
              </a:tabLst>
            </a:pPr>
            <a:r>
              <a:rPr dirty="0" sz="3200" b="1">
                <a:latin typeface="Century Schoolbook"/>
                <a:cs typeface="Century Schoolbook"/>
              </a:rPr>
              <a:t>Снизить уровень </a:t>
            </a:r>
            <a:r>
              <a:rPr dirty="0" sz="3200" spc="5" b="1">
                <a:latin typeface="Century Schoolbook"/>
                <a:cs typeface="Century Schoolbook"/>
              </a:rPr>
              <a:t>и</a:t>
            </a:r>
            <a:r>
              <a:rPr dirty="0" sz="3200" spc="-55" b="1">
                <a:latin typeface="Century Schoolbook"/>
                <a:cs typeface="Century Schoolbook"/>
              </a:rPr>
              <a:t> </a:t>
            </a:r>
            <a:r>
              <a:rPr dirty="0" sz="3200" b="1">
                <a:latin typeface="Century Schoolbook"/>
                <a:cs typeface="Century Schoolbook"/>
              </a:rPr>
              <a:t>частоту  применения наказания </a:t>
            </a:r>
            <a:r>
              <a:rPr dirty="0" sz="3200" spc="-10" b="1">
                <a:latin typeface="Century Schoolbook"/>
                <a:cs typeface="Century Schoolbook"/>
              </a:rPr>
              <a:t>со  </a:t>
            </a:r>
            <a:r>
              <a:rPr dirty="0" sz="3200" b="1">
                <a:latin typeface="Century Schoolbook"/>
                <a:cs typeface="Century Schoolbook"/>
              </a:rPr>
              <a:t>стороны</a:t>
            </a:r>
            <a:r>
              <a:rPr dirty="0" sz="3200" spc="-80" b="1">
                <a:latin typeface="Century Schoolbook"/>
                <a:cs typeface="Century Schoolbook"/>
              </a:rPr>
              <a:t> </a:t>
            </a:r>
            <a:r>
              <a:rPr dirty="0" sz="3200" b="1">
                <a:latin typeface="Century Schoolbook"/>
                <a:cs typeface="Century Schoolbook"/>
              </a:rPr>
              <a:t>матерей.</a:t>
            </a:r>
            <a:endParaRPr sz="3200">
              <a:latin typeface="Century Schoolbook"/>
              <a:cs typeface="Century Schoolbook"/>
            </a:endParaRPr>
          </a:p>
          <a:p>
            <a:pPr marL="476250" indent="-46355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76884" algn="l"/>
              </a:tabLst>
            </a:pPr>
            <a:r>
              <a:rPr dirty="0" sz="3200" b="1">
                <a:latin typeface="Century Schoolbook"/>
                <a:cs typeface="Century Schoolbook"/>
              </a:rPr>
              <a:t>Снять</a:t>
            </a:r>
            <a:r>
              <a:rPr dirty="0" sz="3200" spc="-65" b="1">
                <a:latin typeface="Century Schoolbook"/>
                <a:cs typeface="Century Schoolbook"/>
              </a:rPr>
              <a:t> </a:t>
            </a:r>
            <a:r>
              <a:rPr dirty="0" sz="3200" b="1">
                <a:latin typeface="Century Schoolbook"/>
                <a:cs typeface="Century Schoolbook"/>
              </a:rPr>
              <a:t>эмоциональное</a:t>
            </a:r>
            <a:endParaRPr sz="320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</a:pPr>
            <a:r>
              <a:rPr dirty="0" sz="3200" b="1">
                <a:latin typeface="Century Schoolbook"/>
                <a:cs typeface="Century Schoolbook"/>
              </a:rPr>
              <a:t>напряжение в</a:t>
            </a:r>
            <a:r>
              <a:rPr dirty="0" sz="3200" spc="-60" b="1">
                <a:latin typeface="Century Schoolbook"/>
                <a:cs typeface="Century Schoolbook"/>
              </a:rPr>
              <a:t> </a:t>
            </a:r>
            <a:r>
              <a:rPr dirty="0" sz="3200" b="1">
                <a:latin typeface="Century Schoolbook"/>
                <a:cs typeface="Century Schoolbook"/>
              </a:rPr>
              <a:t>семьях.</a:t>
            </a:r>
            <a:endParaRPr sz="3200">
              <a:latin typeface="Century Schoolbook"/>
              <a:cs typeface="Century Schoolbook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AutoNum type="arabicPeriod" startAt="3"/>
              <a:tabLst>
                <a:tab pos="476884" algn="l"/>
              </a:tabLst>
            </a:pPr>
            <a:r>
              <a:rPr dirty="0" sz="3200" b="1">
                <a:latin typeface="Century Schoolbook"/>
                <a:cs typeface="Century Schoolbook"/>
              </a:rPr>
              <a:t>Помочь осознать </a:t>
            </a:r>
            <a:r>
              <a:rPr dirty="0" sz="3200" spc="-5" b="1">
                <a:latin typeface="Century Schoolbook"/>
                <a:cs typeface="Century Schoolbook"/>
              </a:rPr>
              <a:t>искажения</a:t>
            </a:r>
            <a:r>
              <a:rPr dirty="0" sz="3200" spc="-65" b="1">
                <a:latin typeface="Century Schoolbook"/>
                <a:cs typeface="Century Schoolbook"/>
              </a:rPr>
              <a:t> </a:t>
            </a:r>
            <a:r>
              <a:rPr dirty="0" sz="3200" b="1">
                <a:latin typeface="Century Schoolbook"/>
                <a:cs typeface="Century Schoolbook"/>
              </a:rPr>
              <a:t>в  восприятии себя и других  членов </a:t>
            </a:r>
            <a:r>
              <a:rPr dirty="0" sz="3200" spc="-5" b="1">
                <a:latin typeface="Century Schoolbook"/>
                <a:cs typeface="Century Schoolbook"/>
              </a:rPr>
              <a:t>семьи </a:t>
            </a:r>
            <a:r>
              <a:rPr dirty="0" sz="3200" b="1">
                <a:latin typeface="Century Schoolbook"/>
                <a:cs typeface="Century Schoolbook"/>
              </a:rPr>
              <a:t>в контексте  конкретной</a:t>
            </a:r>
            <a:r>
              <a:rPr dirty="0" sz="3200" spc="-80" b="1">
                <a:latin typeface="Century Schoolbook"/>
                <a:cs typeface="Century Schoolbook"/>
              </a:rPr>
              <a:t> </a:t>
            </a:r>
            <a:r>
              <a:rPr dirty="0" sz="3200" b="1">
                <a:latin typeface="Century Schoolbook"/>
                <a:cs typeface="Century Schoolbook"/>
              </a:rPr>
              <a:t>ситуации.</a:t>
            </a:r>
            <a:endParaRPr sz="32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2333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50" spc="25" i="0">
                <a:latin typeface="Century Schoolbook"/>
                <a:cs typeface="Century Schoolbook"/>
              </a:rPr>
              <a:t>ЭТАПЫ</a:t>
            </a:r>
            <a:r>
              <a:rPr dirty="0" sz="2850" spc="100" i="0">
                <a:latin typeface="Century Schoolbook"/>
                <a:cs typeface="Century Schoolbook"/>
              </a:rPr>
              <a:t> </a:t>
            </a:r>
            <a:r>
              <a:rPr dirty="0" sz="2850" spc="20" i="0">
                <a:latin typeface="Century Schoolbook"/>
                <a:cs typeface="Century Schoolbook"/>
              </a:rPr>
              <a:t>РАБОТЫ</a:t>
            </a:r>
            <a:r>
              <a:rPr dirty="0" sz="3600" spc="20" i="0">
                <a:latin typeface="Century Schoolbook"/>
                <a:cs typeface="Century Schoolbook"/>
              </a:rPr>
              <a:t>:</a:t>
            </a:r>
            <a:endParaRPr sz="36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9951"/>
            <a:ext cx="7287895" cy="4420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115" marR="681355" indent="-272415">
              <a:lnSpc>
                <a:spcPct val="100000"/>
              </a:lnSpc>
              <a:buClr>
                <a:srgbClr val="FD8537"/>
              </a:buClr>
              <a:buSzPct val="69642"/>
              <a:buFont typeface="Wingdings"/>
              <a:buChar char=""/>
              <a:tabLst>
                <a:tab pos="285750" algn="l"/>
              </a:tabLst>
            </a:pPr>
            <a:r>
              <a:rPr dirty="0" sz="2800" spc="-5" b="1">
                <a:latin typeface="Century Schoolbook"/>
                <a:cs typeface="Century Schoolbook"/>
              </a:rPr>
              <a:t>первый этап — проведение  балинтовской группы отдельно с  </a:t>
            </a:r>
            <a:r>
              <a:rPr dirty="0" sz="2800" spc="-10" b="1">
                <a:latin typeface="Century Schoolbook"/>
                <a:cs typeface="Century Schoolbook"/>
              </a:rPr>
              <a:t>мальчиками </a:t>
            </a:r>
            <a:r>
              <a:rPr dirty="0" sz="2800" spc="-5" b="1">
                <a:latin typeface="Century Schoolbook"/>
                <a:cs typeface="Century Schoolbook"/>
              </a:rPr>
              <a:t>из неполных</a:t>
            </a:r>
            <a:r>
              <a:rPr dirty="0" sz="2800" spc="45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семей;</a:t>
            </a:r>
            <a:endParaRPr sz="2800">
              <a:latin typeface="Century Schoolbook"/>
              <a:cs typeface="Century Schoolbook"/>
            </a:endParaRPr>
          </a:p>
          <a:p>
            <a:pPr marL="285115" marR="240029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5750" algn="l"/>
              </a:tabLst>
            </a:pPr>
            <a:r>
              <a:rPr dirty="0" sz="2800" spc="-10" b="1">
                <a:latin typeface="Century Schoolbook"/>
                <a:cs typeface="Century Schoolbook"/>
              </a:rPr>
              <a:t>второй </a:t>
            </a:r>
            <a:r>
              <a:rPr dirty="0" sz="2800" spc="-5" b="1">
                <a:latin typeface="Century Schoolbook"/>
                <a:cs typeface="Century Schoolbook"/>
              </a:rPr>
              <a:t>этап — проведение  балинтовской группы отдельно с  матерями-одиночками (проводится  параллельно с первым</a:t>
            </a:r>
            <a:r>
              <a:rPr dirty="0" sz="2800" spc="-20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этапом);</a:t>
            </a:r>
            <a:endParaRPr sz="2800">
              <a:latin typeface="Century Schoolbook"/>
              <a:cs typeface="Century Schoolbook"/>
            </a:endParaRPr>
          </a:p>
          <a:p>
            <a:pPr marL="285115" marR="508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5750" algn="l"/>
              </a:tabLst>
            </a:pPr>
            <a:r>
              <a:rPr dirty="0" sz="2800" spc="-5" b="1">
                <a:latin typeface="Century Schoolbook"/>
                <a:cs typeface="Century Schoolbook"/>
              </a:rPr>
              <a:t>третий этап — проведение семейной  балинтовской группы (совместно с  матерями и</a:t>
            </a:r>
            <a:r>
              <a:rPr dirty="0" sz="2800" spc="-80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детьми).</a:t>
            </a:r>
            <a:endParaRPr sz="2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0123"/>
            <a:ext cx="7007859" cy="5433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99770">
              <a:lnSpc>
                <a:spcPct val="100000"/>
              </a:lnSpc>
            </a:pPr>
            <a:r>
              <a:rPr dirty="0" sz="2400" spc="-5" b="1" i="1">
                <a:latin typeface="Century Schoolbook"/>
                <a:cs typeface="Century Schoolbook"/>
              </a:rPr>
              <a:t>Технология проведения балинтовской  </a:t>
            </a:r>
            <a:r>
              <a:rPr dirty="0" sz="2400" spc="-5" b="1" i="1">
                <a:latin typeface="Century Schoolbook"/>
                <a:cs typeface="Century Schoolbook"/>
              </a:rPr>
              <a:t>группы с</a:t>
            </a:r>
            <a:r>
              <a:rPr dirty="0" sz="2400" spc="-65" b="1" i="1">
                <a:latin typeface="Century Schoolbook"/>
                <a:cs typeface="Century Schoolbook"/>
              </a:rPr>
              <a:t> </a:t>
            </a:r>
            <a:r>
              <a:rPr dirty="0" sz="2400" b="1" i="1">
                <a:latin typeface="Century Schoolbook"/>
                <a:cs typeface="Century Schoolbook"/>
              </a:rPr>
              <a:t>детьми.</a:t>
            </a:r>
            <a:endParaRPr sz="2400">
              <a:latin typeface="Century Schoolbook"/>
              <a:cs typeface="Century Schoolbook"/>
            </a:endParaRPr>
          </a:p>
          <a:p>
            <a:pPr marL="285115" indent="-272415">
              <a:lnSpc>
                <a:spcPct val="100000"/>
              </a:lnSpc>
              <a:spcBef>
                <a:spcPts val="59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1-й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Определение именинника</a:t>
            </a:r>
            <a:r>
              <a:rPr dirty="0" sz="2400" spc="-5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истории.</a:t>
            </a:r>
            <a:endParaRPr sz="2400">
              <a:latin typeface="Century Schoolbook"/>
              <a:cs typeface="Century Schoolbook"/>
            </a:endParaRPr>
          </a:p>
          <a:p>
            <a:pPr marL="285115">
              <a:lnSpc>
                <a:spcPct val="100000"/>
              </a:lnSpc>
            </a:pPr>
            <a:r>
              <a:rPr dirty="0" sz="2400" spc="-5" i="1">
                <a:latin typeface="Century Schoolbook"/>
                <a:cs typeface="Century Schoolbook"/>
              </a:rPr>
              <a:t>2-й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Спонтанный</a:t>
            </a:r>
            <a:r>
              <a:rPr dirty="0" sz="2400" spc="-9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рассказ.</a:t>
            </a:r>
            <a:endParaRPr sz="2400">
              <a:latin typeface="Century Schoolbook"/>
              <a:cs typeface="Century Schoolbook"/>
            </a:endParaRPr>
          </a:p>
          <a:p>
            <a:pPr marL="285115" marR="76200" indent="-272415">
              <a:lnSpc>
                <a:spcPct val="100299"/>
              </a:lnSpc>
              <a:spcBef>
                <a:spcPts val="59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3-й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Распределение ролей. Рассказчику  предоставляется почетное </a:t>
            </a:r>
            <a:r>
              <a:rPr dirty="0" sz="2400">
                <a:latin typeface="Century Schoolbook"/>
                <a:cs typeface="Century Schoolbook"/>
              </a:rPr>
              <a:t>право  распределения</a:t>
            </a:r>
            <a:r>
              <a:rPr dirty="0" sz="2400" spc="-8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ролей.</a:t>
            </a:r>
            <a:endParaRPr sz="2400">
              <a:latin typeface="Century Schoolbook"/>
              <a:cs typeface="Century Schoolbook"/>
            </a:endParaRPr>
          </a:p>
          <a:p>
            <a:pPr marL="285115" marR="186690" indent="-272415">
              <a:lnSpc>
                <a:spcPct val="100200"/>
              </a:lnSpc>
              <a:spcBef>
                <a:spcPts val="5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4-й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Ролевая игра. На данном этапе  важно оценить поведенческие проявления </a:t>
            </a:r>
            <a:r>
              <a:rPr dirty="0" sz="2400">
                <a:latin typeface="Century Schoolbook"/>
                <a:cs typeface="Century Schoolbook"/>
              </a:rPr>
              <a:t>и  </a:t>
            </a:r>
            <a:r>
              <a:rPr dirty="0" sz="2400" spc="-5">
                <a:latin typeface="Century Schoolbook"/>
                <a:cs typeface="Century Schoolbook"/>
              </a:rPr>
              <a:t>эмоциональные реакции, которыми  именинник </a:t>
            </a:r>
            <a:r>
              <a:rPr dirty="0" sz="2400">
                <a:latin typeface="Century Schoolbook"/>
                <a:cs typeface="Century Schoolbook"/>
              </a:rPr>
              <a:t>сопровождал свой</a:t>
            </a:r>
            <a:r>
              <a:rPr dirty="0" sz="2400" spc="-105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рассказ.</a:t>
            </a:r>
            <a:endParaRPr sz="2400">
              <a:latin typeface="Century Schoolbook"/>
              <a:cs typeface="Century Schoolbook"/>
            </a:endParaRPr>
          </a:p>
          <a:p>
            <a:pPr marL="285115" marR="58419" indent="-272415">
              <a:lnSpc>
                <a:spcPct val="1002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5-й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Обратная связь. Заявителю  </a:t>
            </a:r>
            <a:r>
              <a:rPr dirty="0" sz="2400">
                <a:latin typeface="Century Schoolbook"/>
                <a:cs typeface="Century Schoolbook"/>
              </a:rPr>
              <a:t>проблемы </a:t>
            </a:r>
            <a:r>
              <a:rPr dirty="0" sz="2400" spc="-5">
                <a:latin typeface="Century Schoolbook"/>
                <a:cs typeface="Century Schoolbook"/>
              </a:rPr>
              <a:t>предоставляется право рассказать,  кто и </a:t>
            </a:r>
            <a:r>
              <a:rPr dirty="0" sz="2400">
                <a:latin typeface="Century Schoolbook"/>
                <a:cs typeface="Century Schoolbook"/>
              </a:rPr>
              <a:t>что ему больше всего</a:t>
            </a:r>
            <a:r>
              <a:rPr dirty="0" sz="2400" spc="-8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понравилось.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1752"/>
            <a:ext cx="7223759" cy="6241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b="1" i="1">
                <a:latin typeface="Century Schoolbook"/>
                <a:cs typeface="Century Schoolbook"/>
              </a:rPr>
              <a:t>Технология </a:t>
            </a:r>
            <a:r>
              <a:rPr dirty="0" sz="2400" b="1" i="1">
                <a:latin typeface="Century Schoolbook"/>
                <a:cs typeface="Century Schoolbook"/>
              </a:rPr>
              <a:t>проведения</a:t>
            </a:r>
            <a:r>
              <a:rPr dirty="0" sz="2400" spc="20" b="1" i="1">
                <a:latin typeface="Century Schoolbook"/>
                <a:cs typeface="Century Schoolbook"/>
              </a:rPr>
              <a:t> </a:t>
            </a:r>
            <a:r>
              <a:rPr dirty="0" sz="2400" spc="-5" b="1" i="1">
                <a:latin typeface="Century Schoolbook"/>
                <a:cs typeface="Century Schoolbook"/>
              </a:rPr>
              <a:t>балинтовской</a:t>
            </a:r>
            <a:endParaRPr sz="2400">
              <a:latin typeface="Century Schoolbook"/>
              <a:cs typeface="Century Schoolbook"/>
            </a:endParaRPr>
          </a:p>
          <a:p>
            <a:pPr marL="285115">
              <a:lnSpc>
                <a:spcPct val="100000"/>
              </a:lnSpc>
            </a:pPr>
            <a:r>
              <a:rPr dirty="0" sz="2400" spc="-5" b="1" i="1">
                <a:latin typeface="Century Schoolbook"/>
                <a:cs typeface="Century Schoolbook"/>
              </a:rPr>
              <a:t>группы с </a:t>
            </a:r>
            <a:r>
              <a:rPr dirty="0" sz="2400" b="1" i="1">
                <a:latin typeface="Century Schoolbook"/>
                <a:cs typeface="Century Schoolbook"/>
              </a:rPr>
              <a:t>родителями</a:t>
            </a:r>
            <a:r>
              <a:rPr dirty="0" sz="2400" spc="-20" b="1" i="1">
                <a:latin typeface="Century Schoolbook"/>
                <a:cs typeface="Century Schoolbook"/>
              </a:rPr>
              <a:t> </a:t>
            </a:r>
            <a:r>
              <a:rPr dirty="0" sz="2400" spc="-5" b="1" i="1">
                <a:latin typeface="Century Schoolbook"/>
                <a:cs typeface="Century Schoolbook"/>
              </a:rPr>
              <a:t>(матерями).</a:t>
            </a:r>
            <a:endParaRPr sz="2400">
              <a:latin typeface="Century Schoolbook"/>
              <a:cs typeface="Century Schoolbook"/>
            </a:endParaRPr>
          </a:p>
          <a:p>
            <a:pPr marL="285115" marR="88900" indent="-272415">
              <a:lnSpc>
                <a:spcPct val="100200"/>
              </a:lnSpc>
              <a:spcBef>
                <a:spcPts val="5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1-й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Определение </a:t>
            </a:r>
            <a:r>
              <a:rPr dirty="0" sz="2400">
                <a:latin typeface="Century Schoolbook"/>
                <a:cs typeface="Century Schoolbook"/>
              </a:rPr>
              <a:t>рассказчика.</a:t>
            </a:r>
            <a:r>
              <a:rPr dirty="0" sz="2400" spc="-6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Ведущий  предлагает: «Кто хотел </a:t>
            </a:r>
            <a:r>
              <a:rPr dirty="0" sz="2400">
                <a:latin typeface="Century Schoolbook"/>
                <a:cs typeface="Century Schoolbook"/>
              </a:rPr>
              <a:t>бы </a:t>
            </a:r>
            <a:r>
              <a:rPr dirty="0" sz="2400" spc="-5">
                <a:latin typeface="Century Schoolbook"/>
                <a:cs typeface="Century Schoolbook"/>
              </a:rPr>
              <a:t>представить </a:t>
            </a:r>
            <a:r>
              <a:rPr dirty="0" sz="2400">
                <a:latin typeface="Century Schoolbook"/>
                <a:cs typeface="Century Schoolbook"/>
              </a:rPr>
              <a:t>на  рассмотрение свой</a:t>
            </a:r>
            <a:r>
              <a:rPr dirty="0" sz="2400" spc="-15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случай?».</a:t>
            </a:r>
            <a:endParaRPr sz="2400">
              <a:latin typeface="Century Schoolbook"/>
              <a:cs typeface="Century Schoolbook"/>
            </a:endParaRPr>
          </a:p>
          <a:p>
            <a:pPr marL="285115" marR="1094105" indent="-272415">
              <a:lnSpc>
                <a:spcPct val="100400"/>
              </a:lnSpc>
              <a:spcBef>
                <a:spcPts val="57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2-й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Спонтанный </a:t>
            </a:r>
            <a:r>
              <a:rPr dirty="0" sz="2400">
                <a:latin typeface="Century Schoolbook"/>
                <a:cs typeface="Century Schoolbook"/>
              </a:rPr>
              <a:t>рассказ. </a:t>
            </a:r>
            <a:r>
              <a:rPr dirty="0" sz="2400" spc="-5">
                <a:latin typeface="Century Schoolbook"/>
                <a:cs typeface="Century Schoolbook"/>
              </a:rPr>
              <a:t>Рассказ  </a:t>
            </a:r>
            <a:r>
              <a:rPr dirty="0" sz="2400">
                <a:latin typeface="Century Schoolbook"/>
                <a:cs typeface="Century Schoolbook"/>
              </a:rPr>
              <a:t>строится </a:t>
            </a:r>
            <a:r>
              <a:rPr dirty="0" sz="2400" spc="-5">
                <a:latin typeface="Century Schoolbook"/>
                <a:cs typeface="Century Schoolbook"/>
              </a:rPr>
              <a:t>спонтанно, в </a:t>
            </a:r>
            <a:r>
              <a:rPr dirty="0" sz="2400">
                <a:latin typeface="Century Schoolbook"/>
                <a:cs typeface="Century Schoolbook"/>
              </a:rPr>
              <a:t>свободной</a:t>
            </a:r>
            <a:r>
              <a:rPr dirty="0" sz="2400" spc="-10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форме.</a:t>
            </a:r>
            <a:endParaRPr sz="2400">
              <a:latin typeface="Century Schoolbook"/>
              <a:cs typeface="Century Schoolbook"/>
            </a:endParaRPr>
          </a:p>
          <a:p>
            <a:pPr algn="just" marL="285115" marR="135890" indent="-272415">
              <a:lnSpc>
                <a:spcPct val="1002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3-й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>
                <a:latin typeface="Century Schoolbook"/>
                <a:cs typeface="Century Schoolbook"/>
              </a:rPr>
              <a:t>Вопросы. Всем </a:t>
            </a:r>
            <a:r>
              <a:rPr dirty="0" sz="2400" spc="-5">
                <a:latin typeface="Century Schoolbook"/>
                <a:cs typeface="Century Schoolbook"/>
              </a:rPr>
              <a:t>участниками</a:t>
            </a:r>
            <a:r>
              <a:rPr dirty="0" sz="2400" spc="-95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группы  по </a:t>
            </a:r>
            <a:r>
              <a:rPr dirty="0" sz="2400" spc="-5">
                <a:latin typeface="Century Schoolbook"/>
                <a:cs typeface="Century Schoolbook"/>
              </a:rPr>
              <a:t>кругу предоставляется </a:t>
            </a:r>
            <a:r>
              <a:rPr dirty="0" sz="2400">
                <a:latin typeface="Century Schoolbook"/>
                <a:cs typeface="Century Schoolbook"/>
              </a:rPr>
              <a:t>возможность задать  рассказчику </a:t>
            </a:r>
            <a:r>
              <a:rPr dirty="0" sz="2400" spc="-5">
                <a:latin typeface="Century Schoolbook"/>
                <a:cs typeface="Century Schoolbook"/>
              </a:rPr>
              <a:t>два уточняющих</a:t>
            </a:r>
            <a:r>
              <a:rPr dirty="0" sz="2400" spc="-65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вопроса.</a:t>
            </a:r>
            <a:endParaRPr sz="2400">
              <a:latin typeface="Century Schoolbook"/>
              <a:cs typeface="Century Schoolbook"/>
            </a:endParaRPr>
          </a:p>
          <a:p>
            <a:pPr marL="285115" marR="460375" indent="-272415">
              <a:lnSpc>
                <a:spcPct val="1002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4-й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>
                <a:latin typeface="Century Schoolbook"/>
                <a:cs typeface="Century Schoolbook"/>
              </a:rPr>
              <a:t>Ответы на вопрос рассказчика.</a:t>
            </a:r>
            <a:r>
              <a:rPr dirty="0" sz="2400" spc="-165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«Я  </a:t>
            </a:r>
            <a:r>
              <a:rPr dirty="0" sz="2400" spc="-5">
                <a:latin typeface="Century Schoolbook"/>
                <a:cs typeface="Century Schoolbook"/>
              </a:rPr>
              <a:t>думаю, что у </a:t>
            </a:r>
            <a:r>
              <a:rPr dirty="0" sz="2400">
                <a:latin typeface="Century Schoolbook"/>
                <a:cs typeface="Century Schoolbook"/>
              </a:rPr>
              <a:t>тебя </a:t>
            </a:r>
            <a:r>
              <a:rPr dirty="0" sz="2400" spc="-5">
                <a:latin typeface="Century Schoolbook"/>
                <a:cs typeface="Century Schoolbook"/>
              </a:rPr>
              <a:t>возникли </a:t>
            </a:r>
            <a:r>
              <a:rPr dirty="0" sz="2400">
                <a:latin typeface="Century Schoolbook"/>
                <a:cs typeface="Century Schoolbook"/>
              </a:rPr>
              <a:t>проблемы </a:t>
            </a:r>
            <a:r>
              <a:rPr dirty="0" sz="2400" spc="-5">
                <a:latin typeface="Century Schoolbook"/>
                <a:cs typeface="Century Schoolbook"/>
              </a:rPr>
              <a:t>в  отношениях </a:t>
            </a:r>
            <a:r>
              <a:rPr dirty="0" sz="2400">
                <a:latin typeface="Century Schoolbook"/>
                <a:cs typeface="Century Schoolbook"/>
              </a:rPr>
              <a:t>с </a:t>
            </a:r>
            <a:r>
              <a:rPr dirty="0" sz="2400" spc="-5">
                <a:latin typeface="Century Schoolbook"/>
                <a:cs typeface="Century Schoolbook"/>
              </a:rPr>
              <a:t>ребенком </a:t>
            </a:r>
            <a:r>
              <a:rPr dirty="0" sz="2400">
                <a:latin typeface="Century Schoolbook"/>
                <a:cs typeface="Century Schoolbook"/>
              </a:rPr>
              <a:t>потому</a:t>
            </a:r>
            <a:r>
              <a:rPr dirty="0" sz="2400" spc="-2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что…».</a:t>
            </a:r>
            <a:endParaRPr sz="2400">
              <a:latin typeface="Century Schoolbook"/>
              <a:cs typeface="Century Schoolbook"/>
            </a:endParaRPr>
          </a:p>
          <a:p>
            <a:pPr marL="285115" marR="5080" indent="-272415">
              <a:lnSpc>
                <a:spcPct val="1002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5-й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Обратная связь. Ведущий  предоставляет </a:t>
            </a:r>
            <a:r>
              <a:rPr dirty="0" sz="2400">
                <a:latin typeface="Century Schoolbook"/>
                <a:cs typeface="Century Schoolbook"/>
              </a:rPr>
              <a:t>слово рассказчику для</a:t>
            </a:r>
            <a:r>
              <a:rPr dirty="0" sz="2400" spc="-4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обратной  связи.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1752"/>
            <a:ext cx="7252334" cy="5951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b="1" i="1">
                <a:latin typeface="Century Schoolbook"/>
                <a:cs typeface="Century Schoolbook"/>
              </a:rPr>
              <a:t>Технология </a:t>
            </a:r>
            <a:r>
              <a:rPr dirty="0" sz="2400" b="1" i="1">
                <a:latin typeface="Century Schoolbook"/>
                <a:cs typeface="Century Schoolbook"/>
              </a:rPr>
              <a:t>проведения</a:t>
            </a:r>
            <a:r>
              <a:rPr dirty="0" sz="2400" spc="-30" b="1" i="1">
                <a:latin typeface="Century Schoolbook"/>
                <a:cs typeface="Century Schoolbook"/>
              </a:rPr>
              <a:t> </a:t>
            </a:r>
            <a:r>
              <a:rPr dirty="0" sz="2400" b="1" i="1">
                <a:latin typeface="Century Schoolbook"/>
                <a:cs typeface="Century Schoolbook"/>
              </a:rPr>
              <a:t>семейной</a:t>
            </a:r>
            <a:endParaRPr sz="2400">
              <a:latin typeface="Century Schoolbook"/>
              <a:cs typeface="Century Schoolbook"/>
            </a:endParaRPr>
          </a:p>
          <a:p>
            <a:pPr marL="285115">
              <a:lnSpc>
                <a:spcPct val="100000"/>
              </a:lnSpc>
            </a:pPr>
            <a:r>
              <a:rPr dirty="0" sz="2400" spc="-5" b="1" i="1">
                <a:latin typeface="Century Schoolbook"/>
                <a:cs typeface="Century Schoolbook"/>
              </a:rPr>
              <a:t>балинтовской</a:t>
            </a:r>
            <a:r>
              <a:rPr dirty="0" sz="2400" spc="-55" b="1" i="1">
                <a:latin typeface="Century Schoolbook"/>
                <a:cs typeface="Century Schoolbook"/>
              </a:rPr>
              <a:t> </a:t>
            </a:r>
            <a:r>
              <a:rPr dirty="0" sz="2400" b="1" i="1">
                <a:latin typeface="Century Schoolbook"/>
                <a:cs typeface="Century Schoolbook"/>
              </a:rPr>
              <a:t>группы.</a:t>
            </a:r>
            <a:endParaRPr sz="2400">
              <a:latin typeface="Century Schoolbook"/>
              <a:cs typeface="Century Schoolbook"/>
            </a:endParaRPr>
          </a:p>
          <a:p>
            <a:pPr marL="285115" indent="-272415">
              <a:lnSpc>
                <a:spcPct val="1000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1-й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Определение именинника</a:t>
            </a:r>
            <a:r>
              <a:rPr dirty="0" sz="2400" spc="-5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истории.</a:t>
            </a:r>
            <a:endParaRPr sz="2400">
              <a:latin typeface="Century Schoolbook"/>
              <a:cs typeface="Century Schoolbook"/>
            </a:endParaRPr>
          </a:p>
          <a:p>
            <a:pPr marL="285115">
              <a:lnSpc>
                <a:spcPct val="100000"/>
              </a:lnSpc>
            </a:pPr>
            <a:r>
              <a:rPr dirty="0" sz="2400" spc="-5" i="1">
                <a:latin typeface="Century Schoolbook"/>
                <a:cs typeface="Century Schoolbook"/>
              </a:rPr>
              <a:t>2-й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Спонтанный</a:t>
            </a:r>
            <a:r>
              <a:rPr dirty="0" sz="2400" spc="-5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рассказ.</a:t>
            </a:r>
            <a:endParaRPr sz="2400">
              <a:latin typeface="Century Schoolbook"/>
              <a:cs typeface="Century Schoolbook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3-й </a:t>
            </a:r>
            <a:r>
              <a:rPr dirty="0" sz="2400" i="1">
                <a:latin typeface="Century Schoolbook"/>
                <a:cs typeface="Century Schoolbook"/>
              </a:rPr>
              <a:t>этап.</a:t>
            </a:r>
            <a:r>
              <a:rPr dirty="0" sz="2400" spc="-110" i="1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Вопросы.</a:t>
            </a:r>
            <a:endParaRPr sz="2400">
              <a:latin typeface="Century Schoolbook"/>
              <a:cs typeface="Century Schoolbook"/>
            </a:endParaRPr>
          </a:p>
          <a:p>
            <a:pPr marL="285115" marR="320675" indent="-272415">
              <a:lnSpc>
                <a:spcPct val="100299"/>
              </a:lnSpc>
              <a:spcBef>
                <a:spcPts val="59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4-й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Распределение ролей. Рассказчику  предоставляется почетное </a:t>
            </a:r>
            <a:r>
              <a:rPr dirty="0" sz="2400">
                <a:latin typeface="Century Schoolbook"/>
                <a:cs typeface="Century Schoolbook"/>
              </a:rPr>
              <a:t>право  распределения</a:t>
            </a:r>
            <a:r>
              <a:rPr dirty="0" sz="2400" spc="-8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ролей.</a:t>
            </a:r>
            <a:endParaRPr sz="2400">
              <a:latin typeface="Century Schoolbook"/>
              <a:cs typeface="Century Schoolbook"/>
            </a:endParaRPr>
          </a:p>
          <a:p>
            <a:pPr marL="285115" indent="-272415">
              <a:lnSpc>
                <a:spcPct val="1000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5-й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Ролевая</a:t>
            </a:r>
            <a:r>
              <a:rPr dirty="0" sz="2400" spc="-6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игра.</a:t>
            </a:r>
            <a:endParaRPr sz="2400">
              <a:latin typeface="Century Schoolbook"/>
              <a:cs typeface="Century Schoolbook"/>
            </a:endParaRPr>
          </a:p>
          <a:p>
            <a:pPr marL="285115" marR="5080" indent="-272415">
              <a:lnSpc>
                <a:spcPct val="100200"/>
              </a:lnSpc>
              <a:spcBef>
                <a:spcPts val="59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6-й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Ответ. Проблемная ситуация </a:t>
            </a:r>
            <a:r>
              <a:rPr dirty="0" sz="2400">
                <a:latin typeface="Century Schoolbook"/>
                <a:cs typeface="Century Schoolbook"/>
              </a:rPr>
              <a:t>может  </a:t>
            </a:r>
            <a:r>
              <a:rPr dirty="0" sz="2400" spc="-5">
                <a:latin typeface="Century Schoolbook"/>
                <a:cs typeface="Century Schoolbook"/>
              </a:rPr>
              <a:t>применяться ребенком в закодированном виде,  например, в виде</a:t>
            </a:r>
            <a:r>
              <a:rPr dirty="0" sz="2400" spc="-5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сказок.</a:t>
            </a:r>
            <a:endParaRPr sz="2400">
              <a:latin typeface="Century Schoolbook"/>
              <a:cs typeface="Century Schoolbook"/>
            </a:endParaRPr>
          </a:p>
          <a:p>
            <a:pPr marL="285115" marR="193675" indent="-272415">
              <a:lnSpc>
                <a:spcPct val="100299"/>
              </a:lnSpc>
              <a:spcBef>
                <a:spcPts val="5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7-й </a:t>
            </a:r>
            <a:r>
              <a:rPr dirty="0" sz="2400" i="1">
                <a:latin typeface="Century Schoolbook"/>
                <a:cs typeface="Century Schoolbook"/>
              </a:rPr>
              <a:t>этап. </a:t>
            </a:r>
            <a:r>
              <a:rPr dirty="0" sz="2400" spc="-5">
                <a:latin typeface="Century Schoolbook"/>
                <a:cs typeface="Century Schoolbook"/>
              </a:rPr>
              <a:t>Обратная связь. Заявителю  </a:t>
            </a:r>
            <a:r>
              <a:rPr dirty="0" sz="2400">
                <a:latin typeface="Century Schoolbook"/>
                <a:cs typeface="Century Schoolbook"/>
              </a:rPr>
              <a:t>проблемы </a:t>
            </a:r>
            <a:r>
              <a:rPr dirty="0" sz="2400" spc="-5">
                <a:latin typeface="Century Schoolbook"/>
                <a:cs typeface="Century Schoolbook"/>
              </a:rPr>
              <a:t>предоставляется право указать, кто  </a:t>
            </a:r>
            <a:r>
              <a:rPr dirty="0" sz="2400">
                <a:latin typeface="Century Schoolbook"/>
                <a:cs typeface="Century Schoolbook"/>
              </a:rPr>
              <a:t>из </a:t>
            </a:r>
            <a:r>
              <a:rPr dirty="0" sz="2400" spc="-5">
                <a:latin typeface="Century Schoolbook"/>
                <a:cs typeface="Century Schoolbook"/>
              </a:rPr>
              <a:t>участников </a:t>
            </a:r>
            <a:r>
              <a:rPr dirty="0" sz="2400">
                <a:latin typeface="Century Schoolbook"/>
                <a:cs typeface="Century Schoolbook"/>
              </a:rPr>
              <a:t>ему</a:t>
            </a:r>
            <a:r>
              <a:rPr dirty="0" sz="2400" spc="-9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помог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246" y="291241"/>
            <a:ext cx="7132320" cy="107315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635">
              <a:lnSpc>
                <a:spcPct val="120900"/>
              </a:lnSpc>
            </a:pPr>
            <a:r>
              <a:rPr dirty="0" sz="2200" spc="5" i="0">
                <a:solidFill>
                  <a:srgbClr val="234583"/>
                </a:solidFill>
                <a:latin typeface="Century Schoolbook"/>
                <a:cs typeface="Century Schoolbook"/>
              </a:rPr>
              <a:t>Б</a:t>
            </a:r>
            <a:r>
              <a:rPr dirty="0" sz="1750" spc="5" i="0">
                <a:solidFill>
                  <a:srgbClr val="234583"/>
                </a:solidFill>
                <a:latin typeface="Century Schoolbook"/>
                <a:cs typeface="Century Schoolbook"/>
              </a:rPr>
              <a:t>ОЯЗНЬ </a:t>
            </a:r>
            <a:r>
              <a:rPr dirty="0" sz="1750" spc="10" i="0">
                <a:solidFill>
                  <a:srgbClr val="234583"/>
                </a:solidFill>
                <a:latin typeface="Century Schoolbook"/>
                <a:cs typeface="Century Schoolbook"/>
              </a:rPr>
              <a:t>НАКАЗАНИЙ </a:t>
            </a:r>
            <a:r>
              <a:rPr dirty="0" sz="1750" spc="5" i="0">
                <a:solidFill>
                  <a:srgbClr val="234583"/>
                </a:solidFill>
                <a:latin typeface="Century Schoolbook"/>
                <a:cs typeface="Century Schoolbook"/>
              </a:rPr>
              <a:t>У </a:t>
            </a:r>
            <a:r>
              <a:rPr dirty="0" sz="1750" spc="10" i="0">
                <a:solidFill>
                  <a:srgbClr val="234583"/>
                </a:solidFill>
                <a:latin typeface="Century Schoolbook"/>
                <a:cs typeface="Century Schoolbook"/>
              </a:rPr>
              <a:t>МАЛЬЧИКОВ СТАРШЕГО  </a:t>
            </a:r>
            <a:r>
              <a:rPr dirty="0" sz="1750" spc="5" i="0">
                <a:solidFill>
                  <a:srgbClr val="234583"/>
                </a:solidFill>
                <a:latin typeface="Century Schoolbook"/>
                <a:cs typeface="Century Schoolbook"/>
              </a:rPr>
              <a:t>ДОШКОЛЬНОГО ВОЗРАСТА ИЗ </a:t>
            </a:r>
            <a:r>
              <a:rPr dirty="0" sz="1750" spc="10" i="0">
                <a:solidFill>
                  <a:srgbClr val="234583"/>
                </a:solidFill>
                <a:latin typeface="Century Schoolbook"/>
                <a:cs typeface="Century Schoolbook"/>
              </a:rPr>
              <a:t>НЕПОЛНЫХ СЕМЕЙ ДО  И </a:t>
            </a:r>
            <a:r>
              <a:rPr dirty="0" sz="1750" spc="5" i="0">
                <a:solidFill>
                  <a:srgbClr val="234583"/>
                </a:solidFill>
                <a:latin typeface="Century Schoolbook"/>
                <a:cs typeface="Century Schoolbook"/>
              </a:rPr>
              <a:t>ПОСЛЕ </a:t>
            </a:r>
            <a:r>
              <a:rPr dirty="0" sz="1750" spc="10" i="0">
                <a:solidFill>
                  <a:srgbClr val="234583"/>
                </a:solidFill>
                <a:latin typeface="Century Schoolbook"/>
                <a:cs typeface="Century Schoolbook"/>
              </a:rPr>
              <a:t>ПРОВЕДЕНИЯ </a:t>
            </a:r>
            <a:r>
              <a:rPr dirty="0" sz="1750" spc="5" i="0">
                <a:solidFill>
                  <a:srgbClr val="234583"/>
                </a:solidFill>
                <a:latin typeface="Century Schoolbook"/>
                <a:cs typeface="Century Schoolbook"/>
              </a:rPr>
              <a:t>БАЛИНТОВСКОЙ </a:t>
            </a:r>
            <a:r>
              <a:rPr dirty="0" sz="1750" spc="30" i="0">
                <a:solidFill>
                  <a:srgbClr val="234583"/>
                </a:solidFill>
                <a:latin typeface="Century Schoolbook"/>
                <a:cs typeface="Century Schoolbook"/>
              </a:rPr>
              <a:t> </a:t>
            </a:r>
            <a:r>
              <a:rPr dirty="0" sz="1750" spc="10" i="0">
                <a:solidFill>
                  <a:srgbClr val="234583"/>
                </a:solidFill>
                <a:latin typeface="Century Schoolbook"/>
                <a:cs typeface="Century Schoolbook"/>
              </a:rPr>
              <a:t>ГРУППЫ</a:t>
            </a:r>
            <a:endParaRPr sz="175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9160" y="1740407"/>
            <a:ext cx="6042660" cy="4416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82396" y="613270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82396" y="56494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82396" y="516635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2396" y="46847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2396" y="42016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82396" y="371855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82396" y="32354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82396" y="27523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82396" y="227076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408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72516" y="4601336"/>
            <a:ext cx="245745" cy="162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3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2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1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L="62865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2516" y="4118229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23544" y="6134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49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85971" y="6134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49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249289" y="6134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49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168398" y="6208877"/>
            <a:ext cx="1727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Calibri"/>
                <a:cs typeface="Calibri"/>
              </a:rPr>
              <a:t>До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42179" y="6208877"/>
            <a:ext cx="35242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П</a:t>
            </a:r>
            <a:r>
              <a:rPr dirty="0" sz="1000" spc="-5">
                <a:latin typeface="Calibri"/>
                <a:cs typeface="Calibri"/>
              </a:rPr>
              <a:t>о</a:t>
            </a:r>
            <a:r>
              <a:rPr dirty="0" sz="1000" spc="-5">
                <a:latin typeface="Calibri"/>
                <a:cs typeface="Calibri"/>
              </a:rPr>
              <a:t>с</a:t>
            </a:r>
            <a:r>
              <a:rPr dirty="0" sz="1000" spc="-10">
                <a:latin typeface="Calibri"/>
                <a:cs typeface="Calibri"/>
              </a:rPr>
              <a:t>л</a:t>
            </a:r>
            <a:r>
              <a:rPr dirty="0" sz="1000" spc="-5">
                <a:latin typeface="Calibri"/>
                <a:cs typeface="Calibri"/>
              </a:rPr>
              <a:t>е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167498" y="3887313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752"/>
                </a:moveTo>
                <a:lnTo>
                  <a:pt x="69752" y="69752"/>
                </a:lnTo>
                <a:lnTo>
                  <a:pt x="69752" y="0"/>
                </a:lnTo>
                <a:lnTo>
                  <a:pt x="0" y="0"/>
                </a:lnTo>
                <a:lnTo>
                  <a:pt x="0" y="6975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72516" y="2186685"/>
            <a:ext cx="7066280" cy="181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80%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70%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60%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50%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345"/>
              </a:spcBef>
            </a:pPr>
            <a:r>
              <a:rPr dirty="0" sz="1000" spc="-5">
                <a:latin typeface="Calibri"/>
                <a:cs typeface="Calibri"/>
              </a:rPr>
              <a:t>Б</a:t>
            </a:r>
            <a:r>
              <a:rPr dirty="0" sz="1000" spc="-5">
                <a:latin typeface="Calibri"/>
                <a:cs typeface="Calibri"/>
              </a:rPr>
              <a:t>о</a:t>
            </a:r>
            <a:r>
              <a:rPr dirty="0" sz="1000" spc="-10">
                <a:latin typeface="Calibri"/>
                <a:cs typeface="Calibri"/>
              </a:rPr>
              <a:t>я</a:t>
            </a:r>
            <a:r>
              <a:rPr dirty="0" sz="1000" spc="-5">
                <a:latin typeface="Calibri"/>
                <a:cs typeface="Calibri"/>
              </a:rPr>
              <a:t>тся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167498" y="4116929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752"/>
                </a:moveTo>
                <a:lnTo>
                  <a:pt x="69752" y="69752"/>
                </a:lnTo>
                <a:lnTo>
                  <a:pt x="69752" y="0"/>
                </a:lnTo>
                <a:lnTo>
                  <a:pt x="0" y="0"/>
                </a:lnTo>
                <a:lnTo>
                  <a:pt x="0" y="69752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255891" y="4061586"/>
            <a:ext cx="55245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Не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боятся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1208" y="190205"/>
            <a:ext cx="5801995" cy="11715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21400"/>
              </a:lnSpc>
            </a:pPr>
            <a:r>
              <a:rPr dirty="0" spc="10" i="0">
                <a:solidFill>
                  <a:srgbClr val="234583"/>
                </a:solidFill>
                <a:latin typeface="Century Schoolbook"/>
                <a:cs typeface="Century Schoolbook"/>
              </a:rPr>
              <a:t>П</a:t>
            </a:r>
            <a:r>
              <a:rPr dirty="0" sz="1900" spc="10" i="0">
                <a:solidFill>
                  <a:srgbClr val="234583"/>
                </a:solidFill>
                <a:latin typeface="Century Schoolbook"/>
                <a:cs typeface="Century Schoolbook"/>
              </a:rPr>
              <a:t>РИМЕНЯЕМЫЕ </a:t>
            </a:r>
            <a:r>
              <a:rPr dirty="0" sz="1900" spc="15" i="0">
                <a:solidFill>
                  <a:srgbClr val="234583"/>
                </a:solidFill>
                <a:latin typeface="Century Schoolbook"/>
                <a:cs typeface="Century Schoolbook"/>
              </a:rPr>
              <a:t>ФОРМЫ </a:t>
            </a:r>
            <a:r>
              <a:rPr dirty="0" sz="1900" spc="10" i="0">
                <a:solidFill>
                  <a:srgbClr val="234583"/>
                </a:solidFill>
                <a:latin typeface="Century Schoolbook"/>
                <a:cs typeface="Century Schoolbook"/>
              </a:rPr>
              <a:t>НАКАЗАНИЙ </a:t>
            </a:r>
            <a:r>
              <a:rPr dirty="0" sz="1900" spc="15" i="0">
                <a:solidFill>
                  <a:srgbClr val="234583"/>
                </a:solidFill>
                <a:latin typeface="Century Schoolbook"/>
                <a:cs typeface="Century Schoolbook"/>
              </a:rPr>
              <a:t>В  </a:t>
            </a:r>
            <a:r>
              <a:rPr dirty="0" sz="1900" spc="10" i="0">
                <a:solidFill>
                  <a:srgbClr val="234583"/>
                </a:solidFill>
                <a:latin typeface="Century Schoolbook"/>
                <a:cs typeface="Century Schoolbook"/>
              </a:rPr>
              <a:t>НЕПОЛНЫХ СЕМЬЯХ </a:t>
            </a:r>
            <a:r>
              <a:rPr dirty="0" sz="1900" spc="15" i="0">
                <a:solidFill>
                  <a:srgbClr val="234583"/>
                </a:solidFill>
                <a:latin typeface="Century Schoolbook"/>
                <a:cs typeface="Century Schoolbook"/>
              </a:rPr>
              <a:t>ДО И </a:t>
            </a:r>
            <a:r>
              <a:rPr dirty="0" sz="1900" spc="10" i="0">
                <a:solidFill>
                  <a:srgbClr val="234583"/>
                </a:solidFill>
                <a:latin typeface="Century Schoolbook"/>
                <a:cs typeface="Century Schoolbook"/>
              </a:rPr>
              <a:t>ПОСЛЕ  </a:t>
            </a:r>
            <a:r>
              <a:rPr dirty="0" sz="1900" spc="15" i="0">
                <a:solidFill>
                  <a:srgbClr val="234583"/>
                </a:solidFill>
                <a:latin typeface="Century Schoolbook"/>
                <a:cs typeface="Century Schoolbook"/>
              </a:rPr>
              <a:t>ФОРМИРУЮЩЕГО</a:t>
            </a:r>
            <a:r>
              <a:rPr dirty="0" sz="1900" spc="130" i="0">
                <a:solidFill>
                  <a:srgbClr val="234583"/>
                </a:solidFill>
                <a:latin typeface="Century Schoolbook"/>
                <a:cs typeface="Century Schoolbook"/>
              </a:rPr>
              <a:t> </a:t>
            </a:r>
            <a:r>
              <a:rPr dirty="0" sz="1900" spc="10" i="0">
                <a:solidFill>
                  <a:srgbClr val="234583"/>
                </a:solidFill>
                <a:latin typeface="Century Schoolbook"/>
                <a:cs typeface="Century Schoolbook"/>
              </a:rPr>
              <a:t>ЭКСПЕРИМЕНТА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5255" y="1740407"/>
            <a:ext cx="6231636" cy="4416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90016" y="61318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0016" y="546506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0016" y="47975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0016" y="413156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0016" y="34640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0016" y="279806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0016" y="213055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43534" y="6049162"/>
            <a:ext cx="18034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8916" y="5382259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1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8916" y="4715002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2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8916" y="4048125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3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916" y="3380994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8916" y="2713990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5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8916" y="2046859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6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29639" y="6132576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373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30067" y="6132576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373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28971" y="6132576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373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629654" y="6132576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373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586611" y="6208267"/>
            <a:ext cx="5886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С</a:t>
            </a:r>
            <a:r>
              <a:rPr dirty="0" sz="1000" spc="-10">
                <a:latin typeface="Calibri"/>
                <a:cs typeface="Calibri"/>
              </a:rPr>
              <a:t>л</a:t>
            </a:r>
            <a:r>
              <a:rPr dirty="0" sz="1000" spc="-5">
                <a:latin typeface="Calibri"/>
                <a:cs typeface="Calibri"/>
              </a:rPr>
              <a:t>ов</a:t>
            </a:r>
            <a:r>
              <a:rPr dirty="0" sz="1000" spc="-10">
                <a:latin typeface="Calibri"/>
                <a:cs typeface="Calibri"/>
              </a:rPr>
              <a:t>е</a:t>
            </a:r>
            <a:r>
              <a:rPr dirty="0" sz="1000" spc="-5">
                <a:latin typeface="Calibri"/>
                <a:cs typeface="Calibri"/>
              </a:rPr>
              <a:t>с</a:t>
            </a:r>
            <a:r>
              <a:rPr dirty="0" sz="1000" spc="-15">
                <a:latin typeface="Calibri"/>
                <a:cs typeface="Calibri"/>
              </a:rPr>
              <a:t>н</a:t>
            </a:r>
            <a:r>
              <a:rPr dirty="0" sz="1000" spc="-5">
                <a:latin typeface="Calibri"/>
                <a:cs typeface="Calibri"/>
              </a:rPr>
              <a:t>ая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50082" y="6208267"/>
            <a:ext cx="6604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Физическая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08853" y="6208267"/>
            <a:ext cx="71628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Слов.-физич.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368667" y="3887313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752"/>
                </a:moveTo>
                <a:lnTo>
                  <a:pt x="69752" y="69752"/>
                </a:lnTo>
                <a:lnTo>
                  <a:pt x="69752" y="0"/>
                </a:lnTo>
                <a:lnTo>
                  <a:pt x="0" y="0"/>
                </a:lnTo>
                <a:lnTo>
                  <a:pt x="0" y="6975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368667" y="4116929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752"/>
                </a:moveTo>
                <a:lnTo>
                  <a:pt x="69752" y="69752"/>
                </a:lnTo>
                <a:lnTo>
                  <a:pt x="69752" y="0"/>
                </a:lnTo>
                <a:lnTo>
                  <a:pt x="0" y="0"/>
                </a:lnTo>
                <a:lnTo>
                  <a:pt x="0" y="69752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457313" y="3754983"/>
            <a:ext cx="352425" cy="478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600"/>
              </a:lnSpc>
            </a:pPr>
            <a:r>
              <a:rPr dirty="0" sz="1000" spc="-15">
                <a:latin typeface="Calibri"/>
                <a:cs typeface="Calibri"/>
              </a:rPr>
              <a:t>До  </a:t>
            </a:r>
            <a:r>
              <a:rPr dirty="0" sz="1000" spc="-5">
                <a:latin typeface="Calibri"/>
                <a:cs typeface="Calibri"/>
              </a:rPr>
              <a:t>П</a:t>
            </a:r>
            <a:r>
              <a:rPr dirty="0" sz="1000" spc="-5">
                <a:latin typeface="Calibri"/>
                <a:cs typeface="Calibri"/>
              </a:rPr>
              <a:t>о</a:t>
            </a:r>
            <a:r>
              <a:rPr dirty="0" sz="1000" spc="-5">
                <a:latin typeface="Calibri"/>
                <a:cs typeface="Calibri"/>
              </a:rPr>
              <a:t>с</a:t>
            </a:r>
            <a:r>
              <a:rPr dirty="0" sz="1000" spc="-10">
                <a:latin typeface="Calibri"/>
                <a:cs typeface="Calibri"/>
              </a:rPr>
              <a:t>л</a:t>
            </a:r>
            <a:r>
              <a:rPr dirty="0" sz="1000" spc="-5">
                <a:latin typeface="Calibri"/>
                <a:cs typeface="Calibri"/>
              </a:rPr>
              <a:t>е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5390" y="190205"/>
            <a:ext cx="6350635" cy="11715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21400"/>
              </a:lnSpc>
            </a:pPr>
            <a:r>
              <a:rPr dirty="0" spc="10" i="0">
                <a:solidFill>
                  <a:srgbClr val="234583"/>
                </a:solidFill>
                <a:latin typeface="Century Schoolbook"/>
                <a:cs typeface="Century Schoolbook"/>
              </a:rPr>
              <a:t>У</a:t>
            </a:r>
            <a:r>
              <a:rPr dirty="0" sz="1900" spc="10" i="0">
                <a:solidFill>
                  <a:srgbClr val="234583"/>
                </a:solidFill>
                <a:latin typeface="Century Schoolbook"/>
                <a:cs typeface="Century Schoolbook"/>
              </a:rPr>
              <a:t>РОВЕНЬ </a:t>
            </a:r>
            <a:r>
              <a:rPr dirty="0" sz="1900" spc="15" i="0">
                <a:solidFill>
                  <a:srgbClr val="234583"/>
                </a:solidFill>
                <a:latin typeface="Century Schoolbook"/>
                <a:cs typeface="Century Schoolbook"/>
              </a:rPr>
              <a:t>ТРЕВОЖНОСТИ </a:t>
            </a:r>
            <a:r>
              <a:rPr dirty="0" sz="1900" spc="10" i="0">
                <a:solidFill>
                  <a:srgbClr val="234583"/>
                </a:solidFill>
                <a:latin typeface="Century Schoolbook"/>
                <a:cs typeface="Century Schoolbook"/>
              </a:rPr>
              <a:t>У </a:t>
            </a:r>
            <a:r>
              <a:rPr dirty="0" sz="1900" spc="15" i="0">
                <a:solidFill>
                  <a:srgbClr val="234583"/>
                </a:solidFill>
                <a:latin typeface="Century Schoolbook"/>
                <a:cs typeface="Century Schoolbook"/>
              </a:rPr>
              <a:t>МАЛЬЧИКОВ </a:t>
            </a:r>
            <a:r>
              <a:rPr dirty="0" sz="1900" spc="10" i="0">
                <a:solidFill>
                  <a:srgbClr val="234583"/>
                </a:solidFill>
                <a:latin typeface="Century Schoolbook"/>
                <a:cs typeface="Century Schoolbook"/>
              </a:rPr>
              <a:t>ИЗ  </a:t>
            </a:r>
            <a:r>
              <a:rPr dirty="0" sz="1900" spc="15" i="0">
                <a:solidFill>
                  <a:srgbClr val="234583"/>
                </a:solidFill>
                <a:latin typeface="Century Schoolbook"/>
                <a:cs typeface="Century Schoolbook"/>
              </a:rPr>
              <a:t>НЕПОЛНЫХ </a:t>
            </a:r>
            <a:r>
              <a:rPr dirty="0" sz="1900" spc="10" i="0">
                <a:solidFill>
                  <a:srgbClr val="234583"/>
                </a:solidFill>
                <a:latin typeface="Century Schoolbook"/>
                <a:cs typeface="Century Schoolbook"/>
              </a:rPr>
              <a:t>СЕМЕЙ </a:t>
            </a:r>
            <a:r>
              <a:rPr dirty="0" sz="1900" spc="15" i="0">
                <a:solidFill>
                  <a:srgbClr val="234583"/>
                </a:solidFill>
                <a:latin typeface="Century Schoolbook"/>
                <a:cs typeface="Century Schoolbook"/>
              </a:rPr>
              <a:t>ДО И ПОСЛЕ  ФОРМИРУЮЩЕГО</a:t>
            </a:r>
            <a:r>
              <a:rPr dirty="0" sz="1900" spc="100" i="0">
                <a:solidFill>
                  <a:srgbClr val="234583"/>
                </a:solidFill>
                <a:latin typeface="Century Schoolbook"/>
                <a:cs typeface="Century Schoolbook"/>
              </a:rPr>
              <a:t> </a:t>
            </a:r>
            <a:r>
              <a:rPr dirty="0" sz="1900" spc="15" i="0">
                <a:solidFill>
                  <a:srgbClr val="234583"/>
                </a:solidFill>
                <a:latin typeface="Century Schoolbook"/>
                <a:cs typeface="Century Schoolbook"/>
              </a:rPr>
              <a:t>ЭКСПЕРИМЕНТА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5255" y="1740407"/>
            <a:ext cx="6231636" cy="4416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90016" y="61318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0016" y="55595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0016" y="49880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0016" y="44165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0016" y="38450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0016" y="32735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0016" y="270205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0016" y="213055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39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43534" y="6049162"/>
            <a:ext cx="18034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8916" y="5477357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1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8916" y="4905502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2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916" y="4334002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3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8916" y="3762247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8916" y="3190494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5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8916" y="2618613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6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8916" y="2046859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7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29639" y="6132576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373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30067" y="6132576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373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28971" y="6132576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373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629654" y="6132576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373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668907" y="6208267"/>
            <a:ext cx="4235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Низк</a:t>
            </a:r>
            <a:r>
              <a:rPr dirty="0" sz="1000" spc="-5">
                <a:latin typeface="Calibri"/>
                <a:cs typeface="Calibri"/>
              </a:rPr>
              <a:t>ий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32759" y="6208267"/>
            <a:ext cx="49657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С</a:t>
            </a:r>
            <a:r>
              <a:rPr dirty="0" sz="1000" spc="-5">
                <a:latin typeface="Calibri"/>
                <a:cs typeface="Calibri"/>
              </a:rPr>
              <a:t>р</a:t>
            </a:r>
            <a:r>
              <a:rPr dirty="0" sz="1000" spc="-10">
                <a:latin typeface="Calibri"/>
                <a:cs typeface="Calibri"/>
              </a:rPr>
              <a:t>е</a:t>
            </a:r>
            <a:r>
              <a:rPr dirty="0" sz="1000" spc="-10">
                <a:latin typeface="Calibri"/>
                <a:cs typeface="Calibri"/>
              </a:rPr>
              <a:t>д</a:t>
            </a:r>
            <a:r>
              <a:rPr dirty="0" sz="1000" spc="-15">
                <a:latin typeface="Calibri"/>
                <a:cs typeface="Calibri"/>
              </a:rPr>
              <a:t>н</a:t>
            </a:r>
            <a:r>
              <a:rPr dirty="0" sz="1000" spc="-5">
                <a:latin typeface="Calibri"/>
                <a:cs typeface="Calibri"/>
              </a:rPr>
              <a:t>ий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32805" y="6208267"/>
            <a:ext cx="4946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В</a:t>
            </a:r>
            <a:r>
              <a:rPr dirty="0" sz="1000" spc="-10">
                <a:latin typeface="Calibri"/>
                <a:cs typeface="Calibri"/>
              </a:rPr>
              <a:t>ы</a:t>
            </a:r>
            <a:r>
              <a:rPr dirty="0" sz="1000" spc="-5">
                <a:latin typeface="Calibri"/>
                <a:cs typeface="Calibri"/>
              </a:rPr>
              <a:t>сок</a:t>
            </a:r>
            <a:r>
              <a:rPr dirty="0" sz="1000" spc="-5">
                <a:latin typeface="Calibri"/>
                <a:cs typeface="Calibri"/>
              </a:rPr>
              <a:t>ий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68667" y="3887313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752"/>
                </a:moveTo>
                <a:lnTo>
                  <a:pt x="69752" y="69752"/>
                </a:lnTo>
                <a:lnTo>
                  <a:pt x="69752" y="0"/>
                </a:lnTo>
                <a:lnTo>
                  <a:pt x="0" y="0"/>
                </a:lnTo>
                <a:lnTo>
                  <a:pt x="0" y="6975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368667" y="4116929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752"/>
                </a:moveTo>
                <a:lnTo>
                  <a:pt x="69752" y="69752"/>
                </a:lnTo>
                <a:lnTo>
                  <a:pt x="69752" y="0"/>
                </a:lnTo>
                <a:lnTo>
                  <a:pt x="0" y="0"/>
                </a:lnTo>
                <a:lnTo>
                  <a:pt x="0" y="69752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457313" y="3754983"/>
            <a:ext cx="352425" cy="478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600"/>
              </a:lnSpc>
            </a:pPr>
            <a:r>
              <a:rPr dirty="0" sz="1000" spc="-15">
                <a:latin typeface="Calibri"/>
                <a:cs typeface="Calibri"/>
              </a:rPr>
              <a:t>До  </a:t>
            </a:r>
            <a:r>
              <a:rPr dirty="0" sz="1000" spc="-5">
                <a:latin typeface="Calibri"/>
                <a:cs typeface="Calibri"/>
              </a:rPr>
              <a:t>П</a:t>
            </a:r>
            <a:r>
              <a:rPr dirty="0" sz="1000" spc="-5">
                <a:latin typeface="Calibri"/>
                <a:cs typeface="Calibri"/>
              </a:rPr>
              <a:t>о</a:t>
            </a:r>
            <a:r>
              <a:rPr dirty="0" sz="1000" spc="-5">
                <a:latin typeface="Calibri"/>
                <a:cs typeface="Calibri"/>
              </a:rPr>
              <a:t>с</a:t>
            </a:r>
            <a:r>
              <a:rPr dirty="0" sz="1000" spc="-10">
                <a:latin typeface="Calibri"/>
                <a:cs typeface="Calibri"/>
              </a:rPr>
              <a:t>л</a:t>
            </a:r>
            <a:r>
              <a:rPr dirty="0" sz="1000" spc="-5">
                <a:latin typeface="Calibri"/>
                <a:cs typeface="Calibri"/>
              </a:rPr>
              <a:t>е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5297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000" i="0">
                <a:latin typeface="Century Schoolbook"/>
                <a:cs typeface="Century Schoolbook"/>
              </a:rPr>
              <a:t>П</a:t>
            </a:r>
            <a:r>
              <a:rPr dirty="0" i="0">
                <a:latin typeface="Century Schoolbook"/>
                <a:cs typeface="Century Schoolbook"/>
              </a:rPr>
              <a:t>ЛАН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148965"/>
            <a:ext cx="7603490" cy="3145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latin typeface="Century Schoolbook"/>
                <a:cs typeface="Century Schoolbook"/>
              </a:rPr>
              <a:t>1.Технология воспитания</a:t>
            </a:r>
            <a:r>
              <a:rPr dirty="0" sz="2800" spc="20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социального</a:t>
            </a:r>
            <a:endParaRPr sz="280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</a:pPr>
            <a:r>
              <a:rPr dirty="0" sz="2800" spc="-5" b="1">
                <a:latin typeface="Century Schoolbook"/>
                <a:cs typeface="Century Schoolbook"/>
              </a:rPr>
              <a:t>творчества</a:t>
            </a:r>
            <a:endParaRPr sz="2800">
              <a:latin typeface="Century Schoolbook"/>
              <a:cs typeface="Century Schoolbook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418465" algn="l"/>
              </a:tabLst>
            </a:pPr>
            <a:r>
              <a:rPr dirty="0" sz="2800" spc="-5" b="1">
                <a:latin typeface="Century Schoolbook"/>
                <a:cs typeface="Century Schoolbook"/>
              </a:rPr>
              <a:t>Балинтовская группа </a:t>
            </a:r>
            <a:r>
              <a:rPr dirty="0" sz="2800" spc="-10" b="1">
                <a:latin typeface="Century Schoolbook"/>
                <a:cs typeface="Century Schoolbook"/>
              </a:rPr>
              <a:t>как </a:t>
            </a:r>
            <a:r>
              <a:rPr dirty="0" sz="2800" spc="-5" b="1">
                <a:latin typeface="Century Schoolbook"/>
                <a:cs typeface="Century Schoolbook"/>
              </a:rPr>
              <a:t>технология  социального творчества для  взаимодействия с</a:t>
            </a:r>
            <a:r>
              <a:rPr dirty="0" sz="2800" spc="-30" b="1">
                <a:latin typeface="Century Schoolbook"/>
                <a:cs typeface="Century Schoolbook"/>
              </a:rPr>
              <a:t> </a:t>
            </a:r>
            <a:r>
              <a:rPr dirty="0" sz="2800" spc="-95" b="1">
                <a:latin typeface="Century Schoolbook"/>
                <a:cs typeface="Century Schoolbook"/>
              </a:rPr>
              <a:t>семьѐй</a:t>
            </a:r>
            <a:endParaRPr sz="2800">
              <a:latin typeface="Century Schoolbook"/>
              <a:cs typeface="Century Schoolbook"/>
            </a:endParaRPr>
          </a:p>
          <a:p>
            <a:pPr marL="12700" marR="21717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418465" algn="l"/>
              </a:tabLst>
            </a:pPr>
            <a:r>
              <a:rPr dirty="0" sz="2800" spc="-5" b="1">
                <a:latin typeface="Century Schoolbook"/>
                <a:cs typeface="Century Schoolbook"/>
              </a:rPr>
              <a:t>Технологии социального творчества  при взаимодействии с</a:t>
            </a:r>
            <a:r>
              <a:rPr dirty="0" sz="2800" spc="-55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отцами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92725" y="188976"/>
            <a:ext cx="3167126" cy="2735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7762"/>
            <a:ext cx="6911340" cy="82169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6799"/>
              </a:lnSpc>
            </a:pPr>
            <a:r>
              <a:rPr dirty="0" sz="2500" spc="-5" i="0">
                <a:latin typeface="Century Schoolbook"/>
                <a:cs typeface="Century Schoolbook"/>
              </a:rPr>
              <a:t>3. </a:t>
            </a:r>
            <a:r>
              <a:rPr dirty="0" sz="2500" i="0">
                <a:latin typeface="Century Schoolbook"/>
                <a:cs typeface="Century Schoolbook"/>
              </a:rPr>
              <a:t>Т</a:t>
            </a:r>
            <a:r>
              <a:rPr dirty="0" sz="2000" i="0">
                <a:latin typeface="Century Schoolbook"/>
                <a:cs typeface="Century Schoolbook"/>
              </a:rPr>
              <a:t>ЕХНОЛОГИИ СОЦИАЛЬНОГО ТВОРЧЕСТВА  ПРИ </a:t>
            </a:r>
            <a:r>
              <a:rPr dirty="0" sz="2000" spc="-5" i="0">
                <a:latin typeface="Century Schoolbook"/>
                <a:cs typeface="Century Schoolbook"/>
              </a:rPr>
              <a:t>ВЗАИМОДЕЙСТВИИ </a:t>
            </a:r>
            <a:r>
              <a:rPr dirty="0" sz="2000" i="0">
                <a:latin typeface="Century Schoolbook"/>
                <a:cs typeface="Century Schoolbook"/>
              </a:rPr>
              <a:t>С</a:t>
            </a:r>
            <a:r>
              <a:rPr dirty="0" sz="2000" spc="335" i="0">
                <a:latin typeface="Century Schoolbook"/>
                <a:cs typeface="Century Schoolbook"/>
              </a:rPr>
              <a:t> </a:t>
            </a:r>
            <a:r>
              <a:rPr dirty="0" sz="2000" i="0">
                <a:latin typeface="Century Schoolbook"/>
                <a:cs typeface="Century Schoolbook"/>
              </a:rPr>
              <a:t>ОТЦАМИ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41602"/>
            <a:ext cx="7122795" cy="4980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3039745" algn="l"/>
              </a:tabLst>
            </a:pPr>
            <a:r>
              <a:rPr dirty="0" sz="2400" b="1" i="1">
                <a:latin typeface="Century Schoolbook"/>
                <a:cs typeface="Century Schoolbook"/>
              </a:rPr>
              <a:t>поведение отца	</a:t>
            </a:r>
            <a:r>
              <a:rPr dirty="0" sz="2400" spc="-5" b="1" i="1">
                <a:latin typeface="Century Schoolbook"/>
                <a:cs typeface="Century Schoolbook"/>
              </a:rPr>
              <a:t>рассматривается:</a:t>
            </a:r>
            <a:endParaRPr sz="2400">
              <a:latin typeface="Century Schoolbook"/>
              <a:cs typeface="Century Schoolbook"/>
            </a:endParaRPr>
          </a:p>
          <a:p>
            <a:pPr lvl="1" marL="652780" marR="451484" indent="-273050">
              <a:lnSpc>
                <a:spcPct val="100000"/>
              </a:lnSpc>
              <a:spcBef>
                <a:spcPts val="670"/>
              </a:spcBef>
              <a:buClr>
                <a:srgbClr val="FD8537"/>
              </a:buClr>
              <a:buSzPct val="80357"/>
              <a:buFont typeface="Wingdings 2"/>
              <a:buChar char=""/>
              <a:tabLst>
                <a:tab pos="653415" algn="l"/>
                <a:tab pos="3552825" algn="l"/>
              </a:tabLst>
            </a:pPr>
            <a:r>
              <a:rPr dirty="0" sz="2800" spc="-5">
                <a:latin typeface="Century Schoolbook"/>
                <a:cs typeface="Century Schoolbook"/>
              </a:rPr>
              <a:t>как</a:t>
            </a:r>
            <a:r>
              <a:rPr dirty="0" sz="2800" spc="40">
                <a:latin typeface="Century Schoolbook"/>
                <a:cs typeface="Century Schoolbook"/>
              </a:rPr>
              <a:t> </a:t>
            </a:r>
            <a:r>
              <a:rPr dirty="0" sz="2800" spc="-5">
                <a:latin typeface="Century Schoolbook"/>
                <a:cs typeface="Century Schoolbook"/>
              </a:rPr>
              <a:t>создающего	стимульную</a:t>
            </a:r>
            <a:r>
              <a:rPr dirty="0" sz="2800" spc="-60">
                <a:latin typeface="Century Schoolbook"/>
                <a:cs typeface="Century Schoolbook"/>
              </a:rPr>
              <a:t> </a:t>
            </a:r>
            <a:r>
              <a:rPr dirty="0" sz="2800" spc="-5">
                <a:latin typeface="Century Schoolbook"/>
                <a:cs typeface="Century Schoolbook"/>
              </a:rPr>
              <a:t>среду </a:t>
            </a:r>
            <a:r>
              <a:rPr dirty="0" sz="2800" spc="-5">
                <a:latin typeface="Century Schoolbook"/>
                <a:cs typeface="Century Schoolbook"/>
              </a:rPr>
              <a:t> </a:t>
            </a:r>
            <a:r>
              <a:rPr dirty="0" sz="2800" spc="-5">
                <a:latin typeface="Century Schoolbook"/>
                <a:cs typeface="Century Schoolbook"/>
              </a:rPr>
              <a:t>для развития</a:t>
            </a:r>
            <a:r>
              <a:rPr dirty="0" sz="2800" spc="-30">
                <a:latin typeface="Century Schoolbook"/>
                <a:cs typeface="Century Schoolbook"/>
              </a:rPr>
              <a:t> </a:t>
            </a:r>
            <a:r>
              <a:rPr dirty="0" sz="2800" spc="-110">
                <a:latin typeface="Century Schoolbook"/>
                <a:cs typeface="Century Schoolbook"/>
              </a:rPr>
              <a:t>ребѐнка;</a:t>
            </a:r>
            <a:endParaRPr sz="2800">
              <a:latin typeface="Century Schoolbook"/>
              <a:cs typeface="Century Schoolbook"/>
            </a:endParaRPr>
          </a:p>
          <a:p>
            <a:pPr lvl="1" marL="652780" indent="-273050">
              <a:lnSpc>
                <a:spcPct val="100000"/>
              </a:lnSpc>
              <a:spcBef>
                <a:spcPts val="670"/>
              </a:spcBef>
              <a:buClr>
                <a:srgbClr val="FD8537"/>
              </a:buClr>
              <a:buSzPct val="80357"/>
              <a:buFont typeface="Wingdings 2"/>
              <a:buChar char=""/>
              <a:tabLst>
                <a:tab pos="653415" algn="l"/>
              </a:tabLst>
            </a:pPr>
            <a:r>
              <a:rPr dirty="0" sz="2800" spc="-5">
                <a:latin typeface="Century Schoolbook"/>
                <a:cs typeface="Century Schoolbook"/>
              </a:rPr>
              <a:t>в качестве источника</a:t>
            </a:r>
            <a:r>
              <a:rPr dirty="0" sz="2800" spc="-45">
                <a:latin typeface="Century Schoolbook"/>
                <a:cs typeface="Century Schoolbook"/>
              </a:rPr>
              <a:t> </a:t>
            </a:r>
            <a:r>
              <a:rPr dirty="0" sz="2800" spc="-5">
                <a:latin typeface="Century Schoolbook"/>
                <a:cs typeface="Century Schoolbook"/>
              </a:rPr>
              <a:t>развития</a:t>
            </a:r>
            <a:endParaRPr sz="2800">
              <a:latin typeface="Century Schoolbook"/>
              <a:cs typeface="Century Schoolbook"/>
            </a:endParaRPr>
          </a:p>
          <a:p>
            <a:pPr marL="652780">
              <a:lnSpc>
                <a:spcPct val="100000"/>
              </a:lnSpc>
            </a:pPr>
            <a:r>
              <a:rPr dirty="0" sz="2800" spc="-110">
                <a:latin typeface="Century Schoolbook"/>
                <a:cs typeface="Century Schoolbook"/>
              </a:rPr>
              <a:t>ребѐнка;</a:t>
            </a:r>
            <a:endParaRPr sz="2800">
              <a:latin typeface="Century Schoolbook"/>
              <a:cs typeface="Century Schoolbook"/>
            </a:endParaRPr>
          </a:p>
          <a:p>
            <a:pPr lvl="1" marL="652780" indent="-273050">
              <a:lnSpc>
                <a:spcPct val="100000"/>
              </a:lnSpc>
              <a:spcBef>
                <a:spcPts val="670"/>
              </a:spcBef>
              <a:buClr>
                <a:srgbClr val="FD8537"/>
              </a:buClr>
              <a:buSzPct val="80357"/>
              <a:buFont typeface="Wingdings 2"/>
              <a:buChar char=""/>
              <a:tabLst>
                <a:tab pos="653415" algn="l"/>
              </a:tabLst>
            </a:pPr>
            <a:r>
              <a:rPr dirty="0" sz="2800" spc="-5">
                <a:latin typeface="Century Schoolbook"/>
                <a:cs typeface="Century Schoolbook"/>
              </a:rPr>
              <a:t>как одно из проявлений</a:t>
            </a:r>
            <a:r>
              <a:rPr dirty="0" sz="2800" spc="10">
                <a:latin typeface="Century Schoolbook"/>
                <a:cs typeface="Century Schoolbook"/>
              </a:rPr>
              <a:t> </a:t>
            </a:r>
            <a:r>
              <a:rPr dirty="0" sz="2800" spc="-5">
                <a:latin typeface="Century Schoolbook"/>
                <a:cs typeface="Century Schoolbook"/>
              </a:rPr>
              <a:t>личностно-</a:t>
            </a:r>
            <a:endParaRPr sz="2800">
              <a:latin typeface="Century Schoolbook"/>
              <a:cs typeface="Century Schoolbook"/>
            </a:endParaRPr>
          </a:p>
          <a:p>
            <a:pPr marL="652780">
              <a:lnSpc>
                <a:spcPct val="100000"/>
              </a:lnSpc>
            </a:pPr>
            <a:r>
              <a:rPr dirty="0" sz="2800" spc="-5">
                <a:latin typeface="Century Schoolbook"/>
                <a:cs typeface="Century Schoolbook"/>
              </a:rPr>
              <a:t>смысловой сферы</a:t>
            </a:r>
            <a:r>
              <a:rPr dirty="0" sz="2800" spc="-30">
                <a:latin typeface="Century Schoolbook"/>
                <a:cs typeface="Century Schoolbook"/>
              </a:rPr>
              <a:t> </a:t>
            </a:r>
            <a:r>
              <a:rPr dirty="0" sz="2800" spc="-5">
                <a:latin typeface="Century Schoolbook"/>
                <a:cs typeface="Century Schoolbook"/>
              </a:rPr>
              <a:t>мужчины;</a:t>
            </a:r>
            <a:endParaRPr sz="2800">
              <a:latin typeface="Century Schoolbook"/>
              <a:cs typeface="Century Schoolbook"/>
            </a:endParaRPr>
          </a:p>
          <a:p>
            <a:pPr lvl="1" marL="652780" marR="5080" indent="-273050">
              <a:lnSpc>
                <a:spcPct val="100000"/>
              </a:lnSpc>
              <a:spcBef>
                <a:spcPts val="670"/>
              </a:spcBef>
              <a:buClr>
                <a:srgbClr val="FD8537"/>
              </a:buClr>
              <a:buSzPct val="80357"/>
              <a:buFont typeface="Wingdings 2"/>
              <a:buChar char=""/>
              <a:tabLst>
                <a:tab pos="653415" algn="l"/>
              </a:tabLst>
            </a:pPr>
            <a:r>
              <a:rPr dirty="0" sz="2800" spc="-5">
                <a:latin typeface="Century Schoolbook"/>
                <a:cs typeface="Century Schoolbook"/>
              </a:rPr>
              <a:t>с точки зрения тех особенностей отца,  которые становятся причиной  нарушения психического развития  </a:t>
            </a:r>
            <a:r>
              <a:rPr dirty="0" sz="2800" spc="-110">
                <a:latin typeface="Century Schoolbook"/>
                <a:cs typeface="Century Schoolbook"/>
              </a:rPr>
              <a:t>ребѐнка.</a:t>
            </a:r>
            <a:endParaRPr sz="2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81497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 i="0">
                <a:latin typeface="Century Schoolbook"/>
                <a:cs typeface="Century Schoolbook"/>
              </a:rPr>
              <a:t>ЭТАПЫ </a:t>
            </a:r>
            <a:r>
              <a:rPr dirty="0" i="0">
                <a:latin typeface="Century Schoolbook"/>
                <a:cs typeface="Century Schoolbook"/>
              </a:rPr>
              <a:t>АДАПТАЦИИ К</a:t>
            </a:r>
            <a:r>
              <a:rPr dirty="0" spc="475" i="0">
                <a:latin typeface="Century Schoolbook"/>
                <a:cs typeface="Century Schoolbook"/>
              </a:rPr>
              <a:t> </a:t>
            </a:r>
            <a:r>
              <a:rPr dirty="0" i="0">
                <a:latin typeface="Century Schoolbook"/>
                <a:cs typeface="Century Schoolbook"/>
              </a:rPr>
              <a:t>ОТЦОВСТВУ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9951"/>
            <a:ext cx="7066280" cy="4928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FD8537"/>
              </a:buClr>
              <a:buSzPct val="69642"/>
              <a:buFont typeface="Wingdings"/>
              <a:buChar char=""/>
              <a:tabLst>
                <a:tab pos="285750" algn="l"/>
              </a:tabLst>
            </a:pPr>
            <a:r>
              <a:rPr dirty="0" sz="2800" spc="-5" b="1">
                <a:latin typeface="Century Schoolbook"/>
                <a:cs typeface="Century Schoolbook"/>
              </a:rPr>
              <a:t>отношение к известию</a:t>
            </a:r>
            <a:r>
              <a:rPr dirty="0" sz="2800" spc="-15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о</a:t>
            </a:r>
            <a:endParaRPr sz="2800">
              <a:latin typeface="Century Schoolbook"/>
              <a:cs typeface="Century Schoolbook"/>
            </a:endParaRPr>
          </a:p>
          <a:p>
            <a:pPr algn="ctr" marR="2068830">
              <a:lnSpc>
                <a:spcPct val="100000"/>
              </a:lnSpc>
            </a:pPr>
            <a:r>
              <a:rPr dirty="0" sz="2800" spc="-5" b="1">
                <a:latin typeface="Century Schoolbook"/>
                <a:cs typeface="Century Schoolbook"/>
              </a:rPr>
              <a:t>беременности</a:t>
            </a:r>
            <a:r>
              <a:rPr dirty="0" sz="2800" spc="-40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супруги;</a:t>
            </a:r>
            <a:endParaRPr sz="2800">
              <a:latin typeface="Century Schoolbook"/>
              <a:cs typeface="Century Schoolbook"/>
            </a:endParaRPr>
          </a:p>
          <a:p>
            <a:pPr marL="285115" marR="11811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5750" algn="l"/>
                <a:tab pos="4686300" algn="l"/>
              </a:tabLst>
            </a:pPr>
            <a:r>
              <a:rPr dirty="0" sz="2800" spc="-5" b="1">
                <a:latin typeface="Century Schoolbook"/>
                <a:cs typeface="Century Schoolbook"/>
              </a:rPr>
              <a:t>обеспечение благоприятных  условий</a:t>
            </a:r>
            <a:r>
              <a:rPr dirty="0" sz="2800" spc="20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для развития	и</a:t>
            </a:r>
            <a:r>
              <a:rPr dirty="0" sz="2800" spc="-95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рождения </a:t>
            </a:r>
            <a:r>
              <a:rPr dirty="0" sz="2800" spc="-5" b="1">
                <a:latin typeface="Century Schoolbook"/>
                <a:cs typeface="Century Schoolbook"/>
              </a:rPr>
              <a:t> </a:t>
            </a:r>
            <a:r>
              <a:rPr dirty="0" sz="2800" spc="-70" b="1">
                <a:latin typeface="Century Schoolbook"/>
                <a:cs typeface="Century Schoolbook"/>
              </a:rPr>
              <a:t>ребѐнка;</a:t>
            </a:r>
            <a:endParaRPr sz="2800">
              <a:latin typeface="Century Schoolbook"/>
              <a:cs typeface="Century Schoolbook"/>
            </a:endParaRPr>
          </a:p>
          <a:p>
            <a:pPr marL="285115" marR="508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5750" algn="l"/>
              </a:tabLst>
            </a:pPr>
            <a:r>
              <a:rPr dirty="0" sz="2800" spc="-5" b="1">
                <a:latin typeface="Century Schoolbook"/>
                <a:cs typeface="Century Schoolbook"/>
              </a:rPr>
              <a:t>включение отцовского инстинкта и  появление привязанности к  </a:t>
            </a:r>
            <a:r>
              <a:rPr dirty="0" sz="2800" spc="-70" b="1">
                <a:latin typeface="Century Schoolbook"/>
                <a:cs typeface="Century Schoolbook"/>
              </a:rPr>
              <a:t>ребѐнку;</a:t>
            </a:r>
            <a:endParaRPr sz="2800">
              <a:latin typeface="Century Schoolbook"/>
              <a:cs typeface="Century Schoolbook"/>
            </a:endParaRPr>
          </a:p>
          <a:p>
            <a:pPr marL="285115" marR="58674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5750" algn="l"/>
              </a:tabLst>
            </a:pPr>
            <a:r>
              <a:rPr dirty="0" sz="2800" spc="-5" b="1">
                <a:latin typeface="Century Schoolbook"/>
                <a:cs typeface="Century Schoolbook"/>
              </a:rPr>
              <a:t>ухаживание за </a:t>
            </a:r>
            <a:r>
              <a:rPr dirty="0" sz="2800" spc="-70" b="1">
                <a:latin typeface="Century Schoolbook"/>
                <a:cs typeface="Century Schoolbook"/>
              </a:rPr>
              <a:t>ребѐнком </a:t>
            </a:r>
            <a:r>
              <a:rPr dirty="0" sz="2800" spc="-5" b="1">
                <a:latin typeface="Century Schoolbook"/>
                <a:cs typeface="Century Schoolbook"/>
              </a:rPr>
              <a:t>и  налаживание детско-отцовского  взаимодействия.</a:t>
            </a:r>
            <a:endParaRPr sz="2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18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150" spc="10" i="1"/>
              <a:t>ОСНОВНЫЕ ЖИЗНЕННО</a:t>
            </a:r>
            <a:r>
              <a:rPr dirty="0" sz="2150" spc="160" i="1"/>
              <a:t> </a:t>
            </a:r>
            <a:r>
              <a:rPr dirty="0" sz="2150" spc="10" i="1"/>
              <a:t>ВАЖНЫЕ</a:t>
            </a:r>
            <a:endParaRPr sz="2150"/>
          </a:p>
        </p:txBody>
      </p:sp>
      <p:sp>
        <p:nvSpPr>
          <p:cNvPr id="3" name="object 3"/>
          <p:cNvSpPr txBox="1"/>
          <p:nvPr/>
        </p:nvSpPr>
        <p:spPr>
          <a:xfrm>
            <a:off x="329590" y="803783"/>
            <a:ext cx="7918450" cy="5790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8440">
              <a:lnSpc>
                <a:spcPct val="100000"/>
              </a:lnSpc>
            </a:pPr>
            <a:r>
              <a:rPr dirty="0" sz="2150" spc="5" b="1" i="1">
                <a:solidFill>
                  <a:srgbClr val="565F6C"/>
                </a:solidFill>
                <a:latin typeface="Century Schoolbook"/>
                <a:cs typeface="Century Schoolbook"/>
              </a:rPr>
              <a:t>ПОТРЕБНОСТИ</a:t>
            </a:r>
            <a:r>
              <a:rPr dirty="0" sz="2150" spc="95" b="1" i="1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dirty="0" sz="2150" spc="5" b="1" i="1">
                <a:solidFill>
                  <a:srgbClr val="565F6C"/>
                </a:solidFill>
                <a:latin typeface="Century Schoolbook"/>
                <a:cs typeface="Century Schoolbook"/>
              </a:rPr>
              <a:t>ОТЦОВ</a:t>
            </a:r>
            <a:endParaRPr sz="2150">
              <a:latin typeface="Century Schoolbook"/>
              <a:cs typeface="Century Schoolbook"/>
            </a:endParaRPr>
          </a:p>
          <a:p>
            <a:pPr marL="285115" marR="129539" indent="-272415">
              <a:lnSpc>
                <a:spcPct val="100000"/>
              </a:lnSpc>
              <a:spcBef>
                <a:spcPts val="2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95">
                <a:latin typeface="Century Schoolbook"/>
                <a:cs typeface="Century Schoolbook"/>
              </a:rPr>
              <a:t>Ребѐнок </a:t>
            </a:r>
            <a:r>
              <a:rPr dirty="0" sz="2400">
                <a:latin typeface="Century Schoolbook"/>
                <a:cs typeface="Century Schoolbook"/>
              </a:rPr>
              <a:t>приносит </a:t>
            </a:r>
            <a:r>
              <a:rPr dirty="0" sz="2400" spc="-5">
                <a:latin typeface="Century Schoolbook"/>
                <a:cs typeface="Century Schoolbook"/>
              </a:rPr>
              <a:t>в </a:t>
            </a:r>
            <a:r>
              <a:rPr dirty="0" sz="2400">
                <a:latin typeface="Century Schoolbook"/>
                <a:cs typeface="Century Schoolbook"/>
              </a:rPr>
              <a:t>дом </a:t>
            </a:r>
            <a:r>
              <a:rPr dirty="0" sz="2400" spc="-5">
                <a:latin typeface="Century Schoolbook"/>
                <a:cs typeface="Century Schoolbook"/>
              </a:rPr>
              <a:t>счастье, </a:t>
            </a:r>
            <a:r>
              <a:rPr dirty="0" sz="2400">
                <a:latin typeface="Century Schoolbook"/>
                <a:cs typeface="Century Schoolbook"/>
              </a:rPr>
              <a:t>радость </a:t>
            </a:r>
            <a:r>
              <a:rPr dirty="0" sz="2400" spc="-5">
                <a:latin typeface="Century Schoolbook"/>
                <a:cs typeface="Century Schoolbook"/>
              </a:rPr>
              <a:t>и  </a:t>
            </a:r>
            <a:r>
              <a:rPr dirty="0" sz="2400">
                <a:latin typeface="Century Schoolbook"/>
                <a:cs typeface="Century Schoolbook"/>
              </a:rPr>
              <a:t>веселье, </a:t>
            </a:r>
            <a:r>
              <a:rPr dirty="0" sz="2400" spc="-5">
                <a:latin typeface="Century Schoolbook"/>
                <a:cs typeface="Century Schoolbook"/>
              </a:rPr>
              <a:t>реализуя </a:t>
            </a:r>
            <a:r>
              <a:rPr dirty="0" sz="2400">
                <a:latin typeface="Century Schoolbook"/>
                <a:cs typeface="Century Schoolbook"/>
              </a:rPr>
              <a:t>потребность мужчины </a:t>
            </a:r>
            <a:r>
              <a:rPr dirty="0" sz="2400" spc="-5">
                <a:latin typeface="Century Schoolbook"/>
                <a:cs typeface="Century Schoolbook"/>
              </a:rPr>
              <a:t>в  жизненных</a:t>
            </a:r>
            <a:r>
              <a:rPr dirty="0" sz="2400" spc="-3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стимулах.</a:t>
            </a:r>
            <a:endParaRPr sz="2400">
              <a:latin typeface="Century Schoolbook"/>
              <a:cs typeface="Century Schoolbook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>
                <a:latin typeface="Century Schoolbook"/>
                <a:cs typeface="Century Schoolbook"/>
              </a:rPr>
              <a:t>Потребность в </a:t>
            </a:r>
            <a:r>
              <a:rPr dirty="0" sz="2400" spc="-5">
                <a:latin typeface="Century Schoolbook"/>
                <a:cs typeface="Century Schoolbook"/>
              </a:rPr>
              <a:t>ясном</a:t>
            </a:r>
            <a:r>
              <a:rPr dirty="0" sz="2400" spc="-9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будущем.</a:t>
            </a:r>
            <a:endParaRPr sz="2400">
              <a:latin typeface="Century Schoolbook"/>
              <a:cs typeface="Century Schoolbook"/>
            </a:endParaRPr>
          </a:p>
          <a:p>
            <a:pPr algn="just" marL="285115" marR="52324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>
                <a:latin typeface="Century Schoolbook"/>
                <a:cs typeface="Century Schoolbook"/>
              </a:rPr>
              <a:t>Потребность </a:t>
            </a:r>
            <a:r>
              <a:rPr dirty="0" sz="2400" spc="-5">
                <a:latin typeface="Century Schoolbook"/>
                <a:cs typeface="Century Schoolbook"/>
              </a:rPr>
              <a:t>в </a:t>
            </a:r>
            <a:r>
              <a:rPr dirty="0" sz="2400">
                <a:latin typeface="Century Schoolbook"/>
                <a:cs typeface="Century Schoolbook"/>
              </a:rPr>
              <a:t>обогащении </a:t>
            </a:r>
            <a:r>
              <a:rPr dirty="0" sz="2400" spc="-5">
                <a:latin typeface="Century Schoolbook"/>
                <a:cs typeface="Century Schoolbook"/>
              </a:rPr>
              <a:t>новым опытом,</a:t>
            </a:r>
            <a:r>
              <a:rPr dirty="0" sz="2400" spc="-9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когда  </a:t>
            </a:r>
            <a:r>
              <a:rPr dirty="0" sz="2400" spc="-95">
                <a:latin typeface="Century Schoolbook"/>
                <a:cs typeface="Century Schoolbook"/>
              </a:rPr>
              <a:t>ребѐнок </a:t>
            </a:r>
            <a:r>
              <a:rPr dirty="0" sz="2400" spc="-5">
                <a:latin typeface="Century Schoolbook"/>
                <a:cs typeface="Century Schoolbook"/>
              </a:rPr>
              <a:t>становится частью </a:t>
            </a:r>
            <a:r>
              <a:rPr dirty="0" sz="2400">
                <a:latin typeface="Century Schoolbook"/>
                <a:cs typeface="Century Schoolbook"/>
              </a:rPr>
              <a:t>жизни </a:t>
            </a:r>
            <a:r>
              <a:rPr dirty="0" sz="2400" spc="-5">
                <a:latin typeface="Century Schoolbook"/>
                <a:cs typeface="Century Schoolbook"/>
              </a:rPr>
              <a:t>и </a:t>
            </a:r>
            <a:r>
              <a:rPr dirty="0" sz="2400">
                <a:latin typeface="Century Schoolbook"/>
                <a:cs typeface="Century Schoolbook"/>
              </a:rPr>
              <a:t>способом  </a:t>
            </a:r>
            <a:r>
              <a:rPr dirty="0" sz="2400" spc="-360">
                <a:latin typeface="Century Schoolbook"/>
                <a:cs typeface="Century Schoolbook"/>
              </a:rPr>
              <a:t>еѐ</a:t>
            </a:r>
            <a:r>
              <a:rPr dirty="0" sz="2400" spc="-20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познания.</a:t>
            </a:r>
            <a:endParaRPr sz="2400">
              <a:latin typeface="Century Schoolbook"/>
              <a:cs typeface="Century Schoolbook"/>
            </a:endParaRPr>
          </a:p>
          <a:p>
            <a:pPr marL="285115" marR="508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1058545" algn="l"/>
              </a:tabLst>
            </a:pPr>
            <a:r>
              <a:rPr dirty="0" sz="2400" spc="-5">
                <a:latin typeface="Century Schoolbook"/>
                <a:cs typeface="Century Schoolbook"/>
              </a:rPr>
              <a:t>Для	</a:t>
            </a:r>
            <a:r>
              <a:rPr dirty="0" sz="2400">
                <a:latin typeface="Century Schoolbook"/>
                <a:cs typeface="Century Schoolbook"/>
              </a:rPr>
              <a:t>каждого </a:t>
            </a:r>
            <a:r>
              <a:rPr dirty="0" sz="2400" spc="-5">
                <a:latin typeface="Century Schoolbook"/>
                <a:cs typeface="Century Schoolbook"/>
              </a:rPr>
              <a:t>второго </a:t>
            </a:r>
            <a:r>
              <a:rPr dirty="0" sz="2400">
                <a:latin typeface="Century Schoolbook"/>
                <a:cs typeface="Century Schoolbook"/>
              </a:rPr>
              <a:t>мужчины</a:t>
            </a:r>
            <a:r>
              <a:rPr dirty="0" sz="2400" spc="-70">
                <a:latin typeface="Century Schoolbook"/>
                <a:cs typeface="Century Schoolbook"/>
              </a:rPr>
              <a:t> </a:t>
            </a:r>
            <a:r>
              <a:rPr dirty="0" sz="2400" spc="-95">
                <a:latin typeface="Century Schoolbook"/>
                <a:cs typeface="Century Schoolbook"/>
              </a:rPr>
              <a:t>ребѐнок</a:t>
            </a:r>
            <a:r>
              <a:rPr dirty="0" sz="2400" spc="-3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повышает  его </a:t>
            </a:r>
            <a:r>
              <a:rPr dirty="0" sz="2400" spc="-5">
                <a:latin typeface="Century Schoolbook"/>
                <a:cs typeface="Century Schoolbook"/>
              </a:rPr>
              <a:t>ценность, реализуя </a:t>
            </a:r>
            <a:r>
              <a:rPr dirty="0" sz="2400">
                <a:latin typeface="Century Schoolbook"/>
                <a:cs typeface="Century Schoolbook"/>
              </a:rPr>
              <a:t>потребность </a:t>
            </a:r>
            <a:r>
              <a:rPr dirty="0" sz="2400" spc="-5">
                <a:latin typeface="Century Schoolbook"/>
                <a:cs typeface="Century Schoolbook"/>
              </a:rPr>
              <a:t>в общественном  признании, общественной оценке, общественной  самореализации.</a:t>
            </a:r>
            <a:endParaRPr sz="2400">
              <a:latin typeface="Century Schoolbook"/>
              <a:cs typeface="Century Schoolbook"/>
            </a:endParaRPr>
          </a:p>
          <a:p>
            <a:pPr algn="just" marL="285115" marR="72644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>
                <a:latin typeface="Century Schoolbook"/>
                <a:cs typeface="Century Schoolbook"/>
              </a:rPr>
              <a:t>Для каждого третьего </a:t>
            </a:r>
            <a:r>
              <a:rPr dirty="0" sz="2400">
                <a:latin typeface="Century Schoolbook"/>
                <a:cs typeface="Century Schoolbook"/>
              </a:rPr>
              <a:t>мужчины </a:t>
            </a:r>
            <a:r>
              <a:rPr dirty="0" sz="2400" spc="-95">
                <a:latin typeface="Century Schoolbook"/>
                <a:cs typeface="Century Schoolbook"/>
              </a:rPr>
              <a:t>ребѐнок </a:t>
            </a:r>
            <a:r>
              <a:rPr dirty="0" sz="2400" spc="-5">
                <a:latin typeface="Century Schoolbook"/>
                <a:cs typeface="Century Schoolbook"/>
              </a:rPr>
              <a:t>это  </a:t>
            </a:r>
            <a:r>
              <a:rPr dirty="0" sz="2400">
                <a:latin typeface="Century Schoolbook"/>
                <a:cs typeface="Century Schoolbook"/>
              </a:rPr>
              <a:t>не </a:t>
            </a:r>
            <a:r>
              <a:rPr dirty="0" sz="2400" spc="-5">
                <a:latin typeface="Century Schoolbook"/>
                <a:cs typeface="Century Schoolbook"/>
              </a:rPr>
              <a:t>только </a:t>
            </a:r>
            <a:r>
              <a:rPr dirty="0" sz="2400">
                <a:latin typeface="Century Schoolbook"/>
                <a:cs typeface="Century Schoolbook"/>
              </a:rPr>
              <a:t>счастье </a:t>
            </a:r>
            <a:r>
              <a:rPr dirty="0" sz="2400" spc="-5">
                <a:latin typeface="Century Schoolbook"/>
                <a:cs typeface="Century Schoolbook"/>
              </a:rPr>
              <a:t>и радость, </a:t>
            </a:r>
            <a:r>
              <a:rPr dirty="0" sz="2400">
                <a:latin typeface="Century Schoolbook"/>
                <a:cs typeface="Century Schoolbook"/>
              </a:rPr>
              <a:t>но </a:t>
            </a:r>
            <a:r>
              <a:rPr dirty="0" sz="2400" spc="-5">
                <a:latin typeface="Century Schoolbook"/>
                <a:cs typeface="Century Schoolbook"/>
              </a:rPr>
              <a:t>и  ответственность, тревога, нагрузка и  </a:t>
            </a:r>
            <a:r>
              <a:rPr dirty="0" sz="2400">
                <a:latin typeface="Century Schoolbook"/>
                <a:cs typeface="Century Schoolbook"/>
              </a:rPr>
              <a:t>издержки.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16001"/>
            <a:ext cx="7266305" cy="557085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85115" marR="981710" indent="-272415">
              <a:lnSpc>
                <a:spcPts val="2890"/>
              </a:lnSpc>
              <a:spcBef>
                <a:spcPts val="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409829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Для </a:t>
            </a:r>
            <a:r>
              <a:rPr dirty="0" sz="2400" spc="-5" b="1" i="1">
                <a:latin typeface="Century Schoolbook"/>
                <a:cs typeface="Century Schoolbook"/>
              </a:rPr>
              <a:t>диагностики особенностей  </a:t>
            </a:r>
            <a:r>
              <a:rPr dirty="0" sz="2400" b="1" i="1">
                <a:latin typeface="Century Schoolbook"/>
                <a:cs typeface="Century Schoolbook"/>
              </a:rPr>
              <a:t>восприятия</a:t>
            </a:r>
            <a:r>
              <a:rPr dirty="0" sz="2400" spc="15" b="1" i="1">
                <a:latin typeface="Century Schoolbook"/>
                <a:cs typeface="Century Schoolbook"/>
              </a:rPr>
              <a:t> </a:t>
            </a:r>
            <a:r>
              <a:rPr dirty="0" sz="2400" spc="-75" b="1" i="1">
                <a:latin typeface="Century Schoolbook"/>
                <a:cs typeface="Century Schoolbook"/>
              </a:rPr>
              <a:t>ребѐнком	</a:t>
            </a:r>
            <a:r>
              <a:rPr dirty="0" sz="2400" b="1" i="1">
                <a:latin typeface="Century Schoolbook"/>
                <a:cs typeface="Century Schoolbook"/>
              </a:rPr>
              <a:t>отношений</a:t>
            </a:r>
            <a:r>
              <a:rPr dirty="0" sz="2400" spc="-95" b="1" i="1">
                <a:latin typeface="Century Schoolbook"/>
                <a:cs typeface="Century Schoolbook"/>
              </a:rPr>
              <a:t> </a:t>
            </a:r>
            <a:r>
              <a:rPr dirty="0" sz="2400" spc="-5" b="1" i="1">
                <a:latin typeface="Century Schoolbook"/>
                <a:cs typeface="Century Schoolbook"/>
              </a:rPr>
              <a:t>с</a:t>
            </a:r>
            <a:endParaRPr sz="2400">
              <a:latin typeface="Century Schoolbook"/>
              <a:cs typeface="Century Schoolbook"/>
            </a:endParaRPr>
          </a:p>
          <a:p>
            <a:pPr marL="285115">
              <a:lnSpc>
                <a:spcPts val="2775"/>
              </a:lnSpc>
            </a:pPr>
            <a:r>
              <a:rPr dirty="0" sz="2400" b="1" i="1">
                <a:latin typeface="Century Schoolbook"/>
                <a:cs typeface="Century Schoolbook"/>
              </a:rPr>
              <a:t>отцом </a:t>
            </a:r>
            <a:r>
              <a:rPr dirty="0" sz="2400" spc="-5" i="1">
                <a:latin typeface="Century Schoolbook"/>
                <a:cs typeface="Century Schoolbook"/>
              </a:rPr>
              <a:t>можно использовать</a:t>
            </a:r>
            <a:r>
              <a:rPr dirty="0" sz="2400" spc="-75" i="1">
                <a:latin typeface="Century Schoolbook"/>
                <a:cs typeface="Century Schoolbook"/>
              </a:rPr>
              <a:t> </a:t>
            </a:r>
            <a:r>
              <a:rPr dirty="0" sz="2400" i="1">
                <a:latin typeface="Century Schoolbook"/>
                <a:cs typeface="Century Schoolbook"/>
              </a:rPr>
              <a:t>методику</a:t>
            </a:r>
            <a:endParaRPr sz="2400">
              <a:latin typeface="Century Schoolbook"/>
              <a:cs typeface="Century Schoolbook"/>
            </a:endParaRPr>
          </a:p>
          <a:p>
            <a:pPr marL="285115" marR="1040130">
              <a:lnSpc>
                <a:spcPct val="100000"/>
              </a:lnSpc>
            </a:pPr>
            <a:r>
              <a:rPr dirty="0" sz="2400" spc="-5" i="1">
                <a:latin typeface="Century Schoolbook"/>
                <a:cs typeface="Century Schoolbook"/>
              </a:rPr>
              <a:t>неоконченных предложений. </a:t>
            </a:r>
            <a:r>
              <a:rPr dirty="0" sz="2400" i="1">
                <a:latin typeface="Century Schoolbook"/>
                <a:cs typeface="Century Schoolbook"/>
              </a:rPr>
              <a:t>«Я начну  </a:t>
            </a:r>
            <a:r>
              <a:rPr dirty="0" sz="2400" i="1">
                <a:latin typeface="Century Schoolbook"/>
                <a:cs typeface="Century Schoolbook"/>
              </a:rPr>
              <a:t>предложение </a:t>
            </a:r>
            <a:r>
              <a:rPr dirty="0" sz="2400" spc="-5" i="1">
                <a:latin typeface="Century Schoolbook"/>
                <a:cs typeface="Century Schoolbook"/>
              </a:rPr>
              <a:t>(фразу), а ты</a:t>
            </a:r>
            <a:r>
              <a:rPr dirty="0" sz="2400" spc="-65" i="1">
                <a:latin typeface="Century Schoolbook"/>
                <a:cs typeface="Century Schoolbook"/>
              </a:rPr>
              <a:t> </a:t>
            </a:r>
            <a:r>
              <a:rPr dirty="0" sz="2400" spc="-5" i="1">
                <a:latin typeface="Century Schoolbook"/>
                <a:cs typeface="Century Schoolbook"/>
              </a:rPr>
              <a:t>закончишь».  </a:t>
            </a:r>
            <a:r>
              <a:rPr dirty="0" sz="2400" i="1">
                <a:latin typeface="Century Schoolbook"/>
                <a:cs typeface="Century Schoolbook"/>
              </a:rPr>
              <a:t>Например: </a:t>
            </a:r>
            <a:r>
              <a:rPr dirty="0" sz="2400" spc="-5" i="1">
                <a:latin typeface="Century Schoolbook"/>
                <a:cs typeface="Century Schoolbook"/>
              </a:rPr>
              <a:t>«Когда </a:t>
            </a:r>
            <a:r>
              <a:rPr dirty="0" sz="2400" i="1">
                <a:latin typeface="Century Schoolbook"/>
                <a:cs typeface="Century Schoolbook"/>
              </a:rPr>
              <a:t>я </a:t>
            </a:r>
            <a:r>
              <a:rPr dirty="0" sz="2400" spc="-5" i="1">
                <a:latin typeface="Century Schoolbook"/>
                <a:cs typeface="Century Schoolbook"/>
              </a:rPr>
              <a:t>прошу купить мне  </a:t>
            </a:r>
            <a:r>
              <a:rPr dirty="0" sz="2400" i="1">
                <a:latin typeface="Century Schoolbook"/>
                <a:cs typeface="Century Schoolbook"/>
              </a:rPr>
              <a:t>мороженое,</a:t>
            </a:r>
            <a:r>
              <a:rPr dirty="0" sz="2400" spc="-125" i="1">
                <a:latin typeface="Century Schoolbook"/>
                <a:cs typeface="Century Schoolbook"/>
              </a:rPr>
              <a:t> </a:t>
            </a:r>
            <a:r>
              <a:rPr dirty="0" sz="2400" i="1">
                <a:latin typeface="Century Schoolbook"/>
                <a:cs typeface="Century Schoolbook"/>
              </a:rPr>
              <a:t>папа…».</a:t>
            </a:r>
            <a:endParaRPr sz="2400">
              <a:latin typeface="Century Schoolbook"/>
              <a:cs typeface="Century Schoolbook"/>
            </a:endParaRPr>
          </a:p>
          <a:p>
            <a:pPr marL="285115" marR="508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i="1">
                <a:latin typeface="Century Schoolbook"/>
                <a:cs typeface="Century Schoolbook"/>
              </a:rPr>
              <a:t>Для </a:t>
            </a:r>
            <a:r>
              <a:rPr dirty="0" sz="2400" spc="-5" b="1" i="1">
                <a:latin typeface="Century Schoolbook"/>
                <a:cs typeface="Century Schoolbook"/>
              </a:rPr>
              <a:t>диагностики особенностей  </a:t>
            </a:r>
            <a:r>
              <a:rPr dirty="0" sz="2400" b="1" i="1">
                <a:latin typeface="Century Schoolbook"/>
                <a:cs typeface="Century Schoolbook"/>
              </a:rPr>
              <a:t>восприятия </a:t>
            </a:r>
            <a:r>
              <a:rPr dirty="0" sz="2400" spc="-5" b="1" i="1">
                <a:latin typeface="Century Schoolbook"/>
                <a:cs typeface="Century Schoolbook"/>
              </a:rPr>
              <a:t>отцом </a:t>
            </a:r>
            <a:r>
              <a:rPr dirty="0" sz="2400" b="1" i="1">
                <a:latin typeface="Century Schoolbook"/>
                <a:cs typeface="Century Schoolbook"/>
              </a:rPr>
              <a:t>отношений </a:t>
            </a:r>
            <a:r>
              <a:rPr dirty="0" sz="2400" spc="-5" b="1" i="1">
                <a:latin typeface="Century Schoolbook"/>
                <a:cs typeface="Century Schoolbook"/>
              </a:rPr>
              <a:t>с  </a:t>
            </a:r>
            <a:r>
              <a:rPr dirty="0" sz="2400" spc="-75" b="1" i="1">
                <a:latin typeface="Century Schoolbook"/>
                <a:cs typeface="Century Schoolbook"/>
              </a:rPr>
              <a:t>ребѐнком </a:t>
            </a:r>
            <a:r>
              <a:rPr dirty="0" sz="2400" i="1">
                <a:latin typeface="Century Schoolbook"/>
                <a:cs typeface="Century Schoolbook"/>
              </a:rPr>
              <a:t>можно </a:t>
            </a:r>
            <a:r>
              <a:rPr dirty="0" sz="2400" spc="-5" i="1">
                <a:latin typeface="Century Schoolbook"/>
                <a:cs typeface="Century Schoolbook"/>
              </a:rPr>
              <a:t>использовать  модификацию </a:t>
            </a:r>
            <a:r>
              <a:rPr dirty="0" sz="2400" i="1">
                <a:latin typeface="Century Schoolbook"/>
                <a:cs typeface="Century Schoolbook"/>
              </a:rPr>
              <a:t>методики «20 утверждений  </a:t>
            </a:r>
            <a:r>
              <a:rPr dirty="0" sz="2400" spc="-5" i="1">
                <a:latin typeface="Century Schoolbook"/>
                <a:cs typeface="Century Schoolbook"/>
              </a:rPr>
              <a:t>самоотношения» </a:t>
            </a:r>
            <a:r>
              <a:rPr dirty="0" sz="2400" i="1">
                <a:latin typeface="Century Schoolbook"/>
                <a:cs typeface="Century Schoolbook"/>
              </a:rPr>
              <a:t>М. Куна и Т.  Мак-Партленда </a:t>
            </a:r>
            <a:r>
              <a:rPr dirty="0" sz="2400" spc="-10" i="1">
                <a:latin typeface="Century Schoolbook"/>
                <a:cs typeface="Century Schoolbook"/>
              </a:rPr>
              <a:t>(Р.В. </a:t>
            </a:r>
            <a:r>
              <a:rPr dirty="0" sz="2400" spc="-100" i="1">
                <a:latin typeface="Century Schoolbook"/>
                <a:cs typeface="Century Schoolbook"/>
              </a:rPr>
              <a:t>Манѐров, </a:t>
            </a:r>
            <a:r>
              <a:rPr dirty="0" sz="2400" spc="-5" i="1">
                <a:latin typeface="Century Schoolbook"/>
                <a:cs typeface="Century Schoolbook"/>
              </a:rPr>
              <a:t>2005):  </a:t>
            </a:r>
            <a:r>
              <a:rPr dirty="0" sz="2400" i="1">
                <a:latin typeface="Century Schoolbook"/>
                <a:cs typeface="Century Schoolbook"/>
              </a:rPr>
              <a:t>«Методика представления о своем ребенке».  </a:t>
            </a:r>
            <a:r>
              <a:rPr dirty="0" sz="2400" spc="-20" i="1">
                <a:latin typeface="Century Schoolbook"/>
                <a:cs typeface="Century Schoolbook"/>
              </a:rPr>
              <a:t>Все </a:t>
            </a:r>
            <a:r>
              <a:rPr dirty="0" sz="2400" i="1">
                <a:latin typeface="Century Schoolbook"/>
                <a:cs typeface="Century Schoolbook"/>
              </a:rPr>
              <a:t>предложения </a:t>
            </a:r>
            <a:r>
              <a:rPr dirty="0" sz="2400" spc="-5" i="1">
                <a:latin typeface="Century Schoolbook"/>
                <a:cs typeface="Century Schoolbook"/>
              </a:rPr>
              <a:t>начинаются </a:t>
            </a:r>
            <a:r>
              <a:rPr dirty="0" sz="2400" i="1">
                <a:latin typeface="Century Schoolbook"/>
                <a:cs typeface="Century Schoolbook"/>
              </a:rPr>
              <a:t>со слов «Для  меня ребенок —</a:t>
            </a:r>
            <a:r>
              <a:rPr dirty="0" sz="2400" spc="-125" i="1">
                <a:latin typeface="Century Schoolbook"/>
                <a:cs typeface="Century Schoolbook"/>
              </a:rPr>
              <a:t> </a:t>
            </a:r>
            <a:r>
              <a:rPr dirty="0" sz="2400" i="1">
                <a:latin typeface="Century Schoolbook"/>
                <a:cs typeface="Century Schoolbook"/>
              </a:rPr>
              <a:t>это...».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59510"/>
            <a:ext cx="7036434" cy="439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115" marR="5080" indent="-273050">
              <a:lnSpc>
                <a:spcPct val="100000"/>
              </a:lnSpc>
            </a:pPr>
            <a:r>
              <a:rPr dirty="0" sz="2250" spc="1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dirty="0" sz="3200" spc="10" b="1" i="1">
                <a:latin typeface="Century Schoolbook"/>
                <a:cs typeface="Century Schoolbook"/>
              </a:rPr>
              <a:t>«Выполнение </a:t>
            </a:r>
            <a:r>
              <a:rPr dirty="0" sz="3200" spc="-100" b="1" i="1">
                <a:latin typeface="Century Schoolbook"/>
                <a:cs typeface="Century Schoolbook"/>
              </a:rPr>
              <a:t>ребѐнком </a:t>
            </a:r>
            <a:r>
              <a:rPr dirty="0" sz="3200" b="1" i="1">
                <a:latin typeface="Century Schoolbook"/>
                <a:cs typeface="Century Schoolbook"/>
              </a:rPr>
              <a:t>в  </a:t>
            </a:r>
            <a:r>
              <a:rPr dirty="0" sz="3200" b="1" i="1">
                <a:latin typeface="Century Schoolbook"/>
                <a:cs typeface="Century Schoolbook"/>
              </a:rPr>
              <a:t>присутствии папы какого-  либо практического</a:t>
            </a:r>
            <a:r>
              <a:rPr dirty="0" sz="3200" spc="-65" b="1" i="1">
                <a:latin typeface="Century Schoolbook"/>
                <a:cs typeface="Century Schoolbook"/>
              </a:rPr>
              <a:t> </a:t>
            </a:r>
            <a:r>
              <a:rPr dirty="0" sz="3200" b="1" i="1">
                <a:latin typeface="Century Schoolbook"/>
                <a:cs typeface="Century Schoolbook"/>
              </a:rPr>
              <a:t>задания»</a:t>
            </a:r>
            <a:r>
              <a:rPr dirty="0" sz="3200" i="1">
                <a:latin typeface="Century Schoolbook"/>
                <a:cs typeface="Century Schoolbook"/>
              </a:rPr>
              <a:t>.  </a:t>
            </a:r>
            <a:r>
              <a:rPr dirty="0" sz="3200" i="1">
                <a:latin typeface="Century Schoolbook"/>
                <a:cs typeface="Century Schoolbook"/>
              </a:rPr>
              <a:t>Для этого педагог специально  конструирует ситуацию: перед  приходом папы предлагает  </a:t>
            </a:r>
            <a:r>
              <a:rPr dirty="0" sz="3200" spc="-145" i="1">
                <a:latin typeface="Century Schoolbook"/>
                <a:cs typeface="Century Schoolbook"/>
              </a:rPr>
              <a:t>ребѐнку </a:t>
            </a:r>
            <a:r>
              <a:rPr dirty="0" sz="3200" i="1">
                <a:latin typeface="Century Schoolbook"/>
                <a:cs typeface="Century Schoolbook"/>
              </a:rPr>
              <a:t>выполнить какое-нибудь  задание: разложить, разобрать,  протереть и</a:t>
            </a:r>
            <a:r>
              <a:rPr dirty="0" sz="3200" spc="-80" i="1">
                <a:latin typeface="Century Schoolbook"/>
                <a:cs typeface="Century Schoolbook"/>
              </a:rPr>
              <a:t> </a:t>
            </a:r>
            <a:r>
              <a:rPr dirty="0" sz="3200" i="1">
                <a:latin typeface="Century Schoolbook"/>
                <a:cs typeface="Century Schoolbook"/>
              </a:rPr>
              <a:t>т.п.</a:t>
            </a:r>
            <a:endParaRPr sz="32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0632"/>
            <a:ext cx="7296150" cy="6410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52400">
              <a:lnSpc>
                <a:spcPct val="100000"/>
              </a:lnSpc>
            </a:pPr>
            <a:r>
              <a:rPr dirty="0" sz="2000" b="1" i="1">
                <a:latin typeface="Century Schoolbook"/>
                <a:cs typeface="Century Schoolbook"/>
              </a:rPr>
              <a:t>Текст опросника «Семейное интервью» (автор</a:t>
            </a:r>
            <a:r>
              <a:rPr dirty="0" sz="2000" spc="-70" b="1" i="1">
                <a:latin typeface="Century Schoolbook"/>
                <a:cs typeface="Century Schoolbook"/>
              </a:rPr>
              <a:t> </a:t>
            </a:r>
            <a:r>
              <a:rPr dirty="0" sz="2000" spc="5" b="1" i="1">
                <a:latin typeface="Century Schoolbook"/>
                <a:cs typeface="Century Schoolbook"/>
              </a:rPr>
              <a:t>А.И.  </a:t>
            </a:r>
            <a:r>
              <a:rPr dirty="0" sz="2000" b="1" i="1">
                <a:latin typeface="Century Schoolbook"/>
                <a:cs typeface="Century Schoolbook"/>
              </a:rPr>
              <a:t>Захаров)</a:t>
            </a:r>
            <a:endParaRPr sz="2000">
              <a:latin typeface="Century Schoolbook"/>
              <a:cs typeface="Century Schoolbook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С кем </a:t>
            </a:r>
            <a:r>
              <a:rPr dirty="0" sz="2000" spc="-5" i="1">
                <a:latin typeface="Century Schoolbook"/>
                <a:cs typeface="Century Schoolbook"/>
              </a:rPr>
              <a:t>ты </a:t>
            </a:r>
            <a:r>
              <a:rPr dirty="0" sz="2000" i="1">
                <a:latin typeface="Century Schoolbook"/>
                <a:cs typeface="Century Schoolbook"/>
              </a:rPr>
              <a:t>живешь</a:t>
            </a:r>
            <a:r>
              <a:rPr dirty="0" sz="2000" spc="-95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дома?</a:t>
            </a:r>
            <a:endParaRPr sz="2000">
              <a:latin typeface="Century Schoolbook"/>
              <a:cs typeface="Century Schoolbook"/>
            </a:endParaRPr>
          </a:p>
          <a:p>
            <a:pPr marL="285115" marR="12890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Если бы ты играл в игру "семья", кем бы ты </a:t>
            </a:r>
            <a:r>
              <a:rPr dirty="0" sz="2000" spc="-5" i="1">
                <a:latin typeface="Century Schoolbook"/>
                <a:cs typeface="Century Schoolbook"/>
              </a:rPr>
              <a:t>стал </a:t>
            </a:r>
            <a:r>
              <a:rPr dirty="0" sz="2000" i="1">
                <a:latin typeface="Century Schoolbook"/>
                <a:cs typeface="Century Schoolbook"/>
              </a:rPr>
              <a:t>в  </a:t>
            </a:r>
            <a:r>
              <a:rPr dirty="0" sz="2000" i="1">
                <a:latin typeface="Century Schoolbook"/>
                <a:cs typeface="Century Schoolbook"/>
              </a:rPr>
              <a:t>этой игре? Кого бы </a:t>
            </a:r>
            <a:r>
              <a:rPr dirty="0" sz="2000" spc="-5" i="1">
                <a:latin typeface="Century Schoolbook"/>
                <a:cs typeface="Century Schoolbook"/>
              </a:rPr>
              <a:t>ты стал </a:t>
            </a:r>
            <a:r>
              <a:rPr dirty="0" sz="2000" i="1">
                <a:latin typeface="Century Schoolbook"/>
                <a:cs typeface="Century Schoolbook"/>
              </a:rPr>
              <a:t>изображать? Маму,</a:t>
            </a:r>
            <a:r>
              <a:rPr dirty="0" sz="2000" spc="-114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папу,  себя? Папу, себя, маму? Себя, папу,</a:t>
            </a:r>
            <a:r>
              <a:rPr dirty="0" sz="2000" spc="-145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маму?</a:t>
            </a:r>
            <a:endParaRPr sz="2000">
              <a:latin typeface="Century Schoolbook"/>
              <a:cs typeface="Century Schoolbook"/>
            </a:endParaRPr>
          </a:p>
          <a:p>
            <a:pPr marL="285115" marR="43624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Кто, по-твоему, главный в </a:t>
            </a:r>
            <a:r>
              <a:rPr dirty="0" sz="2000" spc="-5" i="1">
                <a:latin typeface="Century Schoolbook"/>
                <a:cs typeface="Century Schoolbook"/>
              </a:rPr>
              <a:t>семье </a:t>
            </a:r>
            <a:r>
              <a:rPr dirty="0" sz="2000" i="1">
                <a:latin typeface="Century Schoolbook"/>
                <a:cs typeface="Century Schoolbook"/>
              </a:rPr>
              <a:t>из родителей или</a:t>
            </a:r>
            <a:r>
              <a:rPr dirty="0" sz="2000" spc="-140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в  </a:t>
            </a:r>
            <a:r>
              <a:rPr dirty="0" sz="2000" i="1">
                <a:latin typeface="Century Schoolbook"/>
                <a:cs typeface="Century Schoolbook"/>
              </a:rPr>
              <a:t>семье нет</a:t>
            </a:r>
            <a:r>
              <a:rPr dirty="0" sz="2000" spc="-110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главного?</a:t>
            </a:r>
            <a:endParaRPr sz="2000">
              <a:latin typeface="Century Schoolbook"/>
              <a:cs typeface="Century Schoolbook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Когда ты вырастешь, ты будешь работать как</a:t>
            </a:r>
            <a:r>
              <a:rPr dirty="0" sz="2000" spc="-155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мама</a:t>
            </a:r>
            <a:endParaRPr sz="2000">
              <a:latin typeface="Century Schoolbook"/>
              <a:cs typeface="Century Schoolbook"/>
            </a:endParaRPr>
          </a:p>
          <a:p>
            <a:pPr marL="285115">
              <a:lnSpc>
                <a:spcPct val="100000"/>
              </a:lnSpc>
            </a:pPr>
            <a:r>
              <a:rPr dirty="0" sz="2000" i="1">
                <a:latin typeface="Century Schoolbook"/>
                <a:cs typeface="Century Schoolbook"/>
              </a:rPr>
              <a:t>(как</a:t>
            </a:r>
            <a:r>
              <a:rPr dirty="0" sz="2000" spc="-90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папа)?</a:t>
            </a:r>
            <a:endParaRPr sz="2000">
              <a:latin typeface="Century Schoolbook"/>
              <a:cs typeface="Century Schoolbook"/>
            </a:endParaRPr>
          </a:p>
          <a:p>
            <a:pPr marL="285115" marR="508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Если бы ты вырос, и </a:t>
            </a:r>
            <a:r>
              <a:rPr dirty="0" sz="2000" spc="-5" i="1">
                <a:latin typeface="Century Schoolbook"/>
                <a:cs typeface="Century Schoolbook"/>
              </a:rPr>
              <a:t>сам стал </a:t>
            </a:r>
            <a:r>
              <a:rPr dirty="0" sz="2000" i="1">
                <a:latin typeface="Century Schoolbook"/>
                <a:cs typeface="Century Schoolbook"/>
              </a:rPr>
              <a:t>папой и у тебя был бы  </a:t>
            </a:r>
            <a:r>
              <a:rPr dirty="0" sz="2000" i="1">
                <a:latin typeface="Century Schoolbook"/>
                <a:cs typeface="Century Schoolbook"/>
              </a:rPr>
              <a:t>мальчик, то ты бы </a:t>
            </a:r>
            <a:r>
              <a:rPr dirty="0" sz="2000" spc="-5" i="1">
                <a:latin typeface="Century Schoolbook"/>
                <a:cs typeface="Century Schoolbook"/>
              </a:rPr>
              <a:t>так </a:t>
            </a:r>
            <a:r>
              <a:rPr dirty="0" sz="2000" i="1">
                <a:latin typeface="Century Schoolbook"/>
                <a:cs typeface="Century Schoolbook"/>
              </a:rPr>
              <a:t>же относился к </a:t>
            </a:r>
            <a:r>
              <a:rPr dirty="0" sz="2000" spc="-5" i="1">
                <a:latin typeface="Century Schoolbook"/>
                <a:cs typeface="Century Schoolbook"/>
              </a:rPr>
              <a:t>нему, </a:t>
            </a:r>
            <a:r>
              <a:rPr dirty="0" sz="2000" i="1">
                <a:latin typeface="Century Schoolbook"/>
                <a:cs typeface="Century Schoolbook"/>
              </a:rPr>
              <a:t>как</a:t>
            </a:r>
            <a:r>
              <a:rPr dirty="0" sz="2000" spc="-114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папа  к </a:t>
            </a:r>
            <a:r>
              <a:rPr dirty="0" sz="2000" spc="-5" i="1">
                <a:latin typeface="Century Schoolbook"/>
                <a:cs typeface="Century Schoolbook"/>
              </a:rPr>
              <a:t>тебе. </a:t>
            </a:r>
            <a:r>
              <a:rPr dirty="0" sz="2000" i="1">
                <a:latin typeface="Century Schoolbook"/>
                <a:cs typeface="Century Schoolbook"/>
              </a:rPr>
              <a:t>Или по-другому, не так? А</a:t>
            </a:r>
            <a:r>
              <a:rPr dirty="0" sz="2000" spc="-135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как?</a:t>
            </a:r>
            <a:endParaRPr sz="2000">
              <a:latin typeface="Century Schoolbook"/>
              <a:cs typeface="Century Schoolbook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Если бы дома долго никого не было, </a:t>
            </a:r>
            <a:r>
              <a:rPr dirty="0" sz="2000" spc="-5" i="1">
                <a:latin typeface="Century Schoolbook"/>
                <a:cs typeface="Century Schoolbook"/>
              </a:rPr>
              <a:t>то </a:t>
            </a:r>
            <a:r>
              <a:rPr dirty="0" sz="2000" i="1">
                <a:latin typeface="Century Schoolbook"/>
                <a:cs typeface="Century Schoolbook"/>
              </a:rPr>
              <a:t>кого</a:t>
            </a:r>
            <a:r>
              <a:rPr dirty="0" sz="2000" spc="-125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из</a:t>
            </a:r>
            <a:endParaRPr sz="2000">
              <a:latin typeface="Century Schoolbook"/>
              <a:cs typeface="Century Schoolbook"/>
            </a:endParaRPr>
          </a:p>
          <a:p>
            <a:pPr marL="285115">
              <a:lnSpc>
                <a:spcPct val="100000"/>
              </a:lnSpc>
            </a:pPr>
            <a:r>
              <a:rPr dirty="0" sz="2000" i="1">
                <a:latin typeface="Century Schoolbook"/>
                <a:cs typeface="Century Schoolbook"/>
              </a:rPr>
              <a:t>родителей ты хотел бы </a:t>
            </a:r>
            <a:r>
              <a:rPr dirty="0" sz="2000" spc="-5" i="1">
                <a:latin typeface="Century Schoolbook"/>
                <a:cs typeface="Century Schoolbook"/>
              </a:rPr>
              <a:t>видеть </a:t>
            </a:r>
            <a:r>
              <a:rPr dirty="0" sz="2000" i="1">
                <a:latin typeface="Century Schoolbook"/>
                <a:cs typeface="Century Schoolbook"/>
              </a:rPr>
              <a:t>в первую</a:t>
            </a:r>
            <a:r>
              <a:rPr dirty="0" sz="2000" spc="-95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очередь?</a:t>
            </a:r>
            <a:endParaRPr sz="2000">
              <a:latin typeface="Century Schoolbook"/>
              <a:cs typeface="Century Schoolbook"/>
            </a:endParaRPr>
          </a:p>
          <a:p>
            <a:pPr marL="285115" marR="31750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Если бы с тобой случилось горе, беда, несчастье,</a:t>
            </a:r>
            <a:r>
              <a:rPr dirty="0" sz="2000" spc="-190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тебя  </a:t>
            </a:r>
            <a:r>
              <a:rPr dirty="0" sz="2000" i="1">
                <a:latin typeface="Century Schoolbook"/>
                <a:cs typeface="Century Schoolbook"/>
              </a:rPr>
              <a:t>бы обидел кто-нибудь, ты бы </a:t>
            </a:r>
            <a:r>
              <a:rPr dirty="0" sz="2000" spc="-5" i="1">
                <a:latin typeface="Century Schoolbook"/>
                <a:cs typeface="Century Schoolbook"/>
              </a:rPr>
              <a:t>всегда </a:t>
            </a:r>
            <a:r>
              <a:rPr dirty="0" sz="2000" i="1">
                <a:latin typeface="Century Schoolbook"/>
                <a:cs typeface="Century Schoolbook"/>
              </a:rPr>
              <a:t>рассказал(а) об  этом папе (поделился) или не </a:t>
            </a:r>
            <a:r>
              <a:rPr dirty="0" sz="2000" spc="-5" i="1">
                <a:latin typeface="Century Schoolbook"/>
                <a:cs typeface="Century Schoolbook"/>
              </a:rPr>
              <a:t>всегда?</a:t>
            </a:r>
            <a:r>
              <a:rPr dirty="0" sz="2000" spc="-85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Почему?</a:t>
            </a:r>
            <a:endParaRPr sz="2000">
              <a:latin typeface="Century Schoolbook"/>
              <a:cs typeface="Century Schoolbook"/>
            </a:endParaRPr>
          </a:p>
          <a:p>
            <a:pPr marL="28511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Ты боишься, что тебя папа накажет или не</a:t>
            </a:r>
            <a:r>
              <a:rPr dirty="0" sz="2000" spc="-130" i="1">
                <a:latin typeface="Century Schoolbook"/>
                <a:cs typeface="Century Schoolbook"/>
              </a:rPr>
              <a:t> </a:t>
            </a:r>
            <a:r>
              <a:rPr dirty="0" sz="2000" i="1">
                <a:latin typeface="Century Schoolbook"/>
                <a:cs typeface="Century Schoolbook"/>
              </a:rPr>
              <a:t>боишься?</a:t>
            </a:r>
            <a:endParaRPr sz="20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2117"/>
            <a:ext cx="7296784" cy="20243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2860" marR="5080" indent="635">
              <a:lnSpc>
                <a:spcPct val="99900"/>
              </a:lnSpc>
            </a:pPr>
            <a:r>
              <a:rPr dirty="0" i="1"/>
              <a:t>ТИПОЛОГИЯ СОВРЕМЕННЫХ </a:t>
            </a:r>
            <a:r>
              <a:rPr dirty="0" spc="-5" i="1"/>
              <a:t>ПАП,  </a:t>
            </a:r>
            <a:r>
              <a:rPr dirty="0"/>
              <a:t>СТИЛЬ ПОВЕДЕНИЯ </a:t>
            </a:r>
            <a:r>
              <a:rPr dirty="0" spc="-5"/>
              <a:t>КОТОРЫХ  НЕГАТИВНО СКАЗЫВАЕТСЯ НА  </a:t>
            </a:r>
            <a:r>
              <a:rPr dirty="0"/>
              <a:t>САМОЧУВСТВИИ </a:t>
            </a:r>
            <a:r>
              <a:rPr dirty="0" spc="-5"/>
              <a:t>РЕБЁНКА </a:t>
            </a:r>
            <a:r>
              <a:rPr dirty="0" i="0">
                <a:latin typeface="Century Schoolbook"/>
                <a:cs typeface="Century Schoolbook"/>
              </a:rPr>
              <a:t>(БАРКАН</a:t>
            </a:r>
            <a:r>
              <a:rPr dirty="0" spc="-60" i="0">
                <a:latin typeface="Century Schoolbook"/>
                <a:cs typeface="Century Schoolbook"/>
              </a:rPr>
              <a:t> </a:t>
            </a:r>
            <a:r>
              <a:rPr dirty="0" i="0">
                <a:latin typeface="Century Schoolbook"/>
                <a:cs typeface="Century Schoolbook"/>
              </a:rPr>
              <a:t>А.И.).</a:t>
            </a: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2250" b="0" i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dirty="0" sz="3200" i="0">
                <a:solidFill>
                  <a:srgbClr val="000000"/>
                </a:solidFill>
                <a:latin typeface="Century Schoolbook"/>
                <a:cs typeface="Century Schoolbook"/>
              </a:rPr>
              <a:t>«Папа-мама»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50" b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dirty="0"/>
              <a:t>«Мама-папа»</a:t>
            </a:r>
            <a:endParaRPr sz="22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250" b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dirty="0"/>
              <a:t>«Карабас-Барабас»</a:t>
            </a:r>
            <a:endParaRPr sz="22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2250" b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dirty="0">
                <a:latin typeface="Times New Roman"/>
                <a:cs typeface="Times New Roman"/>
              </a:rPr>
              <a:t>«Крепкий</a:t>
            </a:r>
            <a:r>
              <a:rPr dirty="0" spc="-7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орешек»</a:t>
            </a: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250" b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dirty="0">
                <a:latin typeface="Times New Roman"/>
                <a:cs typeface="Times New Roman"/>
              </a:rPr>
              <a:t>«Попрыгунья-стрекоза»</a:t>
            </a:r>
            <a:endParaRPr sz="2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45"/>
              </a:spcBef>
            </a:pPr>
            <a:r>
              <a:rPr dirty="0" sz="2250" b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dirty="0"/>
              <a:t>«Добрый молодец»,</a:t>
            </a:r>
            <a:r>
              <a:rPr dirty="0" spc="-55"/>
              <a:t> </a:t>
            </a:r>
            <a:r>
              <a:rPr dirty="0"/>
              <a:t>«рубаха-  парень»</a:t>
            </a:r>
            <a:endParaRPr sz="2250">
              <a:latin typeface="Wingdings"/>
              <a:cs typeface="Wingdings"/>
            </a:endParaRPr>
          </a:p>
          <a:p>
            <a:pPr marL="12700" marR="758190">
              <a:lnSpc>
                <a:spcPct val="100000"/>
              </a:lnSpc>
              <a:spcBef>
                <a:spcPts val="600"/>
              </a:spcBef>
            </a:pPr>
            <a:r>
              <a:rPr dirty="0" sz="2250" b="0">
                <a:solidFill>
                  <a:srgbClr val="FD8537"/>
                </a:solidFill>
                <a:latin typeface="Wingdings"/>
                <a:cs typeface="Wingdings"/>
              </a:rPr>
              <a:t></a:t>
            </a:r>
            <a:r>
              <a:rPr dirty="0"/>
              <a:t>«Ни рыба, ни мясо»,</a:t>
            </a:r>
            <a:r>
              <a:rPr dirty="0" spc="-60"/>
              <a:t> </a:t>
            </a:r>
            <a:r>
              <a:rPr dirty="0"/>
              <a:t>«под  каблуком»</a:t>
            </a:r>
            <a:endParaRPr sz="22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300228"/>
            <a:ext cx="1967230" cy="37274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 i="0">
                <a:solidFill>
                  <a:srgbClr val="000000"/>
                </a:solidFill>
                <a:latin typeface="Century Schoolbook"/>
                <a:cs typeface="Century Schoolbook"/>
              </a:rPr>
              <a:t>Литература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744220"/>
            <a:ext cx="8227059" cy="6105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115" marR="366395" indent="-272415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>
                <a:latin typeface="Century Schoolbook"/>
                <a:cs typeface="Century Schoolbook"/>
              </a:rPr>
              <a:t>Алексеева Е.Е. </a:t>
            </a:r>
            <a:r>
              <a:rPr dirty="0" sz="2000" b="1">
                <a:latin typeface="Century Schoolbook"/>
                <a:cs typeface="Century Schoolbook"/>
              </a:rPr>
              <a:t>Использование балинтовской группы в  детском саду для профилактики проблем в детско-  родительских отношениях</a:t>
            </a:r>
            <a:r>
              <a:rPr dirty="0" sz="2000">
                <a:latin typeface="Century Schoolbook"/>
                <a:cs typeface="Century Schoolbook"/>
              </a:rPr>
              <a:t>// </a:t>
            </a:r>
            <a:r>
              <a:rPr dirty="0" sz="2000" spc="-5">
                <a:latin typeface="Century Schoolbook"/>
                <a:cs typeface="Century Schoolbook"/>
              </a:rPr>
              <a:t>Научно-методический </a:t>
            </a:r>
            <a:r>
              <a:rPr dirty="0" sz="2000">
                <a:latin typeface="Century Schoolbook"/>
                <a:cs typeface="Century Schoolbook"/>
              </a:rPr>
              <a:t>журнал  "Детский сад: теория и практика"№ 8 (68), 2016 </a:t>
            </a:r>
            <a:r>
              <a:rPr dirty="0" sz="2000" spc="-5">
                <a:latin typeface="Century Schoolbook"/>
                <a:cs typeface="Century Schoolbook"/>
              </a:rPr>
              <a:t>С.</a:t>
            </a:r>
            <a:r>
              <a:rPr dirty="0" sz="2000" spc="-220">
                <a:latin typeface="Century Schoolbook"/>
                <a:cs typeface="Century Schoolbook"/>
              </a:rPr>
              <a:t> </a:t>
            </a:r>
            <a:r>
              <a:rPr dirty="0" sz="2000">
                <a:latin typeface="Century Schoolbook"/>
                <a:cs typeface="Century Schoolbook"/>
              </a:rPr>
              <a:t>86-93</a:t>
            </a:r>
            <a:endParaRPr sz="2000">
              <a:latin typeface="Century Schoolbook"/>
              <a:cs typeface="Century Schoolbook"/>
            </a:endParaRPr>
          </a:p>
          <a:p>
            <a:pPr marL="285115" marR="20129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Алексеева Е.Е. </a:t>
            </a:r>
            <a:r>
              <a:rPr dirty="0" sz="2000" b="1">
                <a:latin typeface="Century Schoolbook"/>
                <a:cs typeface="Century Schoolbook"/>
              </a:rPr>
              <a:t>Особенности проведения балинтовской  группы с семьей ребенка дошкольного возраста </a:t>
            </a:r>
            <a:r>
              <a:rPr dirty="0" sz="2000" spc="-5">
                <a:latin typeface="Century Schoolbook"/>
                <a:cs typeface="Century Schoolbook"/>
              </a:rPr>
              <a:t>//  </a:t>
            </a:r>
            <a:r>
              <a:rPr dirty="0" sz="2000">
                <a:latin typeface="Century Schoolbook"/>
                <a:cs typeface="Century Schoolbook"/>
              </a:rPr>
              <a:t>Образование и семья: проблемы </a:t>
            </a:r>
            <a:r>
              <a:rPr dirty="0" sz="2000" spc="-5">
                <a:latin typeface="Century Schoolbook"/>
                <a:cs typeface="Century Schoolbook"/>
              </a:rPr>
              <a:t>индивидуализации: </a:t>
            </a:r>
            <a:r>
              <a:rPr dirty="0" sz="2000">
                <a:latin typeface="Century Schoolbook"/>
                <a:cs typeface="Century Schoolbook"/>
              </a:rPr>
              <a:t>Матер.  всерос. </a:t>
            </a:r>
            <a:r>
              <a:rPr dirty="0" sz="2000" spc="-5">
                <a:latin typeface="Century Schoolbook"/>
                <a:cs typeface="Century Schoolbook"/>
              </a:rPr>
              <a:t>науч.-практ. </a:t>
            </a:r>
            <a:r>
              <a:rPr dirty="0" sz="2000">
                <a:latin typeface="Century Schoolbook"/>
                <a:cs typeface="Century Schoolbook"/>
              </a:rPr>
              <a:t>конф., 20–21 апреля 2006 </a:t>
            </a:r>
            <a:r>
              <a:rPr dirty="0" sz="2000" spc="-5">
                <a:latin typeface="Century Schoolbook"/>
                <a:cs typeface="Century Schoolbook"/>
              </a:rPr>
              <a:t>г. </a:t>
            </a:r>
            <a:r>
              <a:rPr dirty="0" sz="2000">
                <a:latin typeface="Century Schoolbook"/>
                <a:cs typeface="Century Schoolbook"/>
              </a:rPr>
              <a:t>/ Под общ.</a:t>
            </a:r>
            <a:r>
              <a:rPr dirty="0" sz="2000" spc="-200">
                <a:latin typeface="Century Schoolbook"/>
                <a:cs typeface="Century Schoolbook"/>
              </a:rPr>
              <a:t> </a:t>
            </a:r>
            <a:r>
              <a:rPr dirty="0" sz="2000">
                <a:latin typeface="Century Schoolbook"/>
                <a:cs typeface="Century Schoolbook"/>
              </a:rPr>
              <a:t>ред.  И.А. Хоменко. СПб., 2006. С.</a:t>
            </a:r>
            <a:r>
              <a:rPr dirty="0" sz="2000" spc="-185">
                <a:latin typeface="Century Schoolbook"/>
                <a:cs typeface="Century Schoolbook"/>
              </a:rPr>
              <a:t> </a:t>
            </a:r>
            <a:r>
              <a:rPr dirty="0" sz="2000">
                <a:latin typeface="Century Schoolbook"/>
                <a:cs typeface="Century Schoolbook"/>
              </a:rPr>
              <a:t>104–111.</a:t>
            </a:r>
            <a:endParaRPr sz="2000">
              <a:latin typeface="Century Schoolbook"/>
              <a:cs typeface="Century Schoolbook"/>
            </a:endParaRPr>
          </a:p>
          <a:p>
            <a:pPr marL="285115" marR="24701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Алексеева Е.Е. </a:t>
            </a:r>
            <a:r>
              <a:rPr dirty="0" sz="2000" b="1">
                <a:latin typeface="Century Schoolbook"/>
                <a:cs typeface="Century Schoolbook"/>
              </a:rPr>
              <a:t>Психологические проблемы детей  дошкольного возраста. Как помочь ребенку? </a:t>
            </a:r>
            <a:r>
              <a:rPr dirty="0" sz="2000">
                <a:latin typeface="Century Schoolbook"/>
                <a:cs typeface="Century Schoolbook"/>
              </a:rPr>
              <a:t>Учеб.-метод.  пос. </a:t>
            </a:r>
            <a:r>
              <a:rPr dirty="0" sz="2000" spc="-5">
                <a:latin typeface="Century Schoolbook"/>
                <a:cs typeface="Century Schoolbook"/>
              </a:rPr>
              <a:t>СПб.: </a:t>
            </a:r>
            <a:r>
              <a:rPr dirty="0" sz="2000">
                <a:latin typeface="Century Schoolbook"/>
                <a:cs typeface="Century Schoolbook"/>
              </a:rPr>
              <a:t>Речь,</a:t>
            </a:r>
            <a:r>
              <a:rPr dirty="0" sz="2000" spc="-130">
                <a:latin typeface="Century Schoolbook"/>
                <a:cs typeface="Century Schoolbook"/>
              </a:rPr>
              <a:t> </a:t>
            </a:r>
            <a:r>
              <a:rPr dirty="0" sz="2000">
                <a:latin typeface="Century Schoolbook"/>
                <a:cs typeface="Century Schoolbook"/>
              </a:rPr>
              <a:t>2012.</a:t>
            </a:r>
            <a:endParaRPr sz="2000">
              <a:latin typeface="Century Schoolbook"/>
              <a:cs typeface="Century Schoolbook"/>
            </a:endParaRPr>
          </a:p>
          <a:p>
            <a:pPr marL="285115" marR="522605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>
                <a:latin typeface="Century Schoolbook"/>
                <a:cs typeface="Century Schoolbook"/>
              </a:rPr>
              <a:t>Алексеева Е.Е. </a:t>
            </a:r>
            <a:r>
              <a:rPr dirty="0" sz="2000" b="1">
                <a:latin typeface="Century Schoolbook"/>
                <a:cs typeface="Century Schoolbook"/>
              </a:rPr>
              <a:t>Что делать, если </a:t>
            </a:r>
            <a:r>
              <a:rPr dirty="0" sz="2000" spc="-45" b="1">
                <a:latin typeface="Century Schoolbook"/>
                <a:cs typeface="Century Schoolbook"/>
              </a:rPr>
              <a:t>ребѐнок…  </a:t>
            </a:r>
            <a:r>
              <a:rPr dirty="0" sz="2000" b="1">
                <a:latin typeface="Century Schoolbook"/>
                <a:cs typeface="Century Schoolbook"/>
              </a:rPr>
              <a:t>Психологическая помощь семье с детьми от 1 до 7</a:t>
            </a:r>
            <a:r>
              <a:rPr dirty="0" sz="2000" spc="-55" b="1">
                <a:latin typeface="Century Schoolbook"/>
                <a:cs typeface="Century Schoolbook"/>
              </a:rPr>
              <a:t> </a:t>
            </a:r>
            <a:r>
              <a:rPr dirty="0" sz="2000" b="1">
                <a:latin typeface="Century Schoolbook"/>
                <a:cs typeface="Century Schoolbook"/>
              </a:rPr>
              <a:t>лет.  </a:t>
            </a:r>
            <a:r>
              <a:rPr dirty="0" sz="2000">
                <a:latin typeface="Century Schoolbook"/>
                <a:cs typeface="Century Schoolbook"/>
              </a:rPr>
              <a:t>Учеб.-метод. пос. СПб.: Речь,</a:t>
            </a:r>
            <a:r>
              <a:rPr dirty="0" sz="2000" spc="-204">
                <a:latin typeface="Century Schoolbook"/>
                <a:cs typeface="Century Schoolbook"/>
              </a:rPr>
              <a:t> </a:t>
            </a:r>
            <a:r>
              <a:rPr dirty="0" sz="2000">
                <a:latin typeface="Century Schoolbook"/>
                <a:cs typeface="Century Schoolbook"/>
              </a:rPr>
              <a:t>2012.</a:t>
            </a:r>
            <a:endParaRPr sz="2000">
              <a:latin typeface="Century Schoolbook"/>
              <a:cs typeface="Century Schoolbook"/>
            </a:endParaRPr>
          </a:p>
          <a:p>
            <a:pPr marL="285115" marR="5080" indent="-27241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5750" algn="l"/>
              </a:tabLst>
            </a:pPr>
            <a:r>
              <a:rPr dirty="0" sz="2000" i="1">
                <a:latin typeface="Century Schoolbook"/>
                <a:cs typeface="Century Schoolbook"/>
              </a:rPr>
              <a:t>Алексеева Е.Е., Шатровой </a:t>
            </a:r>
            <a:r>
              <a:rPr dirty="0" sz="2000" spc="-10" i="1">
                <a:latin typeface="Century Schoolbook"/>
                <a:cs typeface="Century Schoolbook"/>
              </a:rPr>
              <a:t>О.В. </a:t>
            </a:r>
            <a:r>
              <a:rPr dirty="0" sz="2000" b="1">
                <a:latin typeface="Century Schoolbook"/>
                <a:cs typeface="Century Schoolbook"/>
              </a:rPr>
              <a:t>Семейный клуб как  балинтовская группа </a:t>
            </a:r>
            <a:r>
              <a:rPr dirty="0" sz="2000">
                <a:latin typeface="Century Schoolbook"/>
                <a:cs typeface="Century Schoolbook"/>
              </a:rPr>
              <a:t>// Научные исследования и разработки</a:t>
            </a:r>
            <a:r>
              <a:rPr dirty="0" sz="2000" spc="-210">
                <a:latin typeface="Century Schoolbook"/>
                <a:cs typeface="Century Schoolbook"/>
              </a:rPr>
              <a:t> </a:t>
            </a:r>
            <a:r>
              <a:rPr dirty="0" sz="2000">
                <a:latin typeface="Century Schoolbook"/>
                <a:cs typeface="Century Schoolbook"/>
              </a:rPr>
              <a:t>в  спорте: Вестник аспирантуры. СПб.: СПбГАФК им. П.Ф.  Лесгафта, 1997. </a:t>
            </a:r>
            <a:r>
              <a:rPr dirty="0" sz="2000" spc="5">
                <a:latin typeface="Century Schoolbook"/>
                <a:cs typeface="Century Schoolbook"/>
              </a:rPr>
              <a:t>Вып. </a:t>
            </a:r>
            <a:r>
              <a:rPr dirty="0" sz="2000">
                <a:latin typeface="Century Schoolbook"/>
                <a:cs typeface="Century Schoolbook"/>
              </a:rPr>
              <a:t>4. С.</a:t>
            </a:r>
            <a:r>
              <a:rPr dirty="0" sz="2000" spc="-195">
                <a:latin typeface="Century Schoolbook"/>
                <a:cs typeface="Century Schoolbook"/>
              </a:rPr>
              <a:t> </a:t>
            </a:r>
            <a:r>
              <a:rPr dirty="0" sz="2000">
                <a:latin typeface="Century Schoolbook"/>
                <a:cs typeface="Century Schoolbook"/>
              </a:rPr>
              <a:t>144–148.</a:t>
            </a:r>
            <a:endParaRPr sz="20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0032" y="934465"/>
            <a:ext cx="5875020" cy="4629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98395" algn="l"/>
                <a:tab pos="3168015" algn="l"/>
              </a:tabLst>
            </a:pPr>
            <a:r>
              <a:rPr dirty="0" sz="3000" i="0">
                <a:latin typeface="Century Schoolbook"/>
                <a:cs typeface="Century Schoolbook"/>
              </a:rPr>
              <a:t>СПА</a:t>
            </a:r>
            <a:r>
              <a:rPr dirty="0" sz="3000" spc="-15" i="0">
                <a:latin typeface="Century Schoolbook"/>
                <a:cs typeface="Century Schoolbook"/>
              </a:rPr>
              <a:t>С</a:t>
            </a:r>
            <a:r>
              <a:rPr dirty="0" sz="3000" i="0">
                <a:latin typeface="Century Schoolbook"/>
                <a:cs typeface="Century Schoolbook"/>
              </a:rPr>
              <a:t>И</a:t>
            </a:r>
            <a:r>
              <a:rPr dirty="0" sz="3000" spc="-10" i="0">
                <a:latin typeface="Century Schoolbook"/>
                <a:cs typeface="Century Schoolbook"/>
              </a:rPr>
              <a:t>Б</a:t>
            </a:r>
            <a:r>
              <a:rPr dirty="0" sz="3000" i="0">
                <a:latin typeface="Century Schoolbook"/>
                <a:cs typeface="Century Schoolbook"/>
              </a:rPr>
              <a:t>О</a:t>
            </a:r>
            <a:r>
              <a:rPr dirty="0" sz="3000" i="0">
                <a:latin typeface="Century Schoolbook"/>
                <a:cs typeface="Century Schoolbook"/>
              </a:rPr>
              <a:t>	</a:t>
            </a:r>
            <a:r>
              <a:rPr dirty="0" sz="3000" i="0">
                <a:latin typeface="Century Schoolbook"/>
                <a:cs typeface="Century Schoolbook"/>
              </a:rPr>
              <a:t>ЗА</a:t>
            </a:r>
            <a:r>
              <a:rPr dirty="0" sz="3000" i="0">
                <a:latin typeface="Century Schoolbook"/>
                <a:cs typeface="Century Schoolbook"/>
              </a:rPr>
              <a:t>	</a:t>
            </a:r>
            <a:r>
              <a:rPr dirty="0" sz="3000" i="0">
                <a:latin typeface="Century Schoolbook"/>
                <a:cs typeface="Century Schoolbook"/>
              </a:rPr>
              <a:t>ВН</a:t>
            </a:r>
            <a:r>
              <a:rPr dirty="0" sz="3000" spc="-15" i="0">
                <a:latin typeface="Century Schoolbook"/>
                <a:cs typeface="Century Schoolbook"/>
              </a:rPr>
              <a:t>И</a:t>
            </a:r>
            <a:r>
              <a:rPr dirty="0" sz="3000" i="0">
                <a:latin typeface="Century Schoolbook"/>
                <a:cs typeface="Century Schoolbook"/>
              </a:rPr>
              <a:t>МАНИЕ!</a:t>
            </a:r>
            <a:endParaRPr sz="3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4819" y="2184780"/>
            <a:ext cx="7348220" cy="287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 i="1">
                <a:latin typeface="Century Schoolbook"/>
                <a:cs typeface="Century Schoolbook"/>
              </a:rPr>
              <a:t>Алексеева Елена</a:t>
            </a:r>
            <a:r>
              <a:rPr dirty="0" sz="2400" spc="-40" b="1" i="1">
                <a:latin typeface="Century Schoolbook"/>
                <a:cs typeface="Century Schoolbook"/>
              </a:rPr>
              <a:t> </a:t>
            </a:r>
            <a:r>
              <a:rPr dirty="0" sz="2400" b="1" i="1">
                <a:latin typeface="Century Schoolbook"/>
                <a:cs typeface="Century Schoolbook"/>
              </a:rPr>
              <a:t>Евгеньевна</a:t>
            </a:r>
            <a:endParaRPr sz="2400">
              <a:latin typeface="Century Schoolbook"/>
              <a:cs typeface="Century Schoolbook"/>
            </a:endParaRPr>
          </a:p>
          <a:p>
            <a:pPr marL="285115" marR="1184910" indent="-27305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Century Schoolbook"/>
                <a:cs typeface="Century Schoolbook"/>
              </a:rPr>
              <a:t>доцент кафедры </a:t>
            </a:r>
            <a:r>
              <a:rPr dirty="0" sz="2400">
                <a:latin typeface="Century Schoolbook"/>
                <a:cs typeface="Century Schoolbook"/>
              </a:rPr>
              <a:t>возрастной психологии</a:t>
            </a:r>
            <a:r>
              <a:rPr dirty="0" sz="2400" spc="-7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и  </a:t>
            </a:r>
            <a:r>
              <a:rPr dirty="0" sz="2400">
                <a:latin typeface="Century Schoolbook"/>
                <a:cs typeface="Century Schoolbook"/>
              </a:rPr>
              <a:t>педагогики</a:t>
            </a:r>
            <a:r>
              <a:rPr dirty="0" sz="2400" spc="-10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семьи</a:t>
            </a:r>
            <a:endParaRPr sz="2400">
              <a:latin typeface="Century Schoolbook"/>
              <a:cs typeface="Century Schoolbook"/>
            </a:endParaRPr>
          </a:p>
          <a:p>
            <a:pPr marL="285115" marR="5080" indent="-27305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Century Schoolbook"/>
                <a:cs typeface="Century Schoolbook"/>
              </a:rPr>
              <a:t>Института детства </a:t>
            </a:r>
            <a:r>
              <a:rPr dirty="0" sz="2400">
                <a:latin typeface="Century Schoolbook"/>
                <a:cs typeface="Century Schoolbook"/>
              </a:rPr>
              <a:t>Российского </a:t>
            </a:r>
            <a:r>
              <a:rPr dirty="0" sz="2400" spc="-5">
                <a:latin typeface="Century Schoolbook"/>
                <a:cs typeface="Century Schoolbook"/>
              </a:rPr>
              <a:t>государственного  </a:t>
            </a:r>
            <a:r>
              <a:rPr dirty="0" sz="2400">
                <a:latin typeface="Century Schoolbook"/>
                <a:cs typeface="Century Schoolbook"/>
              </a:rPr>
              <a:t>педагогического </a:t>
            </a:r>
            <a:r>
              <a:rPr dirty="0" sz="2400" spc="-5">
                <a:latin typeface="Century Schoolbook"/>
                <a:cs typeface="Century Schoolbook"/>
              </a:rPr>
              <a:t>университета им. </a:t>
            </a:r>
            <a:r>
              <a:rPr dirty="0" sz="2400">
                <a:latin typeface="Century Schoolbook"/>
                <a:cs typeface="Century Schoolbook"/>
              </a:rPr>
              <a:t>А.И.</a:t>
            </a:r>
            <a:r>
              <a:rPr dirty="0" sz="2400" spc="-5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Герцена</a:t>
            </a:r>
            <a:endParaRPr sz="240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 u="heavy">
                <a:solidFill>
                  <a:srgbClr val="D2601C"/>
                </a:solidFill>
                <a:latin typeface="Century Schoolbook"/>
                <a:cs typeface="Century Schoolbook"/>
                <a:hlinkClick r:id="rId2"/>
              </a:rPr>
              <a:t>Alekseeva</a:t>
            </a:r>
            <a:r>
              <a:rPr dirty="0" sz="2400" spc="-5" b="1" u="heavy">
                <a:solidFill>
                  <a:srgbClr val="D2601C"/>
                </a:solidFill>
                <a:latin typeface="Century Schoolbook"/>
                <a:cs typeface="Century Schoolbook"/>
                <a:hlinkClick r:id="rId2"/>
              </a:rPr>
              <a:t>-</a:t>
            </a:r>
            <a:r>
              <a:rPr dirty="0" sz="2400" spc="-5" b="1" u="heavy">
                <a:solidFill>
                  <a:srgbClr val="D2601C"/>
                </a:solidFill>
                <a:latin typeface="Century Schoolbook"/>
                <a:cs typeface="Century Schoolbook"/>
                <a:hlinkClick r:id="rId2"/>
              </a:rPr>
              <a:t>EE28@yandex.ru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1317"/>
            <a:ext cx="4902835" cy="817244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00" spc="5" i="0">
                <a:latin typeface="Century Schoolbook"/>
                <a:cs typeface="Century Schoolbook"/>
              </a:rPr>
              <a:t>1.Т</a:t>
            </a:r>
            <a:r>
              <a:rPr dirty="0" sz="2150" spc="5" i="0">
                <a:latin typeface="Century Schoolbook"/>
                <a:cs typeface="Century Schoolbook"/>
              </a:rPr>
              <a:t>ЕХНОЛОГИЯ</a:t>
            </a:r>
            <a:r>
              <a:rPr dirty="0" sz="2150" spc="110" i="0">
                <a:latin typeface="Century Schoolbook"/>
                <a:cs typeface="Century Schoolbook"/>
              </a:rPr>
              <a:t> </a:t>
            </a:r>
            <a:r>
              <a:rPr dirty="0" sz="2150" spc="5" i="0">
                <a:latin typeface="Century Schoolbook"/>
                <a:cs typeface="Century Schoolbook"/>
              </a:rPr>
              <a:t>ВОСПИТАНИЯ</a:t>
            </a:r>
            <a:endParaRPr sz="215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2150" spc="10" i="0">
                <a:latin typeface="Century Schoolbook"/>
                <a:cs typeface="Century Schoolbook"/>
              </a:rPr>
              <a:t>СОЦИАЛЬНОГО</a:t>
            </a:r>
            <a:r>
              <a:rPr dirty="0" sz="2150" spc="80" i="0">
                <a:latin typeface="Century Schoolbook"/>
                <a:cs typeface="Century Schoolbook"/>
              </a:rPr>
              <a:t> </a:t>
            </a:r>
            <a:r>
              <a:rPr dirty="0" sz="2150" spc="5" i="0">
                <a:latin typeface="Century Schoolbook"/>
                <a:cs typeface="Century Schoolbook"/>
              </a:rPr>
              <a:t>ТВОРЧЕСТВА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04488"/>
            <a:ext cx="3909060" cy="3023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7900"/>
              </a:lnSpc>
            </a:pPr>
            <a:r>
              <a:rPr dirty="0" sz="2800" spc="-5" b="1">
                <a:latin typeface="Century Schoolbook"/>
                <a:cs typeface="Century Schoolbook"/>
              </a:rPr>
              <a:t>Создатель</a:t>
            </a:r>
            <a:r>
              <a:rPr dirty="0" sz="2800" spc="-70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методики  коммунарского  воспитания  академик</a:t>
            </a:r>
            <a:r>
              <a:rPr dirty="0" sz="2800" spc="-60" b="1">
                <a:latin typeface="Century Schoolbook"/>
                <a:cs typeface="Century Schoolbook"/>
              </a:rPr>
              <a:t> </a:t>
            </a:r>
            <a:r>
              <a:rPr dirty="0" sz="2800" spc="-5" b="1">
                <a:latin typeface="Century Schoolbook"/>
                <a:cs typeface="Century Schoolbook"/>
              </a:rPr>
              <a:t>РАО</a:t>
            </a:r>
            <a:endParaRPr sz="2800">
              <a:latin typeface="Century Schoolbook"/>
              <a:cs typeface="Century Schoolbook"/>
            </a:endParaRPr>
          </a:p>
          <a:p>
            <a:pPr marL="114300" marR="1423670" indent="-102235">
              <a:lnSpc>
                <a:spcPts val="3960"/>
              </a:lnSpc>
              <a:spcBef>
                <a:spcPts val="229"/>
              </a:spcBef>
            </a:pPr>
            <a:r>
              <a:rPr dirty="0" sz="2800" spc="-5" b="1">
                <a:latin typeface="Century Schoolbook"/>
                <a:cs typeface="Century Schoolbook"/>
              </a:rPr>
              <a:t>И.П. Иванов  </a:t>
            </a:r>
            <a:r>
              <a:rPr dirty="0" sz="2800" spc="-10" b="1">
                <a:latin typeface="Century Schoolbook"/>
                <a:cs typeface="Century Schoolbook"/>
              </a:rPr>
              <a:t>(1</a:t>
            </a:r>
            <a:r>
              <a:rPr dirty="0" sz="2800" b="1">
                <a:latin typeface="Century Schoolbook"/>
                <a:cs typeface="Century Schoolbook"/>
              </a:rPr>
              <a:t>9</a:t>
            </a:r>
            <a:r>
              <a:rPr dirty="0" sz="2800" spc="-10" b="1">
                <a:latin typeface="Century Schoolbook"/>
                <a:cs typeface="Century Schoolbook"/>
              </a:rPr>
              <a:t>2</a:t>
            </a:r>
            <a:r>
              <a:rPr dirty="0" sz="2800" b="1">
                <a:latin typeface="Century Schoolbook"/>
                <a:cs typeface="Century Schoolbook"/>
              </a:rPr>
              <a:t>5</a:t>
            </a:r>
            <a:r>
              <a:rPr dirty="0" sz="2800" spc="-5" b="1">
                <a:latin typeface="Century Schoolbook"/>
                <a:cs typeface="Century Schoolbook"/>
              </a:rPr>
              <a:t>—</a:t>
            </a:r>
            <a:r>
              <a:rPr dirty="0" sz="2800" spc="-10" b="1">
                <a:latin typeface="Century Schoolbook"/>
                <a:cs typeface="Century Schoolbook"/>
              </a:rPr>
              <a:t>19</a:t>
            </a:r>
            <a:r>
              <a:rPr dirty="0" sz="2800" b="1">
                <a:latin typeface="Century Schoolbook"/>
                <a:cs typeface="Century Schoolbook"/>
              </a:rPr>
              <a:t>9</a:t>
            </a:r>
            <a:r>
              <a:rPr dirty="0" sz="2800" spc="-10" b="1">
                <a:latin typeface="Century Schoolbook"/>
                <a:cs typeface="Century Schoolbook"/>
              </a:rPr>
              <a:t>1).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87900" y="1557337"/>
            <a:ext cx="3600450" cy="4175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1317"/>
            <a:ext cx="6611620" cy="817244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700" spc="5" i="0">
                <a:latin typeface="Century Schoolbook"/>
                <a:cs typeface="Century Schoolbook"/>
              </a:rPr>
              <a:t>К</a:t>
            </a:r>
            <a:r>
              <a:rPr dirty="0" sz="2150" spc="5" i="0">
                <a:latin typeface="Century Schoolbook"/>
                <a:cs typeface="Century Schoolbook"/>
              </a:rPr>
              <a:t>ОНЦЕПТУАЛЬНЫЕ ИДЕИ</a:t>
            </a:r>
            <a:r>
              <a:rPr dirty="0" sz="2150" spc="270" i="0">
                <a:latin typeface="Century Schoolbook"/>
                <a:cs typeface="Century Schoolbook"/>
              </a:rPr>
              <a:t> </a:t>
            </a:r>
            <a:r>
              <a:rPr dirty="0" sz="2150" spc="5" i="0">
                <a:latin typeface="Century Schoolbook"/>
                <a:cs typeface="Century Schoolbook"/>
              </a:rPr>
              <a:t>ТЕХНОЛОГИИ</a:t>
            </a:r>
            <a:endParaRPr sz="215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2150" spc="10" i="0">
                <a:latin typeface="Century Schoolbook"/>
                <a:cs typeface="Century Schoolbook"/>
              </a:rPr>
              <a:t>СОЦИАЛЬНОГО</a:t>
            </a:r>
            <a:r>
              <a:rPr dirty="0" sz="2150" spc="80" i="0">
                <a:latin typeface="Century Schoolbook"/>
                <a:cs typeface="Century Schoolbook"/>
              </a:rPr>
              <a:t> </a:t>
            </a:r>
            <a:r>
              <a:rPr dirty="0" sz="2150" spc="5" i="0">
                <a:latin typeface="Century Schoolbook"/>
                <a:cs typeface="Century Schoolbook"/>
              </a:rPr>
              <a:t>ТВОРЧЕСТВА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8980"/>
            <a:ext cx="7025640" cy="418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115" marR="294640" indent="-272415">
              <a:lnSpc>
                <a:spcPct val="100299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 b="1">
                <a:latin typeface="Century Schoolbook"/>
                <a:cs typeface="Century Schoolbook"/>
              </a:rPr>
              <a:t>все </a:t>
            </a:r>
            <a:r>
              <a:rPr dirty="0" sz="2400" spc="-5">
                <a:latin typeface="Century Schoolbook"/>
                <a:cs typeface="Century Schoolbook"/>
              </a:rPr>
              <a:t>участвуют в планировании, подготовке,  осуществлении и обсуждении </a:t>
            </a:r>
            <a:r>
              <a:rPr dirty="0" sz="2400" spc="-5" i="1">
                <a:latin typeface="Century Schoolbook"/>
                <a:cs typeface="Century Schoolbook"/>
              </a:rPr>
              <a:t>(</a:t>
            </a:r>
            <a:r>
              <a:rPr dirty="0" sz="2400" spc="-5">
                <a:latin typeface="Century Schoolbook"/>
                <a:cs typeface="Century Schoolbook"/>
              </a:rPr>
              <a:t>анализе)  </a:t>
            </a:r>
            <a:r>
              <a:rPr dirty="0" sz="2400">
                <a:latin typeface="Century Schoolbook"/>
                <a:cs typeface="Century Schoolbook"/>
              </a:rPr>
              <a:t>совместных</a:t>
            </a:r>
            <a:r>
              <a:rPr dirty="0" sz="2400" spc="-114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дел;</a:t>
            </a:r>
            <a:endParaRPr sz="2400">
              <a:latin typeface="Century Schoolbook"/>
              <a:cs typeface="Century Schoolbook"/>
            </a:endParaRPr>
          </a:p>
          <a:p>
            <a:pPr marL="285115" marR="5080" indent="-272415">
              <a:lnSpc>
                <a:spcPct val="999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dirty="0" sz="2400" spc="-5">
                <a:latin typeface="Century Schoolbook"/>
                <a:cs typeface="Century Schoolbook"/>
              </a:rPr>
              <a:t>организация и проведение </a:t>
            </a:r>
            <a:r>
              <a:rPr dirty="0" sz="2400">
                <a:latin typeface="Century Schoolbook"/>
                <a:cs typeface="Century Schoolbook"/>
              </a:rPr>
              <a:t>совместных дел</a:t>
            </a:r>
            <a:r>
              <a:rPr dirty="0" sz="2400" spc="-35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не  по </a:t>
            </a:r>
            <a:r>
              <a:rPr dirty="0" sz="2400" spc="-5">
                <a:latin typeface="Century Schoolbook"/>
                <a:cs typeface="Century Schoolbook"/>
              </a:rPr>
              <a:t>заданному </a:t>
            </a:r>
            <a:r>
              <a:rPr dirty="0" sz="2400">
                <a:latin typeface="Century Schoolbook"/>
                <a:cs typeface="Century Schoolbook"/>
              </a:rPr>
              <a:t>сценарию, не по </a:t>
            </a:r>
            <a:r>
              <a:rPr dirty="0" sz="2400" spc="-5">
                <a:latin typeface="Century Schoolbook"/>
                <a:cs typeface="Century Schoolbook"/>
              </a:rPr>
              <a:t>шаблону, </a:t>
            </a:r>
            <a:r>
              <a:rPr dirty="0" sz="2400">
                <a:latin typeface="Century Schoolbook"/>
                <a:cs typeface="Century Schoolbook"/>
              </a:rPr>
              <a:t>а с  </a:t>
            </a:r>
            <a:r>
              <a:rPr dirty="0" sz="2400" b="1">
                <a:latin typeface="Century Schoolbook"/>
                <a:cs typeface="Century Schoolbook"/>
              </a:rPr>
              <a:t>выдумкой, </a:t>
            </a:r>
            <a:r>
              <a:rPr dirty="0" sz="2400" spc="-5" b="1">
                <a:latin typeface="Century Schoolbook"/>
                <a:cs typeface="Century Schoolbook"/>
              </a:rPr>
              <a:t>фантазией, игрой,  </a:t>
            </a:r>
            <a:r>
              <a:rPr dirty="0" sz="2400" b="1">
                <a:latin typeface="Century Schoolbook"/>
                <a:cs typeface="Century Schoolbook"/>
              </a:rPr>
              <a:t>импровизацией</a:t>
            </a:r>
            <a:r>
              <a:rPr dirty="0" sz="2400">
                <a:latin typeface="Century Schoolbook"/>
                <a:cs typeface="Century Schoolbook"/>
              </a:rPr>
              <a:t>;</a:t>
            </a:r>
            <a:endParaRPr sz="2400">
              <a:latin typeface="Century Schoolbook"/>
              <a:cs typeface="Century Schoolbook"/>
            </a:endParaRPr>
          </a:p>
          <a:p>
            <a:pPr marL="285115" marR="126364" indent="-272415">
              <a:lnSpc>
                <a:spcPct val="100000"/>
              </a:lnSpc>
              <a:spcBef>
                <a:spcPts val="61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69570" algn="l"/>
                <a:tab pos="370205" algn="l"/>
              </a:tabLst>
            </a:pPr>
            <a:r>
              <a:rPr dirty="0" sz="2400" spc="-5">
                <a:latin typeface="Century Schoolbook"/>
                <a:cs typeface="Century Schoolbook"/>
              </a:rPr>
              <a:t>коллективное целеполагание </a:t>
            </a:r>
            <a:r>
              <a:rPr dirty="0" sz="2400">
                <a:latin typeface="Century Schoolbook"/>
                <a:cs typeface="Century Schoolbook"/>
              </a:rPr>
              <a:t>заключается в  </a:t>
            </a:r>
            <a:r>
              <a:rPr dirty="0" sz="2400" b="1">
                <a:latin typeface="Century Schoolbook"/>
                <a:cs typeface="Century Schoolbook"/>
              </a:rPr>
              <a:t>совместной </a:t>
            </a:r>
            <a:r>
              <a:rPr dirty="0" sz="2400" spc="-5" b="1">
                <a:latin typeface="Century Schoolbook"/>
                <a:cs typeface="Century Schoolbook"/>
              </a:rPr>
              <a:t>выработке </a:t>
            </a:r>
            <a:r>
              <a:rPr dirty="0" sz="2400" b="1">
                <a:latin typeface="Century Schoolbook"/>
                <a:cs typeface="Century Schoolbook"/>
              </a:rPr>
              <a:t>целей </a:t>
            </a:r>
            <a:r>
              <a:rPr dirty="0" sz="2400">
                <a:latin typeface="Century Schoolbook"/>
                <a:cs typeface="Century Schoolbook"/>
              </a:rPr>
              <a:t>своем  </a:t>
            </a:r>
            <a:r>
              <a:rPr dirty="0" sz="2400" spc="-5">
                <a:latin typeface="Century Schoolbook"/>
                <a:cs typeface="Century Schoolbook"/>
              </a:rPr>
              <a:t>коллективной деятельности и выборе  предстоящих общих</a:t>
            </a:r>
            <a:r>
              <a:rPr dirty="0" sz="2400" spc="-4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дел.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7905" y="299211"/>
            <a:ext cx="6957059" cy="19558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3200" i="0">
                <a:solidFill>
                  <a:srgbClr val="000000"/>
                </a:solidFill>
                <a:latin typeface="Century Schoolbook"/>
                <a:cs typeface="Century Schoolbook"/>
              </a:rPr>
              <a:t>2. Балинтовская группа</a:t>
            </a:r>
            <a:r>
              <a:rPr dirty="0" sz="3200" spc="-75" i="0">
                <a:solidFill>
                  <a:srgbClr val="000000"/>
                </a:solidFill>
                <a:latin typeface="Century Schoolbook"/>
                <a:cs typeface="Century Schoolbook"/>
              </a:rPr>
              <a:t> </a:t>
            </a:r>
            <a:r>
              <a:rPr dirty="0" sz="3200" i="0">
                <a:solidFill>
                  <a:srgbClr val="000000"/>
                </a:solidFill>
                <a:latin typeface="Century Schoolbook"/>
                <a:cs typeface="Century Schoolbook"/>
              </a:rPr>
              <a:t>как</a:t>
            </a:r>
            <a:endParaRPr sz="3200">
              <a:latin typeface="Century Schoolbook"/>
              <a:cs typeface="Century Schoolbook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3200" i="0">
                <a:solidFill>
                  <a:srgbClr val="000000"/>
                </a:solidFill>
                <a:latin typeface="Century Schoolbook"/>
                <a:cs typeface="Century Schoolbook"/>
              </a:rPr>
              <a:t>технология социального  творчества</a:t>
            </a:r>
            <a:r>
              <a:rPr dirty="0" sz="3200" spc="-45" i="0">
                <a:solidFill>
                  <a:srgbClr val="000000"/>
                </a:solidFill>
                <a:latin typeface="Century Schoolbook"/>
                <a:cs typeface="Century Schoolbook"/>
              </a:rPr>
              <a:t> </a:t>
            </a:r>
            <a:r>
              <a:rPr dirty="0" sz="3200" i="0">
                <a:solidFill>
                  <a:srgbClr val="000000"/>
                </a:solidFill>
                <a:latin typeface="Century Schoolbook"/>
                <a:cs typeface="Century Schoolbook"/>
              </a:rPr>
              <a:t>для</a:t>
            </a:r>
            <a:r>
              <a:rPr dirty="0" sz="3200" spc="-30" i="0">
                <a:solidFill>
                  <a:srgbClr val="000000"/>
                </a:solidFill>
                <a:latin typeface="Century Schoolbook"/>
                <a:cs typeface="Century Schoolbook"/>
              </a:rPr>
              <a:t> </a:t>
            </a:r>
            <a:r>
              <a:rPr dirty="0" sz="3200" i="0">
                <a:solidFill>
                  <a:srgbClr val="000000"/>
                </a:solidFill>
                <a:latin typeface="Century Schoolbook"/>
                <a:cs typeface="Century Schoolbook"/>
              </a:rPr>
              <a:t>взаимодействия </a:t>
            </a:r>
            <a:r>
              <a:rPr dirty="0" sz="3200" i="0">
                <a:solidFill>
                  <a:srgbClr val="000000"/>
                </a:solidFill>
                <a:latin typeface="Century Schoolbook"/>
                <a:cs typeface="Century Schoolbook"/>
              </a:rPr>
              <a:t> </a:t>
            </a:r>
            <a:r>
              <a:rPr dirty="0" sz="3200" i="0">
                <a:solidFill>
                  <a:srgbClr val="000000"/>
                </a:solidFill>
                <a:latin typeface="Century Schoolbook"/>
                <a:cs typeface="Century Schoolbook"/>
              </a:rPr>
              <a:t>с</a:t>
            </a:r>
            <a:r>
              <a:rPr dirty="0" sz="3200" spc="-100" i="0">
                <a:solidFill>
                  <a:srgbClr val="000000"/>
                </a:solidFill>
                <a:latin typeface="Century Schoolbook"/>
                <a:cs typeface="Century Schoolbook"/>
              </a:rPr>
              <a:t> </a:t>
            </a:r>
            <a:r>
              <a:rPr dirty="0" sz="3200" spc="-105" i="0">
                <a:solidFill>
                  <a:srgbClr val="000000"/>
                </a:solidFill>
                <a:latin typeface="Century Schoolbook"/>
                <a:cs typeface="Century Schoolbook"/>
              </a:rPr>
              <a:t>семьѐй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3258439"/>
            <a:ext cx="7183120" cy="1712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5">
                <a:latin typeface="Century Schoolbook"/>
                <a:cs typeface="Century Schoolbook"/>
              </a:rPr>
              <a:t>Название балинтовская группа получила  по имени ее создателя — английского  врача-психоаналитика венгерского  происхождения М. Балинта (M.</a:t>
            </a:r>
            <a:r>
              <a:rPr dirty="0" sz="2800" spc="20">
                <a:latin typeface="Century Schoolbook"/>
                <a:cs typeface="Century Schoolbook"/>
              </a:rPr>
              <a:t> </a:t>
            </a:r>
            <a:r>
              <a:rPr dirty="0" sz="2800" spc="-5">
                <a:latin typeface="Century Schoolbook"/>
                <a:cs typeface="Century Schoolbook"/>
              </a:rPr>
              <a:t>Bálint)</a:t>
            </a:r>
            <a:endParaRPr sz="2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26415"/>
            <a:ext cx="7190105" cy="596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014">
              <a:lnSpc>
                <a:spcPct val="100000"/>
              </a:lnSpc>
            </a:pPr>
            <a:r>
              <a:rPr dirty="0" sz="2400" b="1">
                <a:solidFill>
                  <a:srgbClr val="565F6C"/>
                </a:solidFill>
                <a:latin typeface="Century Schoolbook"/>
                <a:cs typeface="Century Schoolbook"/>
              </a:rPr>
              <a:t>ОСОБЕННОСТИ</a:t>
            </a:r>
            <a:r>
              <a:rPr dirty="0" sz="2400" spc="95" b="1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dirty="0" sz="2400" b="1">
                <a:solidFill>
                  <a:srgbClr val="565F6C"/>
                </a:solidFill>
                <a:latin typeface="Century Schoolbook"/>
                <a:cs typeface="Century Schoolbook"/>
              </a:rPr>
              <a:t>БАЛИНТОВСКОЙ</a:t>
            </a:r>
            <a:endParaRPr sz="2400">
              <a:latin typeface="Century Schoolbook"/>
              <a:cs typeface="Century Schoolbook"/>
            </a:endParaRPr>
          </a:p>
          <a:p>
            <a:pPr algn="ctr" marL="120014">
              <a:lnSpc>
                <a:spcPct val="100000"/>
              </a:lnSpc>
              <a:spcBef>
                <a:spcPts val="720"/>
              </a:spcBef>
            </a:pPr>
            <a:r>
              <a:rPr dirty="0" sz="2400" spc="-5" b="1">
                <a:solidFill>
                  <a:srgbClr val="565F6C"/>
                </a:solidFill>
                <a:latin typeface="Century Schoolbook"/>
                <a:cs typeface="Century Schoolbook"/>
              </a:rPr>
              <a:t>ГРУППЫ</a:t>
            </a:r>
            <a:endParaRPr sz="2400"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 marR="471805">
              <a:lnSpc>
                <a:spcPct val="100000"/>
              </a:lnSpc>
              <a:buAutoNum type="arabicPeriod"/>
              <a:tabLst>
                <a:tab pos="351790" algn="l"/>
              </a:tabLst>
            </a:pPr>
            <a:r>
              <a:rPr dirty="0" sz="2400">
                <a:latin typeface="Century Schoolbook"/>
                <a:cs typeface="Century Schoolbook"/>
              </a:rPr>
              <a:t>Обеспечивает </a:t>
            </a:r>
            <a:r>
              <a:rPr dirty="0" sz="2400" spc="-5">
                <a:latin typeface="Century Schoolbook"/>
                <a:cs typeface="Century Schoolbook"/>
              </a:rPr>
              <a:t>возможность </a:t>
            </a:r>
            <a:r>
              <a:rPr dirty="0" sz="2400">
                <a:latin typeface="Century Schoolbook"/>
                <a:cs typeface="Century Schoolbook"/>
              </a:rPr>
              <a:t>для </a:t>
            </a:r>
            <a:r>
              <a:rPr dirty="0" sz="2400" spc="-5">
                <a:latin typeface="Century Schoolbook"/>
                <a:cs typeface="Century Schoolbook"/>
              </a:rPr>
              <a:t>глубокого</a:t>
            </a:r>
            <a:r>
              <a:rPr dirty="0" sz="2400" spc="-4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и  осознанного анализа </a:t>
            </a:r>
            <a:r>
              <a:rPr dirty="0" sz="2400">
                <a:latin typeface="Century Schoolbook"/>
                <a:cs typeface="Century Schoolbook"/>
              </a:rPr>
              <a:t>проблем </a:t>
            </a:r>
            <a:r>
              <a:rPr dirty="0" sz="2400" spc="-5">
                <a:latin typeface="Century Schoolbook"/>
                <a:cs typeface="Century Schoolbook"/>
              </a:rPr>
              <a:t>в</a:t>
            </a:r>
            <a:r>
              <a:rPr dirty="0" sz="2400" spc="-1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отношениях.</a:t>
            </a:r>
            <a:endParaRPr sz="2400">
              <a:latin typeface="Century Schoolbook"/>
              <a:cs typeface="Century Schoolbook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51790" algn="l"/>
              </a:tabLst>
            </a:pPr>
            <a:r>
              <a:rPr dirty="0" sz="2400">
                <a:latin typeface="Century Schoolbook"/>
                <a:cs typeface="Century Schoolbook"/>
              </a:rPr>
              <a:t>Пробуждает </a:t>
            </a:r>
            <a:r>
              <a:rPr dirty="0" sz="2400" spc="-5">
                <a:latin typeface="Century Schoolbook"/>
                <a:cs typeface="Century Schoolbook"/>
              </a:rPr>
              <a:t>у участников интерес и</a:t>
            </a:r>
            <a:r>
              <a:rPr dirty="0" sz="2400" spc="-3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внимание  </a:t>
            </a:r>
            <a:r>
              <a:rPr dirty="0" sz="2400">
                <a:latin typeface="Century Schoolbook"/>
                <a:cs typeface="Century Schoolbook"/>
              </a:rPr>
              <a:t>друг </a:t>
            </a:r>
            <a:r>
              <a:rPr dirty="0" sz="2400" spc="-5">
                <a:latin typeface="Century Schoolbook"/>
                <a:cs typeface="Century Schoolbook"/>
              </a:rPr>
              <a:t>к</a:t>
            </a:r>
            <a:r>
              <a:rPr dirty="0" sz="2400" spc="-114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другу.</a:t>
            </a:r>
            <a:endParaRPr sz="2400">
              <a:latin typeface="Century Schoolbook"/>
              <a:cs typeface="Century Schoolbook"/>
            </a:endParaRPr>
          </a:p>
          <a:p>
            <a:pPr marL="350520" indent="-33782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51155" algn="l"/>
              </a:tabLst>
            </a:pPr>
            <a:r>
              <a:rPr dirty="0" sz="2400" spc="-5">
                <a:latin typeface="Century Schoolbook"/>
                <a:cs typeface="Century Schoolbook"/>
              </a:rPr>
              <a:t>Предоставляет возможность выхода</a:t>
            </a:r>
            <a:r>
              <a:rPr dirty="0" sz="2400" spc="4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(«стока»)</a:t>
            </a:r>
            <a:endParaRPr sz="240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entury Schoolbook"/>
                <a:cs typeface="Century Schoolbook"/>
              </a:rPr>
              <a:t>для тревоги и других негативных</a:t>
            </a:r>
            <a:r>
              <a:rPr dirty="0" sz="2400" spc="35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чувств.</a:t>
            </a:r>
            <a:endParaRPr sz="2400">
              <a:latin typeface="Century Schoolbook"/>
              <a:cs typeface="Century Schoolbook"/>
            </a:endParaRPr>
          </a:p>
          <a:p>
            <a:pPr marL="351155" indent="-338455">
              <a:lnSpc>
                <a:spcPct val="100000"/>
              </a:lnSpc>
              <a:spcBef>
                <a:spcPts val="600"/>
              </a:spcBef>
              <a:buAutoNum type="arabicPeriod" startAt="4"/>
              <a:tabLst>
                <a:tab pos="351790" algn="l"/>
              </a:tabLst>
            </a:pPr>
            <a:r>
              <a:rPr dirty="0" sz="2400">
                <a:latin typeface="Century Schoolbook"/>
                <a:cs typeface="Century Schoolbook"/>
              </a:rPr>
              <a:t>Улучшает </a:t>
            </a:r>
            <a:r>
              <a:rPr dirty="0" sz="2400" spc="-5">
                <a:latin typeface="Century Schoolbook"/>
                <a:cs typeface="Century Schoolbook"/>
              </a:rPr>
              <a:t>коммуникацию</a:t>
            </a:r>
            <a:r>
              <a:rPr dirty="0" sz="2400" spc="-5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участников.</a:t>
            </a:r>
            <a:endParaRPr sz="2400">
              <a:latin typeface="Century Schoolbook"/>
              <a:cs typeface="Century Schoolbook"/>
            </a:endParaRPr>
          </a:p>
          <a:p>
            <a:pPr marL="350520" indent="-337820">
              <a:lnSpc>
                <a:spcPct val="100000"/>
              </a:lnSpc>
              <a:spcBef>
                <a:spcPts val="600"/>
              </a:spcBef>
              <a:buAutoNum type="arabicPeriod" startAt="4"/>
              <a:tabLst>
                <a:tab pos="351155" algn="l"/>
              </a:tabLst>
            </a:pPr>
            <a:r>
              <a:rPr dirty="0" sz="2400">
                <a:latin typeface="Century Schoolbook"/>
                <a:cs typeface="Century Schoolbook"/>
              </a:rPr>
              <a:t>Открывает </a:t>
            </a:r>
            <a:r>
              <a:rPr dirty="0" sz="2400" spc="-5">
                <a:latin typeface="Century Schoolbook"/>
                <a:cs typeface="Century Schoolbook"/>
              </a:rPr>
              <a:t>участникам новые</a:t>
            </a:r>
            <a:r>
              <a:rPr dirty="0" sz="2400" spc="-65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способы</a:t>
            </a:r>
            <a:endParaRPr sz="240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entury Schoolbook"/>
                <a:cs typeface="Century Schoolbook"/>
              </a:rPr>
              <a:t>решения </a:t>
            </a:r>
            <a:r>
              <a:rPr dirty="0" sz="2400">
                <a:latin typeface="Century Schoolbook"/>
                <a:cs typeface="Century Schoolbook"/>
              </a:rPr>
              <a:t>проблем </a:t>
            </a:r>
            <a:r>
              <a:rPr dirty="0" sz="2400" spc="-5">
                <a:latin typeface="Century Schoolbook"/>
                <a:cs typeface="Century Schoolbook"/>
              </a:rPr>
              <a:t>в</a:t>
            </a:r>
            <a:r>
              <a:rPr dirty="0" sz="2400" spc="-6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отношениях.</a:t>
            </a:r>
            <a:endParaRPr sz="2400">
              <a:latin typeface="Century Schoolbook"/>
              <a:cs typeface="Century Schoolbook"/>
            </a:endParaRPr>
          </a:p>
          <a:p>
            <a:pPr marL="351155" indent="-338455">
              <a:lnSpc>
                <a:spcPct val="100000"/>
              </a:lnSpc>
              <a:spcBef>
                <a:spcPts val="600"/>
              </a:spcBef>
              <a:buAutoNum type="arabicPeriod" startAt="6"/>
              <a:tabLst>
                <a:tab pos="351790" algn="l"/>
              </a:tabLst>
            </a:pPr>
            <a:r>
              <a:rPr dirty="0" sz="2400" spc="-5">
                <a:latin typeface="Century Schoolbook"/>
                <a:cs typeface="Century Schoolbook"/>
              </a:rPr>
              <a:t>Оказывает участникам</a:t>
            </a:r>
            <a:r>
              <a:rPr dirty="0" sz="2400" spc="-1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эмоциональную</a:t>
            </a:r>
            <a:endParaRPr sz="2400">
              <a:latin typeface="Century Schoolbook"/>
              <a:cs typeface="Century Schoolbook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entury Schoolbook"/>
                <a:cs typeface="Century Schoolbook"/>
              </a:rPr>
              <a:t>поддержку.</a:t>
            </a:r>
            <a:endParaRPr sz="2400">
              <a:latin typeface="Century Schoolbook"/>
              <a:cs typeface="Century Schoolbook"/>
            </a:endParaRPr>
          </a:p>
          <a:p>
            <a:pPr marL="351155" indent="-338455">
              <a:lnSpc>
                <a:spcPct val="100000"/>
              </a:lnSpc>
              <a:spcBef>
                <a:spcPts val="600"/>
              </a:spcBef>
              <a:buAutoNum type="arabicPeriod" startAt="7"/>
              <a:tabLst>
                <a:tab pos="351790" algn="l"/>
              </a:tabLst>
            </a:pPr>
            <a:r>
              <a:rPr dirty="0" sz="2400">
                <a:latin typeface="Century Schoolbook"/>
                <a:cs typeface="Century Schoolbook"/>
              </a:rPr>
              <a:t>Повышает</a:t>
            </a:r>
            <a:r>
              <a:rPr dirty="0" sz="2400" spc="-7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самооценку.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26738"/>
            <a:ext cx="7122159" cy="34213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3200" b="1">
                <a:latin typeface="Century Schoolbook"/>
                <a:cs typeface="Century Schoolbook"/>
              </a:rPr>
              <a:t>Преимуществом</a:t>
            </a:r>
            <a:r>
              <a:rPr dirty="0" sz="3200" spc="-45" b="1">
                <a:latin typeface="Century Schoolbook"/>
                <a:cs typeface="Century Schoolbook"/>
              </a:rPr>
              <a:t> </a:t>
            </a:r>
            <a:r>
              <a:rPr dirty="0" sz="3200" b="1">
                <a:latin typeface="Century Schoolbook"/>
                <a:cs typeface="Century Schoolbook"/>
              </a:rPr>
              <a:t>балинтовской</a:t>
            </a:r>
            <a:endParaRPr sz="3200">
              <a:latin typeface="Century Schoolbook"/>
              <a:cs typeface="Century Schoolbook"/>
            </a:endParaRPr>
          </a:p>
          <a:p>
            <a:pPr algn="just" marL="12700" marR="5080">
              <a:lnSpc>
                <a:spcPts val="3850"/>
              </a:lnSpc>
              <a:spcBef>
                <a:spcPts val="120"/>
              </a:spcBef>
            </a:pPr>
            <a:r>
              <a:rPr dirty="0" sz="3200" b="1">
                <a:latin typeface="Century Schoolbook"/>
                <a:cs typeface="Century Schoolbook"/>
              </a:rPr>
              <a:t>группы </a:t>
            </a:r>
            <a:r>
              <a:rPr dirty="0" sz="3200">
                <a:latin typeface="Century Schoolbook"/>
                <a:cs typeface="Century Schoolbook"/>
              </a:rPr>
              <a:t>является отсутствие  готовых ответов по поводу</a:t>
            </a:r>
            <a:r>
              <a:rPr dirty="0" sz="3200" spc="-55">
                <a:latin typeface="Century Schoolbook"/>
                <a:cs typeface="Century Schoolbook"/>
              </a:rPr>
              <a:t> </a:t>
            </a:r>
            <a:r>
              <a:rPr dirty="0" sz="3200">
                <a:latin typeface="Century Schoolbook"/>
                <a:cs typeface="Century Schoolbook"/>
              </a:rPr>
              <a:t>решения</a:t>
            </a:r>
            <a:endParaRPr sz="3200">
              <a:latin typeface="Century Schoolbook"/>
              <a:cs typeface="Century Schoolbook"/>
            </a:endParaRPr>
          </a:p>
          <a:p>
            <a:pPr algn="just" marL="12700" marR="5080">
              <a:lnSpc>
                <a:spcPts val="3840"/>
              </a:lnSpc>
            </a:pPr>
            <a:r>
              <a:rPr dirty="0" sz="3200">
                <a:latin typeface="Century Schoolbook"/>
                <a:cs typeface="Century Schoolbook"/>
              </a:rPr>
              <a:t>проблемных ситуаций, что</a:t>
            </a:r>
            <a:r>
              <a:rPr dirty="0" sz="3200" spc="-50">
                <a:latin typeface="Century Schoolbook"/>
                <a:cs typeface="Century Schoolbook"/>
              </a:rPr>
              <a:t> </a:t>
            </a:r>
            <a:r>
              <a:rPr dirty="0" sz="3200">
                <a:latin typeface="Century Schoolbook"/>
                <a:cs typeface="Century Schoolbook"/>
              </a:rPr>
              <a:t>помогает  активизации процесса самоанализа  и расширению</a:t>
            </a:r>
            <a:r>
              <a:rPr dirty="0" sz="3200" spc="-50">
                <a:latin typeface="Century Schoolbook"/>
                <a:cs typeface="Century Schoolbook"/>
              </a:rPr>
              <a:t> </a:t>
            </a:r>
            <a:r>
              <a:rPr dirty="0" sz="3200">
                <a:latin typeface="Century Schoolbook"/>
                <a:cs typeface="Century Schoolbook"/>
              </a:rPr>
              <a:t>самосознания</a:t>
            </a:r>
            <a:endParaRPr sz="3200">
              <a:latin typeface="Century Schoolbook"/>
              <a:cs typeface="Century Schoolbook"/>
            </a:endParaRPr>
          </a:p>
          <a:p>
            <a:pPr algn="just" marL="12700">
              <a:lnSpc>
                <a:spcPts val="3715"/>
              </a:lnSpc>
            </a:pPr>
            <a:r>
              <a:rPr dirty="0" sz="3200">
                <a:latin typeface="Century Schoolbook"/>
                <a:cs typeface="Century Schoolbook"/>
              </a:rPr>
              <a:t>участников.</a:t>
            </a:r>
            <a:endParaRPr sz="32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6527165" cy="107378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900"/>
              </a:lnSpc>
            </a:pPr>
            <a:r>
              <a:rPr dirty="0" sz="2200" spc="5" i="0">
                <a:latin typeface="Century Schoolbook"/>
                <a:cs typeface="Century Schoolbook"/>
              </a:rPr>
              <a:t>Р</a:t>
            </a:r>
            <a:r>
              <a:rPr dirty="0" sz="1750" spc="5" i="0">
                <a:latin typeface="Century Schoolbook"/>
                <a:cs typeface="Century Schoolbook"/>
              </a:rPr>
              <a:t>АБОТА </a:t>
            </a:r>
            <a:r>
              <a:rPr dirty="0" sz="1750" spc="10" i="0">
                <a:latin typeface="Century Schoolbook"/>
                <a:cs typeface="Century Schoolbook"/>
              </a:rPr>
              <a:t>С НЕПОЛНЫМИ СЕМЬЯМИ С ПОМОЩЬЮ  </a:t>
            </a:r>
            <a:r>
              <a:rPr dirty="0" sz="1750" spc="5" i="0">
                <a:latin typeface="Century Schoolbook"/>
                <a:cs typeface="Century Schoolbook"/>
              </a:rPr>
              <a:t>БАЛИНТОВСКОЙ </a:t>
            </a:r>
            <a:r>
              <a:rPr dirty="0" sz="1750" spc="10" i="0">
                <a:latin typeface="Century Schoolbook"/>
                <a:cs typeface="Century Schoolbook"/>
              </a:rPr>
              <a:t>ГРУППЫ КАК ТЕХНОЛОГИЯ  </a:t>
            </a:r>
            <a:r>
              <a:rPr dirty="0" sz="1750" spc="5" i="0">
                <a:latin typeface="Century Schoolbook"/>
                <a:cs typeface="Century Schoolbook"/>
              </a:rPr>
              <a:t>СОЦИАЛЬНОГО</a:t>
            </a:r>
            <a:r>
              <a:rPr dirty="0" sz="1750" spc="130" i="0">
                <a:latin typeface="Century Schoolbook"/>
                <a:cs typeface="Century Schoolbook"/>
              </a:rPr>
              <a:t> </a:t>
            </a:r>
            <a:r>
              <a:rPr dirty="0" sz="1750" spc="5" i="0">
                <a:latin typeface="Century Schoolbook"/>
                <a:cs typeface="Century Schoolbook"/>
              </a:rPr>
              <a:t>ТВОРЧЕСТВА</a:t>
            </a:r>
            <a:endParaRPr sz="175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41602"/>
            <a:ext cx="7208520" cy="4412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 spc="-5">
                <a:latin typeface="Century Schoolbook"/>
                <a:cs typeface="Century Schoolbook"/>
              </a:rPr>
              <a:t>В исследовании приняли </a:t>
            </a:r>
            <a:r>
              <a:rPr dirty="0" sz="2400">
                <a:latin typeface="Century Schoolbook"/>
                <a:cs typeface="Century Schoolbook"/>
              </a:rPr>
              <a:t>участие </a:t>
            </a:r>
            <a:r>
              <a:rPr dirty="0" sz="2400" spc="-5">
                <a:latin typeface="Century Schoolbook"/>
                <a:cs typeface="Century Schoolbook"/>
              </a:rPr>
              <a:t>135</a:t>
            </a:r>
            <a:r>
              <a:rPr dirty="0" sz="240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человек:</a:t>
            </a:r>
            <a:endParaRPr sz="2400">
              <a:latin typeface="Century Schoolbook"/>
              <a:cs typeface="Century Schoolbook"/>
            </a:endParaRPr>
          </a:p>
          <a:p>
            <a:pPr marL="12700" marR="12065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Century Schoolbook"/>
                <a:cs typeface="Century Schoolbook"/>
              </a:rPr>
              <a:t>45 мальчиков </a:t>
            </a:r>
            <a:r>
              <a:rPr dirty="0" sz="2400">
                <a:latin typeface="Century Schoolbook"/>
                <a:cs typeface="Century Schoolbook"/>
              </a:rPr>
              <a:t>старшего </a:t>
            </a:r>
            <a:r>
              <a:rPr dirty="0" sz="2400" spc="-5">
                <a:latin typeface="Century Schoolbook"/>
                <a:cs typeface="Century Schoolbook"/>
              </a:rPr>
              <a:t>дошкольного </a:t>
            </a:r>
            <a:r>
              <a:rPr dirty="0" sz="2400">
                <a:latin typeface="Century Schoolbook"/>
                <a:cs typeface="Century Schoolbook"/>
              </a:rPr>
              <a:t>возраста</a:t>
            </a:r>
            <a:r>
              <a:rPr dirty="0" sz="2400" spc="-2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из  </a:t>
            </a:r>
            <a:r>
              <a:rPr dirty="0" sz="2400" spc="-5">
                <a:latin typeface="Century Schoolbook"/>
                <a:cs typeface="Century Schoolbook"/>
              </a:rPr>
              <a:t>неполных материнских</a:t>
            </a:r>
            <a:r>
              <a:rPr dirty="0" sz="2400" spc="-4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семей;</a:t>
            </a:r>
            <a:endParaRPr sz="2400">
              <a:latin typeface="Century Schoolbook"/>
              <a:cs typeface="Century Schoolbook"/>
            </a:endParaRPr>
          </a:p>
          <a:p>
            <a:pPr marL="12700" marR="329565">
              <a:lnSpc>
                <a:spcPct val="100000"/>
              </a:lnSpc>
              <a:spcBef>
                <a:spcPts val="600"/>
              </a:spcBef>
              <a:buAutoNum type="arabicPlain" startAt="31"/>
              <a:tabLst>
                <a:tab pos="436880" algn="l"/>
              </a:tabLst>
            </a:pPr>
            <a:r>
              <a:rPr dirty="0" sz="2400">
                <a:latin typeface="Century Schoolbook"/>
                <a:cs typeface="Century Schoolbook"/>
              </a:rPr>
              <a:t>мальчик </a:t>
            </a:r>
            <a:r>
              <a:rPr dirty="0" sz="2400" spc="-5">
                <a:latin typeface="Century Schoolbook"/>
                <a:cs typeface="Century Schoolbook"/>
              </a:rPr>
              <a:t>старшего дошкольного </a:t>
            </a:r>
            <a:r>
              <a:rPr dirty="0" sz="2400">
                <a:latin typeface="Century Schoolbook"/>
                <a:cs typeface="Century Schoolbook"/>
              </a:rPr>
              <a:t>возраста</a:t>
            </a:r>
            <a:r>
              <a:rPr dirty="0" sz="2400" spc="-6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из  полных</a:t>
            </a:r>
            <a:r>
              <a:rPr dirty="0" sz="2400" spc="-114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семей;</a:t>
            </a:r>
            <a:endParaRPr sz="2400">
              <a:latin typeface="Century Schoolbook"/>
              <a:cs typeface="Century Schoolbook"/>
            </a:endParaRPr>
          </a:p>
          <a:p>
            <a:pPr algn="just" marL="436245" indent="-423545">
              <a:lnSpc>
                <a:spcPct val="100000"/>
              </a:lnSpc>
              <a:spcBef>
                <a:spcPts val="600"/>
              </a:spcBef>
              <a:buAutoNum type="arabicPlain" startAt="31"/>
              <a:tabLst>
                <a:tab pos="436880" algn="l"/>
              </a:tabLst>
            </a:pPr>
            <a:r>
              <a:rPr dirty="0" sz="2400" spc="-5">
                <a:latin typeface="Century Schoolbook"/>
                <a:cs typeface="Century Schoolbook"/>
              </a:rPr>
              <a:t>матери-одиночки;</a:t>
            </a:r>
            <a:endParaRPr sz="2400">
              <a:latin typeface="Century Schoolbook"/>
              <a:cs typeface="Century Schoolbook"/>
            </a:endParaRPr>
          </a:p>
          <a:p>
            <a:pPr algn="just"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Century Schoolbook"/>
                <a:cs typeface="Century Schoolbook"/>
              </a:rPr>
              <a:t>27 </a:t>
            </a:r>
            <a:r>
              <a:rPr dirty="0" sz="2400">
                <a:latin typeface="Century Schoolbook"/>
                <a:cs typeface="Century Schoolbook"/>
              </a:rPr>
              <a:t>матерей, </a:t>
            </a:r>
            <a:r>
              <a:rPr dirty="0" sz="2400" spc="-5">
                <a:latin typeface="Century Schoolbook"/>
                <a:cs typeface="Century Schoolbook"/>
              </a:rPr>
              <a:t>воспитывающих </a:t>
            </a:r>
            <a:r>
              <a:rPr dirty="0" sz="2400">
                <a:latin typeface="Century Schoolbook"/>
                <a:cs typeface="Century Schoolbook"/>
              </a:rPr>
              <a:t>сыновей </a:t>
            </a:r>
            <a:r>
              <a:rPr dirty="0" sz="2400" spc="-5">
                <a:latin typeface="Century Schoolbook"/>
                <a:cs typeface="Century Schoolbook"/>
              </a:rPr>
              <a:t>в</a:t>
            </a:r>
            <a:r>
              <a:rPr dirty="0" sz="2400" spc="-20">
                <a:latin typeface="Century Schoolbook"/>
                <a:cs typeface="Century Schoolbook"/>
              </a:rPr>
              <a:t> </a:t>
            </a:r>
            <a:r>
              <a:rPr dirty="0" sz="2400" spc="-5">
                <a:latin typeface="Century Schoolbook"/>
                <a:cs typeface="Century Schoolbook"/>
              </a:rPr>
              <a:t>ситуации</a:t>
            </a:r>
            <a:endParaRPr sz="2400">
              <a:latin typeface="Century Schoolbook"/>
              <a:cs typeface="Century Schoolbook"/>
            </a:endParaRPr>
          </a:p>
          <a:p>
            <a:pPr algn="just" marL="12700">
              <a:lnSpc>
                <a:spcPct val="100000"/>
              </a:lnSpc>
            </a:pPr>
            <a:r>
              <a:rPr dirty="0" sz="2400" spc="-5">
                <a:latin typeface="Century Schoolbook"/>
                <a:cs typeface="Century Schoolbook"/>
              </a:rPr>
              <a:t>полной</a:t>
            </a:r>
            <a:r>
              <a:rPr dirty="0" sz="2400" spc="-80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семьи.</a:t>
            </a:r>
            <a:endParaRPr sz="2400">
              <a:latin typeface="Century Schoolbook"/>
              <a:cs typeface="Century Schoolbook"/>
            </a:endParaRPr>
          </a:p>
          <a:p>
            <a:pPr algn="just" marL="12700" marR="749300">
              <a:lnSpc>
                <a:spcPct val="100000"/>
              </a:lnSpc>
              <a:spcBef>
                <a:spcPts val="600"/>
              </a:spcBef>
            </a:pPr>
            <a:r>
              <a:rPr dirty="0" sz="2400" spc="-5">
                <a:latin typeface="Century Schoolbook"/>
                <a:cs typeface="Century Schoolbook"/>
              </a:rPr>
              <a:t>В эксперименте участвовали 3 осиротевших  неполных </a:t>
            </a:r>
            <a:r>
              <a:rPr dirty="0" sz="2400">
                <a:latin typeface="Century Schoolbook"/>
                <a:cs typeface="Century Schoolbook"/>
              </a:rPr>
              <a:t>семьи; </a:t>
            </a:r>
            <a:r>
              <a:rPr dirty="0" sz="2400" spc="-5">
                <a:latin typeface="Century Schoolbook"/>
                <a:cs typeface="Century Schoolbook"/>
              </a:rPr>
              <a:t>27 разведенных неполных  </a:t>
            </a:r>
            <a:r>
              <a:rPr dirty="0" sz="2400">
                <a:latin typeface="Century Schoolbook"/>
                <a:cs typeface="Century Schoolbook"/>
              </a:rPr>
              <a:t>семей и 15 </a:t>
            </a:r>
            <a:r>
              <a:rPr dirty="0" sz="2400" spc="-5">
                <a:latin typeface="Century Schoolbook"/>
                <a:cs typeface="Century Schoolbook"/>
              </a:rPr>
              <a:t>внебрачных неполных</a:t>
            </a:r>
            <a:r>
              <a:rPr dirty="0" sz="2400" spc="-45">
                <a:latin typeface="Century Schoolbook"/>
                <a:cs typeface="Century Schoolbook"/>
              </a:rPr>
              <a:t> </a:t>
            </a:r>
            <a:r>
              <a:rPr dirty="0" sz="2400">
                <a:latin typeface="Century Schoolbook"/>
                <a:cs typeface="Century Schoolbook"/>
              </a:rPr>
              <a:t>семей.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0694" y="45730"/>
            <a:ext cx="6823075" cy="131445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-2540">
              <a:lnSpc>
                <a:spcPct val="120800"/>
              </a:lnSpc>
            </a:pPr>
            <a:r>
              <a:rPr dirty="0" sz="2700" spc="5" i="0">
                <a:solidFill>
                  <a:srgbClr val="234583"/>
                </a:solidFill>
                <a:latin typeface="Century Schoolbook"/>
                <a:cs typeface="Century Schoolbook"/>
              </a:rPr>
              <a:t>Б</a:t>
            </a:r>
            <a:r>
              <a:rPr dirty="0" sz="2150" spc="5" i="0">
                <a:solidFill>
                  <a:srgbClr val="234583"/>
                </a:solidFill>
                <a:latin typeface="Century Schoolbook"/>
                <a:cs typeface="Century Schoolbook"/>
              </a:rPr>
              <a:t>ОЯЗНЬ НАКАЗАНИЙ У МАЛЬЧИКОВ  СТАРШЕГО </a:t>
            </a:r>
            <a:r>
              <a:rPr dirty="0" sz="2150" spc="10" i="0">
                <a:solidFill>
                  <a:srgbClr val="234583"/>
                </a:solidFill>
                <a:latin typeface="Century Schoolbook"/>
                <a:cs typeface="Century Schoolbook"/>
              </a:rPr>
              <a:t>ДОШКОЛЬНОГО </a:t>
            </a:r>
            <a:r>
              <a:rPr dirty="0" sz="2150" spc="5" i="0">
                <a:solidFill>
                  <a:srgbClr val="234583"/>
                </a:solidFill>
                <a:latin typeface="Century Schoolbook"/>
                <a:cs typeface="Century Schoolbook"/>
              </a:rPr>
              <a:t>ВОЗРАСТА </a:t>
            </a:r>
            <a:r>
              <a:rPr dirty="0" sz="2150" i="0">
                <a:solidFill>
                  <a:srgbClr val="234583"/>
                </a:solidFill>
                <a:latin typeface="Century Schoolbook"/>
                <a:cs typeface="Century Schoolbook"/>
              </a:rPr>
              <a:t>ИЗ  </a:t>
            </a:r>
            <a:r>
              <a:rPr dirty="0" sz="2150" spc="5" i="0">
                <a:solidFill>
                  <a:srgbClr val="234583"/>
                </a:solidFill>
                <a:latin typeface="Century Schoolbook"/>
                <a:cs typeface="Century Schoolbook"/>
              </a:rPr>
              <a:t>ПОЛНЫХ И НЕПОЛНЫХ</a:t>
            </a:r>
            <a:r>
              <a:rPr dirty="0" sz="2150" spc="395" i="0">
                <a:solidFill>
                  <a:srgbClr val="234583"/>
                </a:solidFill>
                <a:latin typeface="Century Schoolbook"/>
                <a:cs typeface="Century Schoolbook"/>
              </a:rPr>
              <a:t> </a:t>
            </a:r>
            <a:r>
              <a:rPr dirty="0" sz="2150" spc="5" i="0">
                <a:solidFill>
                  <a:srgbClr val="234583"/>
                </a:solidFill>
                <a:latin typeface="Century Schoolbook"/>
                <a:cs typeface="Century Schoolbook"/>
              </a:rPr>
              <a:t>СЕМЕЙ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683" y="1740407"/>
            <a:ext cx="6051803" cy="4416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83919" y="6132703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83919" y="5704332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83919" y="5274564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3919" y="4844796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3919" y="4416552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83919" y="3986784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83919" y="3558540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83919" y="3128772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83919" y="2700527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83919" y="2270760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 h="0">
                <a:moveTo>
                  <a:pt x="400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73125" y="4333494"/>
            <a:ext cx="245745" cy="1888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3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2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1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635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3125" y="3904233"/>
            <a:ext cx="2457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5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3125" y="2187321"/>
            <a:ext cx="245745" cy="145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9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8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7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6</a:t>
            </a:r>
            <a:r>
              <a:rPr dirty="0" sz="100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23544" y="6134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49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92067" y="6134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49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58686" y="6134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49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851786" y="6208877"/>
            <a:ext cx="8102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Полные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семьи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55667" y="6208877"/>
            <a:ext cx="9398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Неполные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семьи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178675" y="3887313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752"/>
                </a:moveTo>
                <a:lnTo>
                  <a:pt x="69752" y="69752"/>
                </a:lnTo>
                <a:lnTo>
                  <a:pt x="69752" y="0"/>
                </a:lnTo>
                <a:lnTo>
                  <a:pt x="0" y="0"/>
                </a:lnTo>
                <a:lnTo>
                  <a:pt x="0" y="6975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178675" y="4116929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0" y="69752"/>
                </a:moveTo>
                <a:lnTo>
                  <a:pt x="69752" y="69752"/>
                </a:lnTo>
                <a:lnTo>
                  <a:pt x="69752" y="0"/>
                </a:lnTo>
                <a:lnTo>
                  <a:pt x="0" y="0"/>
                </a:lnTo>
                <a:lnTo>
                  <a:pt x="0" y="69752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267193" y="3832097"/>
            <a:ext cx="541655" cy="401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боятся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000" spc="-5">
                <a:latin typeface="Calibri"/>
                <a:cs typeface="Calibri"/>
              </a:rPr>
              <a:t>не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боятся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0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www.PHILka.RU</dc:creator>
  <dc:title>О профилактике эмоционального выгорания студентов педагогического вуза</dc:title>
  <dcterms:created xsi:type="dcterms:W3CDTF">2017-03-25T13:34:54Z</dcterms:created>
  <dcterms:modified xsi:type="dcterms:W3CDTF">2017-03-25T13:34:54Z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2017-03-25T00:00:00Z</vt:filetime>
  </property>
</Properties>
</file>