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6" r:id="rId18"/>
    <p:sldId id="307" r:id="rId19"/>
    <p:sldId id="305" r:id="rId20"/>
    <p:sldId id="308" r:id="rId21"/>
    <p:sldId id="309" r:id="rId22"/>
    <p:sldId id="310" r:id="rId23"/>
    <p:sldId id="311" r:id="rId24"/>
    <p:sldId id="312" r:id="rId25"/>
    <p:sldId id="313" r:id="rId26"/>
    <p:sldId id="314" r:id="rId2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58D6C4-0AAF-4556-B10B-2D116D766D03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4AC9D4-95F7-48A3-9086-170CCFCD5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92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3082-3905-477D-9277-02E353E31DFF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BD018-CB46-4DC2-9840-93031878A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85BA8-09E5-4CF0-80C2-E95ED9140A96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08CE7-2FE2-49E0-9F81-DCE55B522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C7DC-DE86-4DD5-81F9-12CCD1678539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6E95-7055-4DD6-A8A8-B8CE73ACA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23077-0532-4085-B5EC-B83D254F86B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ADAFC-0EB9-4FCD-B0BD-8544A99B3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ADE20-9CF4-4924-A77D-58E7E7574E6E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75BF-B88F-44B9-9A52-4C41FB660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216B5-7087-40D0-A6AC-24096BD15806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93D6B-5357-4677-8DAB-5BD01A819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29843-DD53-484B-9E7B-6D2647726A56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EAD3-1961-409D-BACC-5DA71EFEC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0A184-F183-425D-A140-F737ABAEC889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F4EE-987A-471E-83AF-F663D81E9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843C-6A23-4F25-A2D5-9914E23876F1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0DF69-5E50-446D-AA4F-3A61152823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CF9D7-644E-480E-A78D-5727E1E5D995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66B6-2EA9-4D29-A219-E8BA8AD6E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0AB1-030F-4C20-9655-0B595A8A9F66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CA1E-EC63-4925-8921-6DEC6CB51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50878-3347-4506-978C-6FAC14F85EBA}" type="datetimeFigureOut">
              <a:rPr lang="ru-RU"/>
              <a:pPr>
                <a:defRPr/>
              </a:pPr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8C88A-F6DB-4505-9BC2-1E606FE0E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spb.dosu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L:\0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76250"/>
            <a:ext cx="1970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Заголовок 32"/>
          <p:cNvSpPr txBox="1">
            <a:spLocks/>
          </p:cNvSpPr>
          <p:nvPr/>
        </p:nvSpPr>
        <p:spPr bwMode="auto">
          <a:xfrm>
            <a:off x="2085975" y="692150"/>
            <a:ext cx="70580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/>
            <a:r>
              <a:rPr lang="ru-RU" sz="2000" b="1"/>
              <a:t>Вариативный модуль </a:t>
            </a:r>
            <a:br>
              <a:rPr lang="ru-RU" sz="2000" b="1"/>
            </a:br>
            <a:r>
              <a:rPr lang="ru-RU" sz="2000" b="1"/>
              <a:t>«Поликультурная досуговая среда как условие самореализации учащихся в социуме»</a:t>
            </a:r>
            <a:r>
              <a:rPr lang="ru-RU" b="1" i="1"/>
              <a:t> </a:t>
            </a:r>
            <a:br>
              <a:rPr lang="ru-RU" b="1" i="1"/>
            </a:br>
            <a:endParaRPr lang="ru-RU" altLang="ru-RU" b="1" i="1"/>
          </a:p>
        </p:txBody>
      </p:sp>
      <p:sp>
        <p:nvSpPr>
          <p:cNvPr id="14340" name="Заголовок 32"/>
          <p:cNvSpPr txBox="1">
            <a:spLocks/>
          </p:cNvSpPr>
          <p:nvPr/>
        </p:nvSpPr>
        <p:spPr bwMode="auto">
          <a:xfrm>
            <a:off x="4716463" y="3933825"/>
            <a:ext cx="42592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endParaRPr lang="ru-RU" altLang="ru-RU" sz="2000" b="1">
              <a:solidFill>
                <a:srgbClr val="2B4A5E"/>
              </a:solidFill>
              <a:latin typeface="Constantia" pitchFamily="18" charset="0"/>
            </a:endParaRPr>
          </a:p>
        </p:txBody>
      </p:sp>
      <p:sp>
        <p:nvSpPr>
          <p:cNvPr id="11" name="Заголовок 32"/>
          <p:cNvSpPr txBox="1">
            <a:spLocks/>
          </p:cNvSpPr>
          <p:nvPr/>
        </p:nvSpPr>
        <p:spPr bwMode="auto">
          <a:xfrm>
            <a:off x="1187450" y="3141663"/>
            <a:ext cx="70564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bIns="0" anchor="b"/>
          <a:lstStyle/>
          <a:p>
            <a:pPr algn="ctr"/>
            <a:endParaRPr lang="ru-RU" altLang="ru-RU" sz="2400" b="1">
              <a:latin typeface="Constantia" pitchFamily="18" charset="0"/>
            </a:endParaRPr>
          </a:p>
          <a:p>
            <a:pPr algn="ctr"/>
            <a:r>
              <a:rPr lang="ru-RU" sz="4800" b="1"/>
              <a:t>Досуговая программа: </a:t>
            </a:r>
          </a:p>
          <a:p>
            <a:pPr algn="ctr"/>
            <a:r>
              <a:rPr lang="ru-RU" sz="3600" b="1"/>
              <a:t>содержание, структура, технологии</a:t>
            </a:r>
            <a:endParaRPr lang="ru-RU" altLang="ru-RU" sz="4000" b="1"/>
          </a:p>
          <a:p>
            <a:pPr algn="ctr"/>
            <a:endParaRPr lang="ru-RU" altLang="ru-RU" sz="4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Театрализованная игра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539750" y="1989138"/>
            <a:ext cx="8229600" cy="39893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b="1" smtClean="0"/>
              <a:t>Требует погружения артистов и зрителей в определенную атмосферу, имеет четкую конструкцию игровой ситуации, достаточно длительный период подготовки. </a:t>
            </a:r>
          </a:p>
          <a:p>
            <a:pPr>
              <a:buFont typeface="Arial" charset="0"/>
              <a:buNone/>
            </a:pPr>
            <a:r>
              <a:rPr lang="ru-RU" b="1" smtClean="0"/>
              <a:t>		Темы таких игр могут быть самыми разнообразными.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Зрелище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539750" y="1989138"/>
            <a:ext cx="8229600" cy="3989387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	</a:t>
            </a:r>
            <a:r>
              <a:rPr lang="ru-RU" sz="2800" b="1" smtClean="0"/>
              <a:t> Характеризуется наличием исполнителей и зрителей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		Формы - концерт, литературно-музыкальная композиция, спортивное состязание и др.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		 Для исполнителя – юного певца, танцора, гимнаста выступление – всегда волнение, душевный подъем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		Зритель, даже если он очень эмоционально относится к программе, остается воспринимающим субъектом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Праздник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539750" y="13414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/>
              <a:t>		 Предполагает большое разнообразие видов деятельности и приемов постановки.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smtClean="0"/>
              <a:t>		Праздничные формы культурно-досуговой деятельности весьма разнообразны. К ним относятся: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слеты, смотры, конкурсы, творческие отчеты, фестивали детского творчества,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приветствия, презентации, церемонии;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гулянья, карнавальные шествия, театрализованные представления;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физкультурные праздники;</a:t>
            </a:r>
          </a:p>
          <a:p>
            <a:pPr>
              <a:lnSpc>
                <a:spcPct val="90000"/>
              </a:lnSpc>
            </a:pPr>
            <a:r>
              <a:rPr lang="ru-RU" sz="2800" b="1" smtClean="0"/>
              <a:t>тематические недели, тематические дни и др.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Принципы проведения культурно-досуговых мероприятий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информационной насыщенности </a:t>
            </a:r>
            <a:r>
              <a:rPr lang="ru-RU" sz="2400" dirty="0" smtClean="0"/>
              <a:t>(наличие в содержании проводимого мероприятия исторических, краеведческих, этнических, научно-технических, художественно-культурных, этических и других сведений и фактов),</a:t>
            </a:r>
            <a:r>
              <a:rPr lang="ru-RU" sz="2800" b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эмоциональности,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массовости,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активности, 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комплексности </a:t>
            </a:r>
            <a:r>
              <a:rPr lang="ru-RU" sz="2400" dirty="0" smtClean="0"/>
              <a:t>(сочетание познавательных, развлекательно-рекреационных, коммуникативных и других компонентов, индивидуальных, групповых, массовых форм работы),</a:t>
            </a:r>
            <a:r>
              <a:rPr lang="ru-RU" sz="2800" b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b="1" dirty="0"/>
              <a:t>п</a:t>
            </a:r>
            <a:r>
              <a:rPr lang="ru-RU" sz="2800" b="1" dirty="0" smtClean="0"/>
              <a:t>реемственности</a:t>
            </a:r>
            <a:endParaRPr lang="ru-RU" sz="2800" b="1" dirty="0"/>
          </a:p>
          <a:p>
            <a:pPr>
              <a:lnSpc>
                <a:spcPct val="80000"/>
              </a:lnSpc>
            </a:pPr>
            <a:r>
              <a:rPr lang="ru-RU" sz="2800" b="1" smtClean="0"/>
              <a:t>адресности </a:t>
            </a:r>
            <a:r>
              <a:rPr lang="ru-RU" sz="2400" dirty="0" smtClean="0"/>
              <a:t>(соответствие программы возрастным, гендерным и иным особенностям группы)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Структура досуговой программы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r>
              <a:rPr lang="ru-RU" b="1" smtClean="0"/>
              <a:t>Пояснительная записка с указанием целей, задач, ожидаемых результатов, форм и методов реализации программы;</a:t>
            </a:r>
          </a:p>
          <a:p>
            <a:r>
              <a:rPr lang="ru-RU" b="1" smtClean="0"/>
              <a:t>Описание содержания программы;</a:t>
            </a:r>
          </a:p>
          <a:p>
            <a:r>
              <a:rPr lang="ru-RU" b="1" smtClean="0"/>
              <a:t>Характеристика ее ресурсного обеспечения;</a:t>
            </a:r>
          </a:p>
          <a:p>
            <a:r>
              <a:rPr lang="ru-RU" b="1" smtClean="0"/>
              <a:t>Список литературы (для организаторов, педагогов, детей)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Позиции, которые должны быть отражены в программе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565650"/>
          </a:xfrm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Кому адресована программа; какие потребности удовлетворяет.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Целевое назначение программы, ее задачи.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Какие виды досуговой деятельности включает.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/>
              <a:t>С</a:t>
            </a:r>
            <a:r>
              <a:rPr lang="ru-RU" sz="2100" b="1" dirty="0" smtClean="0"/>
              <a:t>одержание предлагаемой досуговой деятельности.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Предполагаемые формы деятельности.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Возможные варианты участия детей в программе.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Продолжительность программы.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Ожидаемые результаты реализации программы.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Условия, необходимые для реализации программы.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Участники-организаторы досуговой деятельности (педаго­ги и школьники).</a:t>
            </a:r>
          </a:p>
          <a:p>
            <a:pPr marL="381000" indent="-381000">
              <a:lnSpc>
                <a:spcPct val="80000"/>
              </a:lnSpc>
              <a:buFont typeface="Arial" charset="0"/>
              <a:buAutoNum type="arabicPeriod"/>
            </a:pPr>
            <a:r>
              <a:rPr lang="ru-RU" sz="2100" b="1" dirty="0" smtClean="0"/>
              <a:t> Литература, необходимая для освоения программы (обязательная и дополнительная, для организаторов, для участников).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/>
          <a:lstStyle/>
          <a:p>
            <a:r>
              <a:rPr lang="ru-RU" sz="2800" b="1" smtClean="0"/>
              <a:t>Этапы технологического процесса проектирования культурно-досуговой программы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b="1" smtClean="0"/>
              <a:t>		Этап обоснования выбора программы: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sz="2400" smtClean="0"/>
              <a:t>установка целей и задач (цель выступает как конечный спланированный результат. Задачи являются поэтапными ступенями достижения поставленной цели);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определение аудитория программы;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название программы. Выбор темы будущей программы. Тематическая обоснованность исходит из названия программы и подразумевает, о чем в ней пойдет речь;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определение формы культурно-досуговой программы, времени и места ее проведения.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определение количества и распределение обязанностей разработчиков культурно-досуговой программы;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Цель досуговой программы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mtClean="0"/>
          </a:p>
          <a:p>
            <a:pPr>
              <a:lnSpc>
                <a:spcPct val="90000"/>
              </a:lnSpc>
            </a:pPr>
            <a:r>
              <a:rPr lang="ru-RU" b="1" smtClean="0"/>
              <a:t>По утверждению Буйловой Л.Н. цели досуговых программ связаны, прежде всего, с созданием условий для развития общей культуры обучающихся, раскрывания их творческой индивидуальности, формирование положительной «Я»-концепции. </a:t>
            </a:r>
          </a:p>
          <a:p>
            <a:pPr>
              <a:lnSpc>
                <a:spcPct val="90000"/>
              </a:lnSpc>
            </a:pPr>
            <a:r>
              <a:rPr lang="ru-RU" b="1" smtClean="0"/>
              <a:t>Реализация цели достигается через комплекс поставленных задач.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r>
              <a:rPr lang="ru-RU" sz="3200" b="1" smtClean="0"/>
              <a:t>Примеры формулировок целевого блока: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 smtClean="0"/>
          </a:p>
          <a:p>
            <a:pPr>
              <a:lnSpc>
                <a:spcPct val="80000"/>
              </a:lnSpc>
            </a:pPr>
            <a:r>
              <a:rPr lang="ru-RU" sz="2400" b="1" smtClean="0"/>
              <a:t>формирование нравственной позиции ребенка;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развитие интересов детей;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формирование мотивов к познавательной деятельности;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формирование системы знаний, умений, навыков;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развитие творческих способностей;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создание условий для формирования детского коллектива, как средства развития личности;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развитие эмоционально-волевой сферы;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развитие общих познавательных способностей (память, мышление, речь, воображение, внимание);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формировать у детей стремление к здоровому образу жизни;</a:t>
            </a:r>
          </a:p>
          <a:p>
            <a:pPr>
              <a:lnSpc>
                <a:spcPct val="80000"/>
              </a:lnSpc>
            </a:pPr>
            <a:r>
              <a:rPr lang="ru-RU" sz="2400" b="1" smtClean="0"/>
              <a:t>формирование коммуникативных умений (умение общаться со сверстниками и с взрослыми, умение адекватно воспринимать ситуацию и т.д.).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/>
              <a:t>Этап разработки и документального оформления содержания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Сценарий культурно-досуговой программы</a:t>
            </a:r>
            <a:r>
              <a:rPr lang="ru-RU" sz="2400" smtClean="0"/>
              <a:t> - это подробная текстовая разработка, которая включает в себя литературную основу и организационные аспекты содержания программы.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/>
              <a:t>		Сценарий предполагает последовательное изложение материала с первого эпизода или номера ко второму и т.д. Сценарий может соединять в себе одновременно элементы литературных, научно-публицистических произведений, произведения музыки, живописи, хореографии, кино, факты реальных событий, конкурсно-игровые элементы и многое другое.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Для длительных досуговых программ в содержании прописывается каждое, входящее в них мероприятие.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116013" y="549275"/>
            <a:ext cx="7127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4800" b="1"/>
              <a:t>Досуговая программа</a:t>
            </a:r>
            <a:endParaRPr lang="ru-RU" altLang="ru-RU" sz="7400" b="1"/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323850" y="1700213"/>
            <a:ext cx="770413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 b="1"/>
              <a:t>Достаточно широкое понятие, включающее в себя многообразие форм организации свободного времени детей и подростков</a:t>
            </a:r>
          </a:p>
          <a:p>
            <a:endParaRPr lang="ru-RU" sz="3200" b="1"/>
          </a:p>
          <a:p>
            <a:r>
              <a:rPr lang="ru-RU" sz="3200" b="1"/>
              <a:t>Досуговые программы организуются для всех возрастных категорий детей – от дошкольников до подростков</a:t>
            </a:r>
            <a:endParaRPr lang="ru-RU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>Композиционная структура сценария культурно-досуговой программы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400" smtClean="0"/>
              <a:t>1. </a:t>
            </a:r>
            <a:r>
              <a:rPr lang="ru-RU" sz="1700" b="1" i="1" smtClean="0"/>
              <a:t>Экспозиция - вступительная часть сценария.</a:t>
            </a:r>
            <a:r>
              <a:rPr lang="ru-RU" sz="1700" smtClean="0"/>
              <a:t> Она дает необходимые сведения о предстоящем действии, о героях и жизненных обстоятельствах. Экспозиция знакомит с правилами сценической игры. Другим видом экспозиции является пролог - прямое обращение автора к зрителю, краткий рассказ о характере будущего представления. Экспозиция длится до момента завязки.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2. </a:t>
            </a:r>
            <a:r>
              <a:rPr lang="ru-RU" sz="1700" b="1" i="1" smtClean="0"/>
              <a:t>Завязка - момент возникновения проблемы</a:t>
            </a:r>
            <a:r>
              <a:rPr lang="ru-RU" sz="1700" smtClean="0"/>
              <a:t>, которая выливается в развитие конфликта. С завязки начинается движение всего действия, его развитие.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3.</a:t>
            </a:r>
            <a:r>
              <a:rPr lang="ru-RU" sz="1700" b="1" i="1" smtClean="0"/>
              <a:t> Кульминация</a:t>
            </a:r>
            <a:r>
              <a:rPr lang="ru-RU" sz="1700" smtClean="0"/>
              <a:t> - наивысшая точка напряжения действия. Она играет существенную роль в раскрытии характеров героев и разрешении конфликта.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4. </a:t>
            </a:r>
            <a:r>
              <a:rPr lang="ru-RU" sz="1700" b="1" i="1" smtClean="0"/>
              <a:t>Развязка </a:t>
            </a:r>
            <a:r>
              <a:rPr lang="ru-RU" sz="1700" smtClean="0"/>
              <a:t>- заключительный момент в развитии действия, это момент полного разрешения конфликтной ситуации.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700" smtClean="0"/>
              <a:t>5. </a:t>
            </a:r>
            <a:r>
              <a:rPr lang="ru-RU" sz="1700" b="1" i="1" smtClean="0"/>
              <a:t>Финал</a:t>
            </a:r>
            <a:r>
              <a:rPr lang="ru-RU" sz="1700" smtClean="0"/>
              <a:t> - эмоционально-смысловое завершение произведения. Своеобразной формой финала, в котором подводится итог всего действия, является </a:t>
            </a:r>
            <a:r>
              <a:rPr lang="ru-RU" sz="1700" b="1" i="1" smtClean="0"/>
              <a:t>эпилог</a:t>
            </a:r>
            <a:r>
              <a:rPr lang="ru-RU" sz="1700" smtClean="0"/>
              <a:t>. Эпилог аналогичен прологу, т.е., если в начале сценария автор вводит зрителя в мир героев, знакомит с характером действия, то финал подводит определенные итоги, дает оценку завершившемуся действию. Таким образом, композиция сценария классической формы строится на зарождении, развитии и разрешении конфликта. Однако сценарии концертно-зрелищных, конкурсно-игровых программ не предполагают конфликтных ситуаций при сохранении экспозиции, завязки, кульминации и финала.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Ожидаемые результаты</a:t>
            </a:r>
            <a:r>
              <a:rPr lang="ru-RU" smtClean="0"/>
              <a:t> 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	</a:t>
            </a:r>
            <a:r>
              <a:rPr lang="ru-RU" b="1" smtClean="0"/>
              <a:t>Конкретная характеристика знаний, представлений, умений и навыков, опыта, которые приобретает ребенок по завершении программы.</a:t>
            </a:r>
          </a:p>
          <a:p>
            <a:pPr>
              <a:buFont typeface="Arial" charset="0"/>
              <a:buNone/>
            </a:pPr>
            <a:r>
              <a:rPr lang="ru-RU" b="1" smtClean="0"/>
              <a:t>		Ожидаемый результат непосредственно проистекает из задач и является их дальнейшим разукрупнением (дроблением).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Варианты ожидаемых результатов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Осознание детьми своих возможностей и способностей, путей и способов их реализации в свободное от учебы время;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Формирование установок детей на коллективные способы и формы организации своего досуга;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Приобретение детьми практических навыков проведения конкурсов, организации концертов и т.д.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Овладение умением организовывать подвижные игры;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Приобретение детьми умения согласованно работать в малых группах;</a:t>
            </a:r>
          </a:p>
          <a:p>
            <a:pPr>
              <a:lnSpc>
                <a:spcPct val="90000"/>
              </a:lnSpc>
            </a:pPr>
            <a:r>
              <a:rPr lang="ru-RU" sz="2400" b="1" smtClean="0"/>
              <a:t>Формирование доброжелательной атмосферы в группе, классе.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Способы проверки результата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68313" y="1773238"/>
            <a:ext cx="8229600" cy="4421187"/>
          </a:xfrm>
        </p:spPr>
        <p:txBody>
          <a:bodyPr/>
          <a:lstStyle/>
          <a:p>
            <a:r>
              <a:rPr lang="ru-RU" sz="3600" b="1" dirty="0" smtClean="0"/>
              <a:t>отзывы детей и родителей, </a:t>
            </a:r>
          </a:p>
          <a:p>
            <a:r>
              <a:rPr lang="ru-RU" sz="3600" b="1" dirty="0" err="1" smtClean="0"/>
              <a:t>цветопись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цветограмма</a:t>
            </a:r>
            <a:r>
              <a:rPr lang="ru-RU" sz="3600" b="1" dirty="0" smtClean="0"/>
              <a:t>) эмоций, </a:t>
            </a:r>
          </a:p>
          <a:p>
            <a:r>
              <a:rPr lang="ru-RU" sz="3600" b="1" dirty="0" smtClean="0"/>
              <a:t>забор гласности, </a:t>
            </a:r>
          </a:p>
          <a:p>
            <a:r>
              <a:rPr lang="ru-RU" sz="3600" b="1" dirty="0" smtClean="0"/>
              <a:t>наблюдения педагога, </a:t>
            </a:r>
          </a:p>
          <a:p>
            <a:r>
              <a:rPr lang="ru-RU" sz="3600" b="1" dirty="0" err="1" smtClean="0"/>
              <a:t>видеоинтервью</a:t>
            </a:r>
            <a:r>
              <a:rPr lang="ru-RU" sz="3600" b="1" dirty="0" smtClean="0"/>
              <a:t> и </a:t>
            </a:r>
            <a:r>
              <a:rPr lang="ru-RU" sz="3600" b="1" dirty="0" smtClean="0"/>
              <a:t>анкетирование,</a:t>
            </a:r>
            <a:endParaRPr lang="ru-RU" sz="3600" b="1" dirty="0" smtClean="0"/>
          </a:p>
          <a:p>
            <a:r>
              <a:rPr lang="ru-RU" sz="3600" b="1" dirty="0" smtClean="0"/>
              <a:t>рисунки детей и т.д.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/>
              <a:t>Методическое обеспечение программы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/>
              <a:t>		</a:t>
            </a:r>
            <a:r>
              <a:rPr lang="ru-RU" sz="2800" b="1" dirty="0" smtClean="0"/>
              <a:t>Содержит дидактический и методический материалы: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плакаты,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раздаточный материал,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перечень видеофильмов,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творческие задания, </a:t>
            </a:r>
          </a:p>
          <a:p>
            <a:pPr>
              <a:lnSpc>
                <a:spcPct val="90000"/>
              </a:lnSpc>
            </a:pPr>
            <a:r>
              <a:rPr lang="ru-RU" sz="2800" b="1" dirty="0" smtClean="0"/>
              <a:t>тесты, 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а</a:t>
            </a:r>
            <a:r>
              <a:rPr lang="ru-RU" sz="2800" b="1" dirty="0" smtClean="0"/>
              <a:t>нкеты,</a:t>
            </a:r>
            <a:endParaRPr lang="ru-RU" sz="2800" b="1" dirty="0" smtClean="0"/>
          </a:p>
          <a:p>
            <a:pPr>
              <a:lnSpc>
                <a:spcPct val="90000"/>
              </a:lnSpc>
            </a:pPr>
            <a:r>
              <a:rPr lang="ru-RU" sz="2800" b="1" dirty="0" smtClean="0"/>
              <a:t>и др. </a:t>
            </a:r>
            <a:r>
              <a:rPr lang="ru-RU" sz="2800" b="1" dirty="0" smtClean="0"/>
              <a:t>материалы. </a:t>
            </a:r>
            <a:endParaRPr lang="ru-RU" sz="2800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Самоанализ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		</a:t>
            </a:r>
            <a:r>
              <a:rPr lang="ru-RU" sz="2800" b="1" smtClean="0"/>
              <a:t>После того, как в соответствии с выбранной вами структурой программы и нашими методическими рекомендациями вы выполнили главную часть работы, то есть написали программу, попробуйте сделать саморецензирование и оценить результаты вашей работы с позиций: </a:t>
            </a:r>
            <a:r>
              <a:rPr lang="ru-RU" sz="2800" b="1" u="sng" smtClean="0"/>
              <a:t>целостности, полноты, наличия взаимосвязи и взаимодействия всех компонентов, новизны и оригинальности, обоснованности, проработанности, целесообразности, реальности реализации.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vk.com/spb.dosug</a:t>
            </a:r>
            <a:r>
              <a:rPr lang="ru-RU" dirty="0"/>
              <a:t> - </a:t>
            </a:r>
            <a:r>
              <a:rPr lang="ru-RU" dirty="0" smtClean="0"/>
              <a:t>«Кабинет </a:t>
            </a:r>
            <a:r>
              <a:rPr lang="ru-RU" dirty="0"/>
              <a:t>научно-методического сопровождения </a:t>
            </a:r>
            <a:r>
              <a:rPr lang="ru-RU" dirty="0" smtClean="0"/>
              <a:t>досуга</a:t>
            </a:r>
            <a:r>
              <a:rPr lang="ru-RU" dirty="0" smtClean="0"/>
              <a:t>»:</a:t>
            </a:r>
          </a:p>
          <a:p>
            <a:pPr>
              <a:buFontTx/>
              <a:buChar char="-"/>
            </a:pPr>
            <a:r>
              <a:rPr lang="ru-RU" dirty="0" smtClean="0"/>
              <a:t>Методические </a:t>
            </a:r>
            <a:r>
              <a:rPr lang="ru-RU" dirty="0" smtClean="0"/>
              <a:t>разработки </a:t>
            </a:r>
            <a:r>
              <a:rPr lang="ru-RU" dirty="0" err="1" smtClean="0"/>
              <a:t>Кареловой</a:t>
            </a:r>
            <a:r>
              <a:rPr lang="ru-RU" dirty="0" smtClean="0"/>
              <a:t> </a:t>
            </a:r>
            <a:r>
              <a:rPr lang="ru-RU" dirty="0" smtClean="0"/>
              <a:t>И.М.</a:t>
            </a:r>
          </a:p>
          <a:p>
            <a:pPr>
              <a:buFontTx/>
              <a:buChar char="-"/>
            </a:pPr>
            <a:r>
              <a:rPr lang="ru-RU" dirty="0" smtClean="0"/>
              <a:t>Методические </a:t>
            </a:r>
            <a:r>
              <a:rPr lang="ru-RU" dirty="0" smtClean="0"/>
              <a:t>разработки Гальченко А.Б.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Arial" charset="0"/>
                <a:cs typeface="Arial" charset="0"/>
              </a:rPr>
              <a:t>Культурно-досуговая программа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37734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b="1" smtClean="0">
                <a:latin typeface="Arial" charset="0"/>
                <a:cs typeface="Arial" charset="0"/>
              </a:rPr>
              <a:t>форма рекреационно-развивающей деятельности, содержание которой включает в себя комплекс специально отобранных и синтезированных видов культурной активности личности в пространстве досуга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Arial" charset="0"/>
                <a:cs typeface="Arial" charset="0"/>
              </a:rPr>
              <a:t>Игровая досуговая программа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b="1" smtClean="0">
                <a:latin typeface="Arial" charset="0"/>
                <a:cs typeface="Arial" charset="0"/>
              </a:rPr>
              <a:t>комплексное средство развития личности учащихся, представляющее собой совокупность разнообразных видов творческо-игровой деятельности, объединенных сюжетным (сценарным) ходом и обеспечивающих активизацию участников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/>
              <a:t>Отличительные особенности культурно-досуговой программы по сравнению с образовательной программы дополнительного образования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dirty="0" smtClean="0"/>
              <a:t>содержание культурно-досуговой программы не изучается в ходе специально организованных занятий по какому-либо конкретному курсу, а реализуется в процессе подготовки и проведение массовых досуговых мероприятий;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овладение предусмотренными в ней знаниями и умениями происходит в процессе самостоятельной работы вне занятий и во взаимодействии с взрослыми и детьми в досуговое время;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источниками образовательной информации и социального опыта, субъектами досуговой деятельности являются как педагоги, так сами дети и их родители;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в ходе реализации культурно-досуговой программы предусмотрен целый спектр нетрадиционных позиций - организатор, исполнитель, зритель, соавтор, художник, костюмер, дизайнер, музыкальный оформитель, осветитель, работник сцены, ведущий, член жюри;</a:t>
            </a:r>
          </a:p>
          <a:p>
            <a:pPr>
              <a:lnSpc>
                <a:spcPct val="80000"/>
              </a:lnSpc>
            </a:pPr>
            <a:r>
              <a:rPr lang="ru-RU" sz="2200" b="1" dirty="0" smtClean="0"/>
              <a:t>ведущей деятельностью является игровая.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Классификация досуговых программ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По протяженности во времени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/>
          </a:p>
          <a:p>
            <a:pPr>
              <a:lnSpc>
                <a:spcPct val="80000"/>
              </a:lnSpc>
            </a:pPr>
            <a:r>
              <a:rPr lang="ru-RU" sz="2400" b="1" u="sng" smtClean="0"/>
              <a:t>Разовые (краткосрочные)</a:t>
            </a:r>
            <a:r>
              <a:rPr lang="ru-RU" sz="2000" b="1" smtClean="0"/>
              <a:t> - не требует подготовки участников. Участники включаются в программу непосредственно в ходе «действа». При этом предлагаемые программы могут быть самыми разнообразными: интеллектуальные, игровые, конкурсные. Для описания разовой игровой программы может быть достаточно сценарного плана.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400" b="1" u="sng" smtClean="0"/>
              <a:t>Длительные</a:t>
            </a:r>
            <a:r>
              <a:rPr lang="ru-RU" sz="2000" b="1" smtClean="0"/>
              <a:t> -  это программы, осуществляемые на основе свободного выбора и интереса учащихся и представляющие собой совокупность творческих игровых и других форм деятельности, объединённых общей идеей, темой и осуществляемых в течение трёх месяцев и более. Характеризуются постоянным составом участников.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4000" b="1" smtClean="0"/>
              <a:t>Классификация досуговых программ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000" b="1" smtClean="0"/>
              <a:t>По формам проведения</a:t>
            </a:r>
          </a:p>
          <a:p>
            <a:pPr>
              <a:buFont typeface="Arial" charset="0"/>
              <a:buNone/>
            </a:pPr>
            <a:endParaRPr lang="ru-RU" sz="2000" b="1" smtClean="0"/>
          </a:p>
          <a:p>
            <a:r>
              <a:rPr lang="ru-RU" b="1" smtClean="0"/>
              <a:t>Конкурсно-игровая программа</a:t>
            </a:r>
            <a:r>
              <a:rPr lang="ru-RU" smtClean="0"/>
              <a:t> </a:t>
            </a:r>
          </a:p>
          <a:p>
            <a:r>
              <a:rPr lang="ru-RU" b="1" smtClean="0"/>
              <a:t>Игра-спектакль</a:t>
            </a:r>
            <a:r>
              <a:rPr lang="ru-RU" smtClean="0"/>
              <a:t> </a:t>
            </a:r>
          </a:p>
          <a:p>
            <a:r>
              <a:rPr lang="ru-RU" b="1" smtClean="0"/>
              <a:t>Театрализованная игра</a:t>
            </a:r>
            <a:r>
              <a:rPr lang="ru-RU" smtClean="0"/>
              <a:t> </a:t>
            </a:r>
          </a:p>
          <a:p>
            <a:r>
              <a:rPr lang="ru-RU" b="1" smtClean="0"/>
              <a:t>Зрелище</a:t>
            </a:r>
            <a:r>
              <a:rPr lang="ru-RU" smtClean="0"/>
              <a:t> </a:t>
            </a:r>
          </a:p>
          <a:p>
            <a:r>
              <a:rPr lang="ru-RU" b="1" smtClean="0"/>
              <a:t>Праздник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Конкурсно-игровая программа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</a:t>
            </a:r>
            <a:r>
              <a:rPr lang="ru-RU" sz="2200" b="1" smtClean="0"/>
              <a:t>Предполагает предварительную подготовку участников по заданной тематике.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		Это может быть турнир, КВН, всевозможные интеллектуальные игры (викторины, брейн-ринги, конкурсы и др).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		Образовательный и воспитательный смысл таких программ состоит в подготовке и совместном творчестве участников.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		Для конкурсно-игровой программы необходим полный сценарий с формулировкой задач, описанием мероприятий подготовительного периода, списком рекомендуемой литературы.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		Особенность интеллектуальных игр - наличие вопросов, предлагаемых участникам. Поэтому одной из важнейших задач организаторов таких игр является качественный подбор и составление вопросов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Игра-спектакль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		</a:t>
            </a:r>
            <a:r>
              <a:rPr lang="ru-RU" b="1" smtClean="0"/>
              <a:t>Для проведения такой игры необходима группа ведущих игровой программы. </a:t>
            </a:r>
          </a:p>
          <a:p>
            <a:pPr>
              <a:buFont typeface="Arial" charset="0"/>
              <a:buNone/>
            </a:pPr>
            <a:r>
              <a:rPr lang="ru-RU" b="1" smtClean="0"/>
              <a:t>		Сюжет спектакля строится таким образом, что его сторонние участники без предварительной подготовки могут играть небольшие роли или выполнять задания, от которых будто бы зависит судьба героев спектакля.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985</Words>
  <Application>Microsoft Office PowerPoint</Application>
  <PresentationFormat>Экран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Культурно-досуговая программа</vt:lpstr>
      <vt:lpstr>Игровая досуговая программа</vt:lpstr>
      <vt:lpstr>Отличительные особенности культурно-досуговой программы по сравнению с образовательной программы дополнительного образования</vt:lpstr>
      <vt:lpstr>Классификация досуговых программ</vt:lpstr>
      <vt:lpstr>Классификация досуговых программ</vt:lpstr>
      <vt:lpstr>Конкурсно-игровая программа</vt:lpstr>
      <vt:lpstr>Игра-спектакль</vt:lpstr>
      <vt:lpstr>Театрализованная игра</vt:lpstr>
      <vt:lpstr>Зрелище</vt:lpstr>
      <vt:lpstr>Праздник</vt:lpstr>
      <vt:lpstr>Принципы проведения культурно-досуговых мероприятий</vt:lpstr>
      <vt:lpstr>Структура досуговой программы</vt:lpstr>
      <vt:lpstr>Позиции, которые должны быть отражены в программе</vt:lpstr>
      <vt:lpstr>Этапы технологического процесса проектирования культурно-досуговой программы</vt:lpstr>
      <vt:lpstr>Цель досуговой программы</vt:lpstr>
      <vt:lpstr>Примеры формулировок целевого блока:</vt:lpstr>
      <vt:lpstr>Этап разработки и документального оформления содержания</vt:lpstr>
      <vt:lpstr>Композиционная структура сценария культурно-досуговой программы</vt:lpstr>
      <vt:lpstr>Ожидаемые результаты </vt:lpstr>
      <vt:lpstr>Варианты ожидаемых результатов</vt:lpstr>
      <vt:lpstr>Способы проверки результата</vt:lpstr>
      <vt:lpstr>Методическое обеспечение программы</vt:lpstr>
      <vt:lpstr>Самоанализ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Image&amp;Matros ®</cp:lastModifiedBy>
  <cp:revision>113</cp:revision>
  <cp:lastPrinted>2017-09-22T07:19:56Z</cp:lastPrinted>
  <dcterms:created xsi:type="dcterms:W3CDTF">2015-09-29T08:00:41Z</dcterms:created>
  <dcterms:modified xsi:type="dcterms:W3CDTF">2017-10-12T12:57:31Z</dcterms:modified>
</cp:coreProperties>
</file>