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1"/>
  </p:handoutMasterIdLst>
  <p:sldIdLst>
    <p:sldId id="256" r:id="rId2"/>
    <p:sldId id="259" r:id="rId3"/>
    <p:sldId id="260" r:id="rId4"/>
    <p:sldId id="291" r:id="rId5"/>
    <p:sldId id="293" r:id="rId6"/>
    <p:sldId id="301" r:id="rId7"/>
    <p:sldId id="294" r:id="rId8"/>
    <p:sldId id="275" r:id="rId9"/>
    <p:sldId id="265" r:id="rId10"/>
    <p:sldId id="266" r:id="rId11"/>
    <p:sldId id="286" r:id="rId12"/>
    <p:sldId id="295" r:id="rId13"/>
    <p:sldId id="296" r:id="rId14"/>
    <p:sldId id="284" r:id="rId15"/>
    <p:sldId id="280" r:id="rId16"/>
    <p:sldId id="276" r:id="rId17"/>
    <p:sldId id="297" r:id="rId18"/>
    <p:sldId id="306" r:id="rId19"/>
    <p:sldId id="298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05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27B7F-9925-4643-A2E0-1EA88CC0FA76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F7408-9E2A-4E48-BD1C-1232CD1BB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20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slide" Target="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slide" Target="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slide" Target="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lelinka.ru/" TargetMode="External"/><Relationship Id="rId2" Type="http://schemas.openxmlformats.org/officeDocument/2006/relationships/hyperlink" Target="http://www.cfin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04856" cy="1080120"/>
          </a:xfrm>
        </p:spPr>
        <p:txBody>
          <a:bodyPr/>
          <a:lstStyle/>
          <a:p>
            <a:pPr algn="ctr"/>
            <a:r>
              <a:rPr lang="ru-RU" dirty="0" smtClean="0"/>
              <a:t>Культура </a:t>
            </a:r>
            <a:r>
              <a:rPr lang="ru-RU" dirty="0"/>
              <a:t>досуга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качество </a:t>
            </a:r>
            <a:r>
              <a:rPr lang="ru-RU" dirty="0" smtClean="0"/>
              <a:t>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8095307" cy="720080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Косаченко</a:t>
            </a:r>
            <a:r>
              <a:rPr lang="ru-RU" dirty="0" smtClean="0"/>
              <a:t> И.А.</a:t>
            </a:r>
          </a:p>
          <a:p>
            <a:r>
              <a:rPr lang="ru-RU" dirty="0"/>
              <a:t>з</a:t>
            </a:r>
            <a:r>
              <a:rPr lang="ru-RU" dirty="0" smtClean="0"/>
              <a:t>ав. организационно-массового </a:t>
            </a:r>
            <a:r>
              <a:rPr lang="ru-RU" dirty="0" smtClean="0"/>
              <a:t>отдела</a:t>
            </a:r>
          </a:p>
          <a:p>
            <a:r>
              <a:rPr lang="ru-RU" dirty="0" smtClean="0"/>
              <a:t>ГБУ ДО ДДТ Красносельского района Санкт-Петербурга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73015"/>
            <a:ext cx="1835150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93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Компоненты базовой культуры личности</a:t>
            </a:r>
            <a:endParaRPr lang="ru-RU" dirty="0"/>
          </a:p>
        </p:txBody>
      </p:sp>
      <p:sp>
        <p:nvSpPr>
          <p:cNvPr id="5" name="Объект 7"/>
          <p:cNvSpPr txBox="1">
            <a:spLocks/>
          </p:cNvSpPr>
          <p:nvPr/>
        </p:nvSpPr>
        <p:spPr>
          <a:xfrm>
            <a:off x="457200" y="1988840"/>
            <a:ext cx="8229600" cy="44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/>
              <a:t>п</a:t>
            </a:r>
            <a:r>
              <a:rPr lang="ru-RU" sz="2800" dirty="0" smtClean="0"/>
              <a:t>ознавательная </a:t>
            </a:r>
            <a:r>
              <a:rPr lang="ru-RU" sz="2800" dirty="0"/>
              <a:t>культура </a:t>
            </a:r>
            <a:r>
              <a:rPr lang="ru-RU" sz="2000" dirty="0" smtClean="0"/>
              <a:t>(способность человека </a:t>
            </a:r>
            <a:r>
              <a:rPr lang="ru-RU" sz="2000" dirty="0"/>
              <a:t>познавать окружающую среду, людей, самого себя, </a:t>
            </a:r>
            <a:r>
              <a:rPr lang="ru-RU" sz="2000" dirty="0" smtClean="0"/>
              <a:t>науку);</a:t>
            </a:r>
            <a:endParaRPr lang="ru-RU" sz="2800" dirty="0" smtClean="0"/>
          </a:p>
          <a:p>
            <a:pPr algn="just"/>
            <a:r>
              <a:rPr lang="ru-RU" sz="2800" dirty="0"/>
              <a:t>н</a:t>
            </a:r>
            <a:r>
              <a:rPr lang="ru-RU" sz="2800" dirty="0" smtClean="0"/>
              <a:t>равственная культура </a:t>
            </a:r>
            <a:r>
              <a:rPr lang="ru-RU" sz="2000" dirty="0" smtClean="0"/>
              <a:t>(степень </a:t>
            </a:r>
            <a:r>
              <a:rPr lang="ru-RU" sz="2000" dirty="0"/>
              <a:t>восприятия индивидом нравственного сознания и культуры </a:t>
            </a:r>
            <a:r>
              <a:rPr lang="ru-RU" sz="2000" dirty="0" smtClean="0"/>
              <a:t>общества);</a:t>
            </a:r>
            <a:endParaRPr lang="ru-RU" sz="2800" dirty="0" smtClean="0"/>
          </a:p>
          <a:p>
            <a:pPr algn="just"/>
            <a:r>
              <a:rPr lang="ru-RU" sz="2800" dirty="0"/>
              <a:t>э</a:t>
            </a:r>
            <a:r>
              <a:rPr lang="ru-RU" sz="2800" dirty="0" smtClean="0"/>
              <a:t>стетическая культура </a:t>
            </a:r>
            <a:r>
              <a:rPr lang="ru-RU" sz="2000" dirty="0" smtClean="0"/>
              <a:t>(способности </a:t>
            </a:r>
            <a:r>
              <a:rPr lang="ru-RU" sz="2000" dirty="0"/>
              <a:t>и умении эмоционально воспринимать, осознавать и оценивать явления жизни и искусства, а также преобразовывать природу, окружающий мир человека "по законам </a:t>
            </a:r>
            <a:r>
              <a:rPr lang="ru-RU" sz="2000" dirty="0" smtClean="0"/>
              <a:t>красоты);</a:t>
            </a:r>
          </a:p>
          <a:p>
            <a:pPr algn="just"/>
            <a:r>
              <a:rPr lang="ru-RU" sz="2800" dirty="0"/>
              <a:t>ф</a:t>
            </a:r>
            <a:r>
              <a:rPr lang="ru-RU" sz="2800" dirty="0" smtClean="0"/>
              <a:t>изическая </a:t>
            </a:r>
            <a:r>
              <a:rPr lang="ru-RU" sz="2800" dirty="0"/>
              <a:t>культура </a:t>
            </a:r>
            <a:r>
              <a:rPr lang="ru-RU" sz="2000" dirty="0"/>
              <a:t>(активное и регулярное использование накопленных в обществе средств и методов развития физических способностей </a:t>
            </a:r>
            <a:r>
              <a:rPr lang="ru-RU" sz="2000" dirty="0" smtClean="0"/>
              <a:t>человека).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160728"/>
            <a:ext cx="8424936" cy="57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ru-RU" sz="1400" dirty="0" smtClean="0">
                <a:solidFill>
                  <a:schemeClr val="tx1"/>
                </a:solidFill>
              </a:rPr>
              <a:t>з статьи «Культура </a:t>
            </a:r>
            <a:r>
              <a:rPr lang="ru-RU" sz="1400" dirty="0">
                <a:solidFill>
                  <a:schemeClr val="tx1"/>
                </a:solidFill>
              </a:rPr>
              <a:t>досуга как фактор формирования современного </a:t>
            </a:r>
            <a:r>
              <a:rPr lang="ru-RU" sz="1400" dirty="0" smtClean="0">
                <a:solidFill>
                  <a:schemeClr val="tx1"/>
                </a:solidFill>
              </a:rPr>
              <a:t>общества», </a:t>
            </a:r>
            <a:r>
              <a:rPr lang="ru-RU" sz="1400" dirty="0">
                <a:solidFill>
                  <a:schemeClr val="tx1"/>
                </a:solidFill>
              </a:rPr>
              <a:t>Головина Г.В.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1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Культура досуга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ru-RU" dirty="0" smtClean="0"/>
              <a:t>мера реализации социально-культурного потенциала личности в условиях досуговой деятельности</a:t>
            </a:r>
            <a:r>
              <a:rPr lang="ru-RU" dirty="0"/>
              <a:t>;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мера приобретенных ею навыков регулирования досугового времени; </a:t>
            </a:r>
          </a:p>
          <a:p>
            <a:pPr algn="just">
              <a:buFontTx/>
              <a:buChar char="-"/>
            </a:pPr>
            <a:r>
              <a:rPr lang="ru-RU" dirty="0" smtClean="0"/>
              <a:t>готовность личности к участию в социально- значимых видах досуговой деятельности.</a:t>
            </a:r>
          </a:p>
          <a:p>
            <a:endParaRPr lang="ru-RU" dirty="0"/>
          </a:p>
          <a:p>
            <a:pPr marL="0" indent="0" algn="r">
              <a:buNone/>
            </a:pPr>
            <a:r>
              <a:rPr lang="ru-RU" sz="1600" dirty="0" err="1" smtClean="0"/>
              <a:t>Суртаев</a:t>
            </a:r>
            <a:r>
              <a:rPr lang="ru-RU" sz="1600" dirty="0" smtClean="0"/>
              <a:t> В.Я.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532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Свободное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 smtClean="0"/>
              <a:t>Часть времени суток, </a:t>
            </a:r>
            <a:r>
              <a:rPr lang="ru-RU" sz="1600" b="1" dirty="0" smtClean="0"/>
              <a:t>свободную от труда в общественном хозяйстве </a:t>
            </a:r>
            <a:r>
              <a:rPr lang="ru-RU" sz="1600" dirty="0" smtClean="0"/>
              <a:t>и связанного с ним времени </a:t>
            </a:r>
            <a:r>
              <a:rPr lang="ru-RU" sz="1600" b="1" dirty="0" smtClean="0"/>
              <a:t>удовлетворения физиологических и бытовых потребностей и домашнего труда</a:t>
            </a:r>
            <a:r>
              <a:rPr lang="ru-RU" sz="1600" dirty="0" smtClean="0"/>
              <a:t>, а досуг характеризуется </a:t>
            </a:r>
            <a:r>
              <a:rPr lang="ru-RU" sz="1600" b="1" dirty="0" smtClean="0"/>
              <a:t>как часть свободного времени</a:t>
            </a:r>
            <a:r>
              <a:rPr lang="ru-RU" sz="1600" dirty="0" smtClean="0"/>
              <a:t>, которая служит </a:t>
            </a:r>
            <a:r>
              <a:rPr lang="ru-RU" sz="1600" b="1" dirty="0" smtClean="0"/>
              <a:t>как отдыху, так и развитию </a:t>
            </a:r>
            <a:r>
              <a:rPr lang="ru-RU" sz="1600" dirty="0" smtClean="0"/>
              <a:t>личности.</a:t>
            </a:r>
          </a:p>
          <a:p>
            <a:pPr marL="0" indent="0" algn="r">
              <a:buNone/>
            </a:pPr>
            <a:r>
              <a:rPr lang="ru-RU" sz="1600" dirty="0" smtClean="0"/>
              <a:t>Патрушев В.Д.</a:t>
            </a:r>
            <a:endParaRPr lang="ru-RU" sz="1600" dirty="0"/>
          </a:p>
          <a:p>
            <a:pPr marL="0" indent="0" algn="just">
              <a:buNone/>
            </a:pPr>
            <a:r>
              <a:rPr lang="ru-RU" sz="1600" dirty="0" smtClean="0"/>
              <a:t>Свободное время – </a:t>
            </a:r>
            <a:r>
              <a:rPr lang="ru-RU" sz="1600" b="1" dirty="0" smtClean="0"/>
              <a:t>часть нерабочего времени</a:t>
            </a:r>
            <a:r>
              <a:rPr lang="ru-RU" sz="1600" dirty="0" smtClean="0"/>
              <a:t>, которая затрачивается на учебу, повышение квалификации, общественную работу, </a:t>
            </a:r>
            <a:r>
              <a:rPr lang="ru-RU" sz="1600" b="1" dirty="0" smtClean="0"/>
              <a:t>отдых</a:t>
            </a:r>
            <a:r>
              <a:rPr lang="ru-RU" sz="1600" dirty="0" smtClean="0"/>
              <a:t> и т.д., то есть время, которые люди используют за пределами рабочего дня для своего </a:t>
            </a:r>
            <a:r>
              <a:rPr lang="ru-RU" sz="1600" b="1" dirty="0" smtClean="0"/>
              <a:t>всестороннего развития</a:t>
            </a:r>
            <a:endParaRPr lang="ru-RU" sz="1600" dirty="0"/>
          </a:p>
          <a:p>
            <a:pPr marL="0" indent="0" algn="r">
              <a:buNone/>
            </a:pPr>
            <a:r>
              <a:rPr lang="ru-RU" sz="1600" dirty="0" err="1" smtClean="0"/>
              <a:t>Пруденский</a:t>
            </a:r>
            <a:r>
              <a:rPr lang="ru-RU" sz="1600" dirty="0" smtClean="0"/>
              <a:t> Г.А.</a:t>
            </a:r>
          </a:p>
          <a:p>
            <a:pPr marL="0" indent="0" algn="just">
              <a:buNone/>
            </a:pPr>
            <a:r>
              <a:rPr lang="ru-RU" sz="1600" dirty="0" smtClean="0"/>
              <a:t>Свободное время – </a:t>
            </a:r>
            <a:r>
              <a:rPr lang="ru-RU" sz="1600" b="1" dirty="0" smtClean="0"/>
              <a:t>часть внерабочего времени</a:t>
            </a:r>
            <a:r>
              <a:rPr lang="ru-RU" sz="1600" dirty="0" smtClean="0"/>
              <a:t>, свободная от необходимых затрат и реализуемая в соответствии с потребностями, уровнем развития, направленностью личности возможностью </a:t>
            </a:r>
            <a:r>
              <a:rPr lang="ru-RU" sz="1600" b="1" dirty="0" smtClean="0"/>
              <a:t>свободно располагать собой и своим временем.</a:t>
            </a:r>
          </a:p>
          <a:p>
            <a:pPr marL="0" indent="0" algn="r">
              <a:buNone/>
            </a:pPr>
            <a:r>
              <a:rPr lang="ru-RU" sz="1600" dirty="0" smtClean="0"/>
              <a:t>Саркисова И.В.</a:t>
            </a:r>
          </a:p>
          <a:p>
            <a:pPr marL="0" indent="0" algn="just">
              <a:buNone/>
            </a:pPr>
            <a:r>
              <a:rPr lang="ru-RU" sz="1600" dirty="0" smtClean="0"/>
              <a:t>Свободное время – </a:t>
            </a:r>
            <a:r>
              <a:rPr lang="ru-RU" sz="1600" b="1" dirty="0" smtClean="0"/>
              <a:t>часть общего бюджета времени</a:t>
            </a:r>
            <a:r>
              <a:rPr lang="ru-RU" sz="1600" dirty="0" smtClean="0"/>
              <a:t>, остающуюся у человека </a:t>
            </a:r>
            <a:r>
              <a:rPr lang="ru-RU" sz="1600" b="1" dirty="0" smtClean="0"/>
              <a:t>после выполнения им профессионально-трудовых</a:t>
            </a:r>
            <a:r>
              <a:rPr lang="ru-RU" sz="1600" dirty="0" smtClean="0"/>
              <a:t>, гражданских, семейных обязанностей, удовлетворения физиологических, санитарно-гигиенических и иных непреложных потребностей, которую он может использовать по своему усмотрению в соответствии </a:t>
            </a:r>
            <a:r>
              <a:rPr lang="ru-RU" sz="1600" b="1" dirty="0" smtClean="0"/>
              <a:t>со своими интересами и возможностями</a:t>
            </a:r>
            <a:r>
              <a:rPr lang="ru-RU" sz="1600" dirty="0" smtClean="0"/>
              <a:t>.</a:t>
            </a:r>
          </a:p>
          <a:p>
            <a:pPr marL="0" indent="0" algn="r">
              <a:buNone/>
            </a:pPr>
            <a:r>
              <a:rPr lang="ru-RU" sz="1600" dirty="0" err="1" smtClean="0"/>
              <a:t>Ариарский</a:t>
            </a:r>
            <a:r>
              <a:rPr lang="ru-RU" sz="1600" dirty="0" smtClean="0"/>
              <a:t> М.А.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09130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Досуг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- часть свободного времени, которая связана с личным потреблением материальных и духовных благ, или «самоценная» деятельность, составляющая органический элемент быта и направленная на удовлетворение потребностей в отдыхе, развлечении, саморазвитии.</a:t>
            </a:r>
          </a:p>
          <a:p>
            <a:pPr algn="just"/>
            <a:endParaRPr lang="ru-RU" dirty="0"/>
          </a:p>
          <a:p>
            <a:pPr marL="0" indent="0" algn="r">
              <a:buNone/>
            </a:pPr>
            <a:r>
              <a:rPr lang="ru-RU" dirty="0" smtClean="0"/>
              <a:t>Ядов В.А.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892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Характеристики </a:t>
            </a:r>
            <a:r>
              <a:rPr lang="ru-RU" dirty="0"/>
              <a:t>досуга: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500" dirty="0" smtClean="0"/>
              <a:t>основан </a:t>
            </a:r>
            <a:r>
              <a:rPr lang="ru-RU" sz="2500" dirty="0"/>
              <a:t>на добровольности при выборе рода занятий и степени </a:t>
            </a:r>
            <a:r>
              <a:rPr lang="ru-RU" sz="2500" dirty="0" smtClean="0"/>
              <a:t>активности;</a:t>
            </a:r>
          </a:p>
          <a:p>
            <a:pPr>
              <a:lnSpc>
                <a:spcPct val="120000"/>
              </a:lnSpc>
            </a:pPr>
            <a:endParaRPr lang="ru-RU" sz="2500" dirty="0"/>
          </a:p>
          <a:p>
            <a:pPr>
              <a:lnSpc>
                <a:spcPct val="120000"/>
              </a:lnSpc>
            </a:pPr>
            <a:r>
              <a:rPr lang="ru-RU" sz="2500" dirty="0" smtClean="0"/>
              <a:t>предполагает </a:t>
            </a:r>
            <a:r>
              <a:rPr lang="ru-RU" sz="2500" dirty="0"/>
              <a:t>не регламентированную, а свободную творческую деятельность;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500" dirty="0"/>
          </a:p>
          <a:p>
            <a:pPr>
              <a:lnSpc>
                <a:spcPct val="120000"/>
              </a:lnSpc>
            </a:pPr>
            <a:r>
              <a:rPr lang="ru-RU" sz="2500" dirty="0" smtClean="0"/>
              <a:t>формирует </a:t>
            </a:r>
            <a:r>
              <a:rPr lang="ru-RU" sz="2500" dirty="0"/>
              <a:t>и развивает личность;</a:t>
            </a:r>
          </a:p>
          <a:p>
            <a:pPr>
              <a:lnSpc>
                <a:spcPct val="120000"/>
              </a:lnSpc>
            </a:pPr>
            <a:endParaRPr lang="ru-RU" sz="2500" dirty="0"/>
          </a:p>
          <a:p>
            <a:pPr>
              <a:lnSpc>
                <a:spcPct val="120000"/>
              </a:lnSpc>
            </a:pPr>
            <a:r>
              <a:rPr lang="ru-RU" sz="2500" dirty="0" smtClean="0"/>
              <a:t>способствует </a:t>
            </a:r>
            <a:r>
              <a:rPr lang="ru-RU" sz="2500" dirty="0"/>
              <a:t>самовыражению, самоутверждению и саморазвитию личности через свободно выбранные действия;</a:t>
            </a:r>
          </a:p>
          <a:p>
            <a:pPr>
              <a:lnSpc>
                <a:spcPct val="120000"/>
              </a:lnSpc>
            </a:pPr>
            <a:endParaRPr lang="ru-RU" sz="2500" dirty="0"/>
          </a:p>
          <a:p>
            <a:pPr>
              <a:lnSpc>
                <a:spcPct val="120000"/>
              </a:lnSpc>
            </a:pPr>
            <a:r>
              <a:rPr lang="ru-RU" sz="2500" dirty="0" smtClean="0"/>
              <a:t>стимулирует </a:t>
            </a:r>
            <a:r>
              <a:rPr lang="ru-RU" sz="2500" dirty="0"/>
              <a:t>творческую инициативу</a:t>
            </a:r>
            <a:r>
              <a:rPr lang="ru-RU" sz="2500" dirty="0" smtClean="0"/>
              <a:t>;</a:t>
            </a:r>
            <a:endParaRPr lang="ru-RU" sz="2500" dirty="0"/>
          </a:p>
          <a:p>
            <a:pPr>
              <a:lnSpc>
                <a:spcPct val="120000"/>
              </a:lnSpc>
            </a:pPr>
            <a:endParaRPr lang="ru-RU" sz="2500" dirty="0"/>
          </a:p>
          <a:p>
            <a:pPr>
              <a:lnSpc>
                <a:spcPct val="120000"/>
              </a:lnSpc>
            </a:pPr>
            <a:r>
              <a:rPr lang="ru-RU" sz="2500" dirty="0" smtClean="0"/>
              <a:t>способствует </a:t>
            </a:r>
            <a:r>
              <a:rPr lang="ru-RU" sz="2500" dirty="0"/>
              <a:t>формированию ценностных ориентаций;</a:t>
            </a:r>
          </a:p>
          <a:p>
            <a:pPr>
              <a:lnSpc>
                <a:spcPct val="120000"/>
              </a:lnSpc>
            </a:pPr>
            <a:endParaRPr lang="ru-RU" sz="2500" dirty="0"/>
          </a:p>
          <a:p>
            <a:pPr>
              <a:lnSpc>
                <a:spcPct val="120000"/>
              </a:lnSpc>
            </a:pPr>
            <a:r>
              <a:rPr lang="ru-RU" sz="2500" dirty="0" smtClean="0"/>
              <a:t>формирует </a:t>
            </a:r>
            <a:r>
              <a:rPr lang="ru-RU" sz="2500" dirty="0"/>
              <a:t>позитивную «Я - концепцию»;</a:t>
            </a:r>
          </a:p>
          <a:p>
            <a:pPr>
              <a:lnSpc>
                <a:spcPct val="120000"/>
              </a:lnSpc>
            </a:pPr>
            <a:endParaRPr lang="ru-RU" sz="2500" dirty="0"/>
          </a:p>
          <a:p>
            <a:pPr>
              <a:lnSpc>
                <a:spcPct val="120000"/>
              </a:lnSpc>
            </a:pPr>
            <a:r>
              <a:rPr lang="ru-RU" sz="2500" dirty="0" smtClean="0"/>
              <a:t>обеспечивает </a:t>
            </a:r>
            <a:r>
              <a:rPr lang="ru-RU" sz="2500" dirty="0"/>
              <a:t>удовлетворение, веселое настроение и персональное удовольствие;</a:t>
            </a:r>
          </a:p>
          <a:p>
            <a:pPr>
              <a:lnSpc>
                <a:spcPct val="120000"/>
              </a:lnSpc>
            </a:pPr>
            <a:endParaRPr lang="ru-RU" sz="2500" dirty="0"/>
          </a:p>
          <a:p>
            <a:pPr>
              <a:lnSpc>
                <a:spcPct val="120000"/>
              </a:lnSpc>
            </a:pPr>
            <a:r>
              <a:rPr lang="ru-RU" sz="2500" dirty="0" smtClean="0"/>
              <a:t>способствует </a:t>
            </a:r>
            <a:r>
              <a:rPr lang="ru-RU" sz="2500" dirty="0"/>
              <a:t>самовоспитанию личности; </a:t>
            </a:r>
            <a:endParaRPr lang="ru-RU" sz="2500" dirty="0" smtClean="0"/>
          </a:p>
          <a:p>
            <a:pPr>
              <a:lnSpc>
                <a:spcPct val="120000"/>
              </a:lnSpc>
            </a:pPr>
            <a:endParaRPr lang="ru-RU" sz="2500" dirty="0" smtClean="0"/>
          </a:p>
          <a:p>
            <a:pPr>
              <a:lnSpc>
                <a:spcPct val="120000"/>
              </a:lnSpc>
            </a:pPr>
            <a:r>
              <a:rPr lang="ru-RU" sz="2500" dirty="0" smtClean="0"/>
              <a:t>сфера </a:t>
            </a:r>
            <a:r>
              <a:rPr lang="ru-RU" sz="2500" dirty="0"/>
              <a:t>удовлетворения потребностей </a:t>
            </a:r>
            <a:r>
              <a:rPr lang="ru-RU" sz="2500" dirty="0" smtClean="0"/>
              <a:t>личности.</a:t>
            </a:r>
            <a:endParaRPr lang="ru-RU" sz="2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682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Функции досуга: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3200" dirty="0" smtClean="0"/>
              <a:t>Общественно-познавательная</a:t>
            </a:r>
            <a:endParaRPr lang="ru-RU" sz="3200" dirty="0"/>
          </a:p>
          <a:p>
            <a:endParaRPr lang="ru-RU" sz="3200" dirty="0"/>
          </a:p>
          <a:p>
            <a:r>
              <a:rPr lang="ru-RU" sz="3200" dirty="0" smtClean="0"/>
              <a:t>Развивающая</a:t>
            </a:r>
            <a:endParaRPr lang="ru-RU" sz="3200" dirty="0"/>
          </a:p>
          <a:p>
            <a:endParaRPr lang="ru-RU" sz="3200" dirty="0"/>
          </a:p>
          <a:p>
            <a:r>
              <a:rPr lang="ru-RU" sz="3200" dirty="0" smtClean="0"/>
              <a:t>Развлекательная</a:t>
            </a:r>
            <a:endParaRPr lang="ru-RU" sz="3200" dirty="0"/>
          </a:p>
          <a:p>
            <a:endParaRPr lang="ru-RU" sz="3200" dirty="0"/>
          </a:p>
          <a:p>
            <a:r>
              <a:rPr lang="ru-RU" sz="3200" dirty="0" smtClean="0"/>
              <a:t>Компенсаторная</a:t>
            </a:r>
            <a:endParaRPr lang="ru-RU" sz="3200" dirty="0"/>
          </a:p>
          <a:p>
            <a:endParaRPr lang="ru-RU" sz="3200" dirty="0"/>
          </a:p>
          <a:p>
            <a:r>
              <a:rPr lang="ru-RU" sz="3200" dirty="0" smtClean="0"/>
              <a:t>Культура </a:t>
            </a:r>
            <a:r>
              <a:rPr lang="ru-RU" sz="3200" dirty="0"/>
              <a:t>и </a:t>
            </a:r>
            <a:r>
              <a:rPr lang="ru-RU" sz="3200" dirty="0" smtClean="0"/>
              <a:t>творчество</a:t>
            </a:r>
            <a:endParaRPr lang="ru-RU" sz="3200" dirty="0"/>
          </a:p>
          <a:p>
            <a:endParaRPr lang="ru-RU" sz="3200" dirty="0"/>
          </a:p>
          <a:p>
            <a:r>
              <a:rPr lang="ru-RU" sz="3200" dirty="0" smtClean="0"/>
              <a:t>Социально-ориентированная</a:t>
            </a:r>
            <a:endParaRPr lang="ru-RU" sz="3200" dirty="0"/>
          </a:p>
          <a:p>
            <a:endParaRPr lang="ru-RU" sz="3200" dirty="0"/>
          </a:p>
          <a:p>
            <a:r>
              <a:rPr lang="ru-RU" sz="3200" dirty="0" smtClean="0"/>
              <a:t>Оздоровительная</a:t>
            </a:r>
            <a:endParaRPr lang="ru-RU" sz="3200" dirty="0"/>
          </a:p>
          <a:p>
            <a:endParaRPr lang="ru-RU" sz="3200" dirty="0"/>
          </a:p>
          <a:p>
            <a:r>
              <a:rPr lang="ru-RU" sz="3200" dirty="0" smtClean="0"/>
              <a:t>РЕЛАКСАЦИЯ </a:t>
            </a:r>
            <a:r>
              <a:rPr lang="ru-RU" sz="3200" dirty="0"/>
              <a:t>И РЕКРЕАЦИЯ (восполнение психофизических сил, восстановление здоровья и творческого потенциала личности</a:t>
            </a:r>
            <a:r>
              <a:rPr lang="ru-RU" sz="3200" dirty="0" smtClean="0"/>
              <a:t>)</a:t>
            </a:r>
          </a:p>
          <a:p>
            <a:endParaRPr lang="ru-RU" sz="3200" dirty="0" smtClean="0"/>
          </a:p>
          <a:p>
            <a:r>
              <a:rPr lang="ru-RU" sz="3200" dirty="0" smtClean="0"/>
              <a:t>Гедонистическая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1375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 этом личность: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к</a:t>
            </a:r>
            <a:r>
              <a:rPr lang="ru-RU" sz="2000" dirty="0" smtClean="0"/>
              <a:t>онкретизирует цели </a:t>
            </a:r>
            <a:r>
              <a:rPr lang="ru-RU" sz="2000" dirty="0"/>
              <a:t>досуга на основании рефлексии определяет его качественные и количественные </a:t>
            </a:r>
            <a:r>
              <a:rPr lang="ru-RU" sz="2000" dirty="0" smtClean="0"/>
              <a:t>характеристики;</a:t>
            </a:r>
            <a:endParaRPr lang="ru-RU" sz="2000" dirty="0"/>
          </a:p>
          <a:p>
            <a:r>
              <a:rPr lang="ru-RU" sz="2000" dirty="0" smtClean="0"/>
              <a:t>выбирает формы сотрудничества с участниками досугового проекта для достижения совместных целей при одновременном разделении ими социально-культурной функции;</a:t>
            </a:r>
          </a:p>
          <a:p>
            <a:r>
              <a:rPr lang="ru-RU" sz="2000" dirty="0" smtClean="0"/>
              <a:t>проектирует виды досуга в соответствии с осознанными ценностными установками;</a:t>
            </a:r>
          </a:p>
          <a:p>
            <a:r>
              <a:rPr lang="ru-RU" sz="2000" dirty="0" smtClean="0"/>
              <a:t>«наполняет» содержание досуга </a:t>
            </a:r>
            <a:r>
              <a:rPr lang="ru-RU" sz="2000" dirty="0" err="1" smtClean="0"/>
              <a:t>непрагматически</a:t>
            </a:r>
            <a:r>
              <a:rPr lang="ru-RU" sz="2000" dirty="0" smtClean="0"/>
              <a:t>- ориентированным поведением в социальных ситуациях, в том числе сопряженным с риском;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ривносит элементы </a:t>
            </a:r>
            <a:r>
              <a:rPr lang="ru-RU" sz="2000" dirty="0"/>
              <a:t>культурной содержательности в свою жизнь на основании позитивного восприятия своих занятий на </a:t>
            </a:r>
            <a:r>
              <a:rPr lang="ru-RU" sz="2000" dirty="0" smtClean="0"/>
              <a:t>досуге</a:t>
            </a:r>
            <a:r>
              <a:rPr lang="ru-RU" sz="2000" dirty="0"/>
              <a:t>;</a:t>
            </a:r>
            <a:endParaRPr lang="ru-RU" sz="2000" dirty="0" smtClean="0"/>
          </a:p>
          <a:p>
            <a:r>
              <a:rPr lang="ru-RU" sz="2000" dirty="0" smtClean="0"/>
              <a:t>оценивает результаты проведения досуга критериями его успешности с точки зрения социально- допустимых норм.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919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Ступени поликультурной досуговой среды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6823099" cy="547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378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Поликультурная досуговая </a:t>
            </a:r>
            <a:r>
              <a:rPr lang="ru-RU" dirty="0" smtClean="0"/>
              <a:t>среда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психолого-педагогическая реальность, обеспечивающая определенные условия для свободы выбора, ориентации и творческой самореализации ребенка в разнообразных направлениях досуга</a:t>
            </a:r>
          </a:p>
          <a:p>
            <a:endParaRPr lang="ru-RU" dirty="0"/>
          </a:p>
          <a:p>
            <a:pPr marL="0" indent="0" algn="r">
              <a:buNone/>
            </a:pPr>
            <a:r>
              <a:rPr lang="ru-RU" dirty="0"/>
              <a:t>Авторское определение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85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85" y="5150808"/>
            <a:ext cx="1224136" cy="142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651576" cy="580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75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Модель содержательных ориентиров поликультурной досуговой среды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3207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Качество и уровень жизни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Качество жизни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600" dirty="0" smtClean="0"/>
              <a:t>- степень </a:t>
            </a:r>
            <a:r>
              <a:rPr lang="ru-RU" sz="2600" dirty="0"/>
              <a:t>развития и полнота удовлетворения всего комплекса потребностей и интересов людей, проявляющихся как в различных видах деятельности, так и в самом жизнеощущении.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 algn="r">
              <a:buNone/>
            </a:pPr>
            <a:r>
              <a:rPr lang="ru-RU" sz="1900" dirty="0"/>
              <a:t>Харитонова </a:t>
            </a:r>
            <a:r>
              <a:rPr lang="ru-RU" sz="1900" dirty="0" smtClean="0"/>
              <a:t>Т. В., </a:t>
            </a:r>
            <a:r>
              <a:rPr lang="ru-RU" sz="1900" dirty="0"/>
              <a:t>Мастерских </a:t>
            </a:r>
            <a:r>
              <a:rPr lang="ru-RU" sz="1900" dirty="0" smtClean="0"/>
              <a:t>И.П.</a:t>
            </a:r>
            <a:endParaRPr lang="ru-RU" sz="1900" dirty="0"/>
          </a:p>
          <a:p>
            <a:pPr marL="0" indent="0" algn="r">
              <a:buNone/>
            </a:pPr>
            <a:r>
              <a:rPr lang="ru-RU" sz="1900" dirty="0"/>
              <a:t>«Экономика и предпринимательство»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Уровень жизни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- уровень </a:t>
            </a:r>
            <a:r>
              <a:rPr lang="ru-RU" sz="2200" dirty="0"/>
              <a:t>жизни исчисляется как уровень удовлетворения потребностей населения, обеспеченный массой товаров и услуг за единицу времени</a:t>
            </a:r>
            <a:r>
              <a:rPr lang="ru-RU" sz="2200" dirty="0" smtClean="0"/>
              <a:t>.</a:t>
            </a:r>
          </a:p>
          <a:p>
            <a:endParaRPr lang="ru-RU" dirty="0"/>
          </a:p>
          <a:p>
            <a:pPr marL="0" indent="0" algn="r">
              <a:buNone/>
            </a:pPr>
            <a:endParaRPr lang="ru-RU" sz="1600" dirty="0" smtClean="0"/>
          </a:p>
          <a:p>
            <a:pPr marL="0" indent="0" algn="r">
              <a:buNone/>
            </a:pPr>
            <a:endParaRPr lang="ru-RU" sz="1600" dirty="0"/>
          </a:p>
          <a:p>
            <a:pPr marL="0" indent="0" algn="r">
              <a:buNone/>
            </a:pPr>
            <a:r>
              <a:rPr lang="ru-RU" sz="1600" dirty="0" smtClean="0"/>
              <a:t>Определение ОНН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90976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273175"/>
            <a:ext cx="8748712" cy="8604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 социальной мотивации (интересов) в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процессе реализации направления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Учащимся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предлагается цикл организационно-массовых мероприятий, включающий конкурсные игровые программы, которые рассматриваются как первая ступень к выбору детьми своего увлечения, направления дополнительного образования и ориентированы на формирование потребности ребенка к дальнейшему самоопределению. </a:t>
            </a:r>
          </a:p>
        </p:txBody>
      </p:sp>
      <p:pic>
        <p:nvPicPr>
          <p:cNvPr id="39938" name="Picture 2" descr="C:\Documents and Settings\Admin\Рабочий стол\документы\рисунки\фотки отдела лучшие\P101072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592388"/>
            <a:ext cx="2447925" cy="1836737"/>
          </a:xfrm>
        </p:spPr>
      </p:pic>
      <p:pic>
        <p:nvPicPr>
          <p:cNvPr id="39939" name="Picture 3" descr="C:\Documents and Settings\Admin\Рабочий стол\документы\рисунки\фотки отдела лучшие\27-2009 036 (2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105150" y="2605088"/>
            <a:ext cx="2740025" cy="1824037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330200" y="5087938"/>
            <a:ext cx="8291513" cy="1581150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«Твори, выдумывай, пробуй», «Куда потерялся свет», «Путешествие в страну Кинематография», «Модная феерия»; праздники «Учение с увлечением», посвящения в учащиеся ДДТ «Зажги свою звезду»; смотры достижений учащихся в номинациях «Первый успех», «Путь к совершенству», «Звезда ДДТ»; выставки детских творческих работ «Щедра талантами Россия», «Делаем сами своими руками».</a:t>
            </a:r>
          </a:p>
        </p:txBody>
      </p:sp>
      <p:pic>
        <p:nvPicPr>
          <p:cNvPr id="39941" name="Picture 4" descr="C:\Documents and Settings\Admin\Рабочий стол\документы\рисунки\фотки отдела лучшие\27-2009 44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9013" y="2624138"/>
            <a:ext cx="273685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Заголовок 3"/>
          <p:cNvSpPr txBox="1">
            <a:spLocks/>
          </p:cNvSpPr>
          <p:nvPr/>
        </p:nvSpPr>
        <p:spPr bwMode="auto">
          <a:xfrm>
            <a:off x="6137275" y="4306888"/>
            <a:ext cx="2665413" cy="5191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Золотая осень»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Заголовок 3"/>
          <p:cNvSpPr txBox="1">
            <a:spLocks/>
          </p:cNvSpPr>
          <p:nvPr/>
        </p:nvSpPr>
        <p:spPr bwMode="auto">
          <a:xfrm>
            <a:off x="2513013" y="4170363"/>
            <a:ext cx="3924300" cy="793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«Учение с увлечением»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Заголовок 3"/>
          <p:cNvSpPr txBox="1">
            <a:spLocks/>
          </p:cNvSpPr>
          <p:nvPr/>
        </p:nvSpPr>
        <p:spPr bwMode="auto">
          <a:xfrm>
            <a:off x="-541338" y="4292600"/>
            <a:ext cx="4633913" cy="793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«Путешествие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сказочный мир книги»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31"/>
          <p:cNvSpPr>
            <a:spLocks noChangeArrowheads="1"/>
          </p:cNvSpPr>
          <p:nvPr/>
        </p:nvSpPr>
        <p:spPr bwMode="auto">
          <a:xfrm>
            <a:off x="1979612" y="260648"/>
            <a:ext cx="6264275" cy="595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«Мне интересно» (м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отивация  познания)</a:t>
            </a:r>
          </a:p>
        </p:txBody>
      </p:sp>
    </p:spTree>
    <p:extLst>
      <p:ext uri="{BB962C8B-B14F-4D97-AF65-F5344CB8AC3E}">
        <p14:creationId xmlns:p14="http://schemas.microsoft.com/office/powerpoint/2010/main" val="2211671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 txBox="1">
            <a:spLocks/>
          </p:cNvSpPr>
          <p:nvPr/>
        </p:nvSpPr>
        <p:spPr bwMode="auto">
          <a:xfrm>
            <a:off x="-428625" y="4157663"/>
            <a:ext cx="3924300" cy="793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«Имя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героя на карте страны»</a:t>
            </a:r>
          </a:p>
        </p:txBody>
      </p:sp>
      <p:pic>
        <p:nvPicPr>
          <p:cNvPr id="40962" name="Picture 8" descr="F:\инт\DSC00576.JPG"/>
          <p:cNvPicPr>
            <a:picLocks noChangeAspect="1" noChangeArrowheads="1"/>
          </p:cNvPicPr>
          <p:nvPr/>
        </p:nvPicPr>
        <p:blipFill>
          <a:blip r:embed="rId2"/>
          <a:srcRect l="10841"/>
          <a:stretch>
            <a:fillRect/>
          </a:stretch>
        </p:blipFill>
        <p:spPr bwMode="auto">
          <a:xfrm>
            <a:off x="3067050" y="2276475"/>
            <a:ext cx="3233738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Заголовок 3"/>
          <p:cNvSpPr txBox="1">
            <a:spLocks/>
          </p:cNvSpPr>
          <p:nvPr/>
        </p:nvSpPr>
        <p:spPr bwMode="auto">
          <a:xfrm>
            <a:off x="2867025" y="4230688"/>
            <a:ext cx="3633788" cy="647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«Чудесный город»</a:t>
            </a:r>
          </a:p>
        </p:txBody>
      </p:sp>
      <p:pic>
        <p:nvPicPr>
          <p:cNvPr id="40964" name="Picture 2" descr="DSC_00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3" y="2276475"/>
            <a:ext cx="293211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 descr="DSC_007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1113" y="2279650"/>
            <a:ext cx="278288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30"/>
          <p:cNvSpPr>
            <a:spLocks noChangeArrowheads="1"/>
          </p:cNvSpPr>
          <p:nvPr/>
        </p:nvSpPr>
        <p:spPr bwMode="auto">
          <a:xfrm>
            <a:off x="3311525" y="41275"/>
            <a:ext cx="2989263" cy="93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«Мой город»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культура Петербурга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014413"/>
            <a:ext cx="8997950" cy="1119187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Ресурсы поликультурной среды Санкт-Петербурга (направление «Мой город») способствуют формированию созидательного отношения ребенка к историческому и культурному пространству города.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041900"/>
            <a:ext cx="896461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 рамках данного направления проводятся конкурсы детских творческих и исследовательских работ,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флеш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-мобы,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квесты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праздники, посвященные знаменательным датам Санкт-Петербурга и России. Значительное место в этом направлении занимают гражданско-патриотический проект «Имя героя на карте города».</a:t>
            </a:r>
          </a:p>
        </p:txBody>
      </p:sp>
      <p:pic>
        <p:nvPicPr>
          <p:cNvPr id="4096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9613" y="4086225"/>
            <a:ext cx="39258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7510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-227013" y="4119563"/>
            <a:ext cx="3384551" cy="5730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«Госпожа Широкая Масленица»</a:t>
            </a:r>
            <a:endParaRPr lang="ru-RU" alt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5" descr="C:\Documents and Settings\Admin\Рабочий стол\документы\рисунки\фотки отдела лучшие\27-2009 1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" y="2416175"/>
            <a:ext cx="2776538" cy="1847850"/>
          </a:xfrm>
        </p:spPr>
      </p:pic>
      <p:pic>
        <p:nvPicPr>
          <p:cNvPr id="41987" name="Picture 2" descr="C:\Documents and Settings\Admin\Рабочий стол\документы\конкурс массовых отделов\готовые направления\Фото к конкурсу для ИРЫ\семья\IMG_7085.jpg">
            <a:hlinkClick r:id="rId3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980113" y="2397125"/>
            <a:ext cx="2841625" cy="1895475"/>
          </a:xfrm>
        </p:spPr>
      </p:pic>
      <p:sp>
        <p:nvSpPr>
          <p:cNvPr id="11271" name="Заголовок 3"/>
          <p:cNvSpPr txBox="1">
            <a:spLocks/>
          </p:cNvSpPr>
          <p:nvPr/>
        </p:nvSpPr>
        <p:spPr bwMode="auto">
          <a:xfrm>
            <a:off x="5562600" y="4008438"/>
            <a:ext cx="3924300" cy="793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семейном кругу»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9" name="Picture 4" descr="C:\Documents and Settings\Admin\Рабочий стол\документы\конкурс массовых отделов\готовые направления\Фото к конкурсу для ИРЫ\семья\и не прервать времен связ нит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2420938"/>
            <a:ext cx="246538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Заголовок 3"/>
          <p:cNvSpPr txBox="1">
            <a:spLocks/>
          </p:cNvSpPr>
          <p:nvPr/>
        </p:nvSpPr>
        <p:spPr bwMode="auto">
          <a:xfrm>
            <a:off x="2763838" y="4149725"/>
            <a:ext cx="3527425" cy="5127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 не прервать связующую нить»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28"/>
          <p:cNvSpPr>
            <a:spLocks noChangeArrowheads="1"/>
          </p:cNvSpPr>
          <p:nvPr/>
        </p:nvSpPr>
        <p:spPr bwMode="auto">
          <a:xfrm>
            <a:off x="1187450" y="147638"/>
            <a:ext cx="6913563" cy="595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>
                <a:latin typeface="Times New Roman" pitchFamily="18" charset="0"/>
                <a:cs typeface="Times New Roman" pitchFamily="18" charset="0"/>
              </a:rPr>
              <a:t>«Мы вместе» (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культура семейного досуга)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981075"/>
            <a:ext cx="8785225" cy="915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Направление «Мы вместе» создает условия для развития эмоционально-ценностного отношения к семейным традициям, формирования культуры досугового общения детей и родителей в процессе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сотворческой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4941888"/>
            <a:ext cx="8642350" cy="1069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Примеры мероприятий: фестиваль творческих семей «Семья – дело творческое», конкурсы рисунков, сочинений, фотографий, компьютерных презентаций «Мама - главная профессия на Земле», «Если бы я был(а) папой (мамой)…», «Мама мамочки моей!», конкурсы «Реликвии моей семьи», творческие семейные вечера. </a:t>
            </a:r>
          </a:p>
        </p:txBody>
      </p:sp>
    </p:spTree>
    <p:extLst>
      <p:ext uri="{BB962C8B-B14F-4D97-AF65-F5344CB8AC3E}">
        <p14:creationId xmlns:p14="http://schemas.microsoft.com/office/powerpoint/2010/main" val="8039243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PICT2155"/>
          <p:cNvPicPr>
            <a:picLocks noChangeAspect="1" noChangeArrowheads="1"/>
          </p:cNvPicPr>
          <p:nvPr/>
        </p:nvPicPr>
        <p:blipFill>
          <a:blip r:embed="rId2">
            <a:lum bright="18000" contrast="16000"/>
          </a:blip>
          <a:srcRect/>
          <a:stretch>
            <a:fillRect/>
          </a:stretch>
        </p:blipFill>
        <p:spPr bwMode="auto">
          <a:xfrm>
            <a:off x="2916238" y="2133600"/>
            <a:ext cx="29273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Заголовок 3"/>
          <p:cNvSpPr txBox="1">
            <a:spLocks/>
          </p:cNvSpPr>
          <p:nvPr/>
        </p:nvSpPr>
        <p:spPr bwMode="auto">
          <a:xfrm>
            <a:off x="-541338" y="4149725"/>
            <a:ext cx="3924301" cy="793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«Векторы толерантности» </a:t>
            </a:r>
          </a:p>
        </p:txBody>
      </p:sp>
      <p:sp>
        <p:nvSpPr>
          <p:cNvPr id="12293" name="Заголовок 3"/>
          <p:cNvSpPr txBox="1">
            <a:spLocks/>
          </p:cNvSpPr>
          <p:nvPr/>
        </p:nvSpPr>
        <p:spPr bwMode="auto">
          <a:xfrm>
            <a:off x="5292725" y="4149725"/>
            <a:ext cx="3924300" cy="793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«Подростковая лига»</a:t>
            </a:r>
          </a:p>
        </p:txBody>
      </p:sp>
      <p:pic>
        <p:nvPicPr>
          <p:cNvPr id="43012" name="Picture 3" descr="F:\Фото толерант\P425035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2276475"/>
            <a:ext cx="2636837" cy="1976438"/>
          </a:xfrm>
        </p:spPr>
      </p:pic>
      <p:pic>
        <p:nvPicPr>
          <p:cNvPr id="43013" name="Picture 4" descr="F:\Фото толерант\P4250034.JPG">
            <a:hlinkClick r:id="rId4" action="ppaction://hlinksldjump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940425" y="2155825"/>
            <a:ext cx="2928938" cy="2197100"/>
          </a:xfrm>
        </p:spPr>
      </p:pic>
      <p:sp>
        <p:nvSpPr>
          <p:cNvPr id="8" name="Прямоугольник 29"/>
          <p:cNvSpPr>
            <a:spLocks noChangeArrowheads="1"/>
          </p:cNvSpPr>
          <p:nvPr/>
        </p:nvSpPr>
        <p:spPr bwMode="auto">
          <a:xfrm>
            <a:off x="2816225" y="38100"/>
            <a:ext cx="3627438" cy="93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«На одном языке»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культура толерантности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2555875" y="4140200"/>
            <a:ext cx="3924300" cy="793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«Подростковая лига»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125" y="1123950"/>
            <a:ext cx="87836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социальной толерантности в самом широком смысле (межэтнической, межконфессиональной, личностной) является центром направления «На одном языке».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800" y="5373688"/>
            <a:ext cx="86804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«Европейская культура на берегах Невы» является примером мероприятия, проводимого в рамках данного направления.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3458930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Documents and Settings\Admin\Рабочий стол\документы\рисунки\фотки отдела лучшие\СВЕТОФОР прошел (1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5625" y="2205038"/>
            <a:ext cx="2663825" cy="1998662"/>
          </a:xfrm>
        </p:spPr>
      </p:pic>
      <p:pic>
        <p:nvPicPr>
          <p:cNvPr id="44034" name="Picture 2" descr="C:\Documents and Settings\Admin\Рабочий стол\документы\конкурс массовых отделов\готовые направления\Фото к конкурсу для ИРЫ\Этикет\P10104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05038"/>
            <a:ext cx="2665413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C:\Documents and Settings\Admin\Рабочий стол\документы\конкурс массовых отделов\готовые направления\Фото к конкурсу для ИРЫ\Этикет\IMG_422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205038"/>
            <a:ext cx="29178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Заголовок 3"/>
          <p:cNvSpPr txBox="1">
            <a:spLocks/>
          </p:cNvSpPr>
          <p:nvPr/>
        </p:nvSpPr>
        <p:spPr bwMode="auto">
          <a:xfrm>
            <a:off x="3059113" y="3967163"/>
            <a:ext cx="2736850" cy="793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«Светофор»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Заголовок 3"/>
          <p:cNvSpPr txBox="1">
            <a:spLocks/>
          </p:cNvSpPr>
          <p:nvPr/>
        </p:nvSpPr>
        <p:spPr bwMode="auto">
          <a:xfrm>
            <a:off x="-377825" y="3967163"/>
            <a:ext cx="3924300" cy="793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«Петербургский политес»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Заголовок 3"/>
          <p:cNvSpPr txBox="1">
            <a:spLocks/>
          </p:cNvSpPr>
          <p:nvPr/>
        </p:nvSpPr>
        <p:spPr bwMode="auto">
          <a:xfrm>
            <a:off x="5364163" y="3970338"/>
            <a:ext cx="3925887" cy="793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«Гость в дом – радость в дом»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24"/>
          <p:cNvSpPr>
            <a:spLocks noChangeArrowheads="1"/>
          </p:cNvSpPr>
          <p:nvPr/>
        </p:nvSpPr>
        <p:spPr bwMode="auto">
          <a:xfrm>
            <a:off x="2627313" y="139700"/>
            <a:ext cx="3600450" cy="768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«ДДТ – Дорога для тебя»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культура поведения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920750"/>
            <a:ext cx="89281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Культура поведения и ответственное отношение к безопасности жизнедеятельности (собственной и других людей) формируется в рамках реализации направления «ДДТ – дорога для тебя».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4768850"/>
            <a:ext cx="885666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игровые программы и игры-конкурсы для детей разных возрастных категорий:,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Друзья дороги», «Дорожный патруль»; КВН по безопасности дорожного движения, конкурс агитбригад «Отряд ЮИД в действии». </a:t>
            </a:r>
          </a:p>
        </p:txBody>
      </p:sp>
    </p:spTree>
    <p:extLst>
      <p:ext uri="{BB962C8B-B14F-4D97-AF65-F5344CB8AC3E}">
        <p14:creationId xmlns:p14="http://schemas.microsoft.com/office/powerpoint/2010/main" val="956354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F:\Новая папка (4)\DSC_0870.JPG"/>
          <p:cNvPicPr>
            <a:picLocks noChangeAspect="1" noChangeArrowheads="1"/>
          </p:cNvPicPr>
          <p:nvPr/>
        </p:nvPicPr>
        <p:blipFill>
          <a:blip r:embed="rId2"/>
          <a:srcRect l="18327"/>
          <a:stretch>
            <a:fillRect/>
          </a:stretch>
        </p:blipFill>
        <p:spPr bwMode="auto">
          <a:xfrm>
            <a:off x="4624388" y="2408238"/>
            <a:ext cx="193833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4" descr="F:\Новая папка (4)\декабрь 2011 ДДТ 35 ле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23050" y="2397125"/>
            <a:ext cx="2413000" cy="1608138"/>
          </a:xfrm>
        </p:spPr>
      </p:pic>
      <p:sp>
        <p:nvSpPr>
          <p:cNvPr id="14342" name="Заголовок 3"/>
          <p:cNvSpPr txBox="1">
            <a:spLocks/>
          </p:cNvSpPr>
          <p:nvPr/>
        </p:nvSpPr>
        <p:spPr bwMode="auto">
          <a:xfrm>
            <a:off x="3779838" y="3813175"/>
            <a:ext cx="3924300" cy="793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Дюймовочкой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Заголовок 3"/>
          <p:cNvSpPr txBox="1">
            <a:spLocks/>
          </p:cNvSpPr>
          <p:nvPr/>
        </p:nvSpPr>
        <p:spPr bwMode="auto">
          <a:xfrm>
            <a:off x="6697663" y="3954463"/>
            <a:ext cx="2470150" cy="3460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«Звездный хоровод»</a:t>
            </a:r>
          </a:p>
        </p:txBody>
      </p:sp>
      <p:sp>
        <p:nvSpPr>
          <p:cNvPr id="11" name="Прямоугольник 35"/>
          <p:cNvSpPr>
            <a:spLocks noChangeArrowheads="1"/>
          </p:cNvSpPr>
          <p:nvPr/>
        </p:nvSpPr>
        <p:spPr bwMode="auto">
          <a:xfrm>
            <a:off x="2484438" y="74613"/>
            <a:ext cx="4175125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«Мир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художественного творчества»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эстетическая культура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1181100"/>
            <a:ext cx="89281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«Мир художественного творчества» и «Технология», с одной стороны, формируют творческую компетентность в различных видах художественно-творческой деятельности и технического творчества, с другой стороны, - социальную ориентацию «Я дарю своим творчеством красоту и радость людям».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0338" y="4868863"/>
            <a:ext cx="892968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Традиционными являются фестивали и смотры хорового пения и вокала, хореографии и циркового искусства: «Мы – дети Петербурга», «Дню Великой Победы посвящается…», конкурсы юных изобретателей и моделистов. В рамках реализации данного направления проводятся благотворительные акции и концерты для детей-инвалидов, ветеранов Великой Отечественной войны и жителей блокадного Ленинграда.</a:t>
            </a:r>
          </a:p>
        </p:txBody>
      </p:sp>
      <p:sp>
        <p:nvSpPr>
          <p:cNvPr id="45064" name="Объект 3"/>
          <p:cNvSpPr>
            <a:spLocks noGrp="1"/>
          </p:cNvSpPr>
          <p:nvPr>
            <p:ph sz="half" idx="1"/>
          </p:nvPr>
        </p:nvSpPr>
        <p:spPr>
          <a:xfrm>
            <a:off x="457200" y="1673225"/>
            <a:ext cx="4038600" cy="471805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450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2325" y="2430463"/>
            <a:ext cx="24479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3"/>
          <p:cNvSpPr txBox="1">
            <a:spLocks/>
          </p:cNvSpPr>
          <p:nvPr/>
        </p:nvSpPr>
        <p:spPr bwMode="auto">
          <a:xfrm>
            <a:off x="2092325" y="3963988"/>
            <a:ext cx="2160588" cy="492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«Высокий старт»</a:t>
            </a:r>
          </a:p>
        </p:txBody>
      </p:sp>
      <p:pic>
        <p:nvPicPr>
          <p:cNvPr id="45067" name="Picture 2" descr="C:\Documents and Settings\Admin\Рабочий стол\документы\конкурс массовых отделов\массовая работа отделов\Михайлова (проекты)\Техническая культура\IMG_2455.jpg"/>
          <p:cNvPicPr>
            <a:picLocks noChangeAspect="1" noChangeArrowheads="1"/>
          </p:cNvPicPr>
          <p:nvPr/>
        </p:nvPicPr>
        <p:blipFill>
          <a:blip r:embed="rId5"/>
          <a:srcRect l="25871"/>
          <a:stretch>
            <a:fillRect/>
          </a:stretch>
        </p:blipFill>
        <p:spPr bwMode="auto">
          <a:xfrm>
            <a:off x="187325" y="2430463"/>
            <a:ext cx="177482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3"/>
          <p:cNvSpPr txBox="1">
            <a:spLocks/>
          </p:cNvSpPr>
          <p:nvPr/>
        </p:nvSpPr>
        <p:spPr bwMode="auto">
          <a:xfrm>
            <a:off x="-107950" y="4024313"/>
            <a:ext cx="2951163" cy="3968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«Семь футов под килем»</a:t>
            </a:r>
          </a:p>
        </p:txBody>
      </p:sp>
    </p:spTree>
    <p:extLst>
      <p:ext uri="{BB962C8B-B14F-4D97-AF65-F5344CB8AC3E}">
        <p14:creationId xmlns:p14="http://schemas.microsoft.com/office/powerpoint/2010/main" val="3325110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F:\Фото к конкурсу для ИРЫ\ЗОЖ\IMG_18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2105025"/>
            <a:ext cx="2500312" cy="1876425"/>
          </a:xfrm>
        </p:spPr>
      </p:pic>
      <p:pic>
        <p:nvPicPr>
          <p:cNvPr id="46082" name="Picture 4" descr="C:\Documents and Settings\Admin\Рабочий стол\документы\конкурс массовых отделов\массовая работа отделов\конкурс массовый ДДТНовая папка\туристы\Гражд_патриот_восп\Игра_выход_из_окруж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60575"/>
            <a:ext cx="28082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Заголовок 3"/>
          <p:cNvSpPr txBox="1">
            <a:spLocks/>
          </p:cNvSpPr>
          <p:nvPr/>
        </p:nvSpPr>
        <p:spPr bwMode="auto">
          <a:xfrm>
            <a:off x="31750" y="3860800"/>
            <a:ext cx="3817938" cy="7016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«Соревнования по спортивному ориентированию на Кубок ДДТ»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Заголовок 3"/>
          <p:cNvSpPr txBox="1">
            <a:spLocks/>
          </p:cNvSpPr>
          <p:nvPr/>
        </p:nvSpPr>
        <p:spPr bwMode="auto">
          <a:xfrm>
            <a:off x="3597275" y="3867150"/>
            <a:ext cx="3094038" cy="7016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«Да здравствует, ЗОЖ!» </a:t>
            </a:r>
          </a:p>
        </p:txBody>
      </p:sp>
      <p:pic>
        <p:nvPicPr>
          <p:cNvPr id="46085" name="Picture 2" descr="C:\Documents and Settings\Admin\Рабочий стол\олимпиада\Изображение 01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8100" y="2133600"/>
            <a:ext cx="27717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Заголовок 3"/>
          <p:cNvSpPr txBox="1">
            <a:spLocks/>
          </p:cNvSpPr>
          <p:nvPr/>
        </p:nvSpPr>
        <p:spPr bwMode="auto">
          <a:xfrm>
            <a:off x="6246813" y="3981450"/>
            <a:ext cx="3052762" cy="7016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Межрайонные Южнобережные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Олимпийские игры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32"/>
          <p:cNvSpPr>
            <a:spLocks noChangeArrowheads="1"/>
          </p:cNvSpPr>
          <p:nvPr/>
        </p:nvSpPr>
        <p:spPr bwMode="auto">
          <a:xfrm>
            <a:off x="2484438" y="133350"/>
            <a:ext cx="4175125" cy="86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«Путь Здоровья»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культура здорового образа жизни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175" y="1052513"/>
            <a:ext cx="87852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Пробуждение и поддержание интереса учащихся к здоровому образу жизни, самосовершенствованию осуществляется в досуговых мероприятиях направления «Путь здоровья»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500" y="4868863"/>
            <a:ext cx="866457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Смотры–конкурсы творческих презентаций «Да здравствует ЗОЖ», детско-юношеских социальных проектов «Начни  себя», конкурс социальной рекламы для старшеклассников «Открой глаза», интеллектуально-познавательная игра-конкурс «Мой дом – планета Земля», межрайонные Южнобережные Олимпийские игры.</a:t>
            </a:r>
          </a:p>
        </p:txBody>
      </p:sp>
    </p:spTree>
    <p:extLst>
      <p:ext uri="{BB962C8B-B14F-4D97-AF65-F5344CB8AC3E}">
        <p14:creationId xmlns:p14="http://schemas.microsoft.com/office/powerpoint/2010/main" val="1325769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7" descr="F:\Косаченко для интелл калейдоскопа\IMG_1550.JPG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7043"/>
          <a:stretch>
            <a:fillRect/>
          </a:stretch>
        </p:blipFill>
        <p:spPr>
          <a:xfrm>
            <a:off x="6659563" y="3278188"/>
            <a:ext cx="1800225" cy="2232025"/>
          </a:xfrm>
        </p:spPr>
      </p:pic>
      <p:pic>
        <p:nvPicPr>
          <p:cNvPr id="47106" name="Picture 6" descr="F:\Косаченко для интелл калейдоскопа\Вес_слет06 0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440113" y="3298825"/>
            <a:ext cx="2762250" cy="2071688"/>
          </a:xfrm>
        </p:spPr>
      </p:pic>
      <p:sp>
        <p:nvSpPr>
          <p:cNvPr id="17413" name="Заголовок 3"/>
          <p:cNvSpPr txBox="1">
            <a:spLocks/>
          </p:cNvSpPr>
          <p:nvPr/>
        </p:nvSpPr>
        <p:spPr bwMode="auto">
          <a:xfrm>
            <a:off x="4560888" y="5434013"/>
            <a:ext cx="5616575" cy="793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 открытия  </a:t>
            </a:r>
            <a:endParaRPr lang="ru-RU" alt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спортивной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площадки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Заголовок 3"/>
          <p:cNvSpPr txBox="1">
            <a:spLocks/>
          </p:cNvSpPr>
          <p:nvPr/>
        </p:nvSpPr>
        <p:spPr bwMode="auto">
          <a:xfrm>
            <a:off x="2411413" y="5014913"/>
            <a:ext cx="4819650" cy="793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Весенний туристский слет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Заголовок 3"/>
          <p:cNvSpPr txBox="1">
            <a:spLocks/>
          </p:cNvSpPr>
          <p:nvPr/>
        </p:nvSpPr>
        <p:spPr bwMode="auto">
          <a:xfrm>
            <a:off x="-900113" y="5130800"/>
            <a:ext cx="4819651" cy="561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Секреты мастерства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10" name="Picture 10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50" y="3308350"/>
            <a:ext cx="29559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78050" y="66675"/>
            <a:ext cx="4697413" cy="769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«Интеллектуальный калейдоскоп»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Культура интеллектуального  досуга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8425" y="981075"/>
            <a:ext cx="8856663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«Интеллектуальный калейдоскоп» представляет собой спектр игровых познавательных форм и технологий формирования социальной компетентности, развития интеллектуальных способностей детей, формирования потребности в активной творческой деятельности. К ним можно отнести, как традиционные викторины, кроссворды, ребусы, логические задачи, так и ситуационный анализ, мозговой штурм, стратегию Уолта Диснея, метод «Шесть шляп» Эдварда де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«Интеллектуальную Одиссею», исследовательские и проектные работы и т.п.</a:t>
            </a:r>
          </a:p>
        </p:txBody>
      </p:sp>
    </p:spTree>
    <p:extLst>
      <p:ext uri="{BB962C8B-B14F-4D97-AF65-F5344CB8AC3E}">
        <p14:creationId xmlns:p14="http://schemas.microsoft.com/office/powerpoint/2010/main" val="1189830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 descr="DSC_0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7550" y="2492375"/>
            <a:ext cx="273367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8" descr="Флеш-моб Свеча памяти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474913"/>
            <a:ext cx="2451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Заголовок 3"/>
          <p:cNvSpPr txBox="1">
            <a:spLocks/>
          </p:cNvSpPr>
          <p:nvPr/>
        </p:nvSpPr>
        <p:spPr bwMode="auto">
          <a:xfrm>
            <a:off x="-468313" y="4230688"/>
            <a:ext cx="4319588" cy="6492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 вести за собой»</a:t>
            </a:r>
          </a:p>
        </p:txBody>
      </p:sp>
      <p:pic>
        <p:nvPicPr>
          <p:cNvPr id="48132" name="Picture 3" descr="F:\Фото к конкурсу для ИРЫ\Литер\_MG_36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492375"/>
            <a:ext cx="27368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Заголовок 3"/>
          <p:cNvSpPr txBox="1">
            <a:spLocks/>
          </p:cNvSpPr>
          <p:nvPr/>
        </p:nvSpPr>
        <p:spPr bwMode="auto">
          <a:xfrm>
            <a:off x="3940175" y="4230688"/>
            <a:ext cx="4319588" cy="793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Трудовой десант на 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Пискаревском мемориале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34"/>
          <p:cNvSpPr>
            <a:spLocks noChangeArrowheads="1"/>
          </p:cNvSpPr>
          <p:nvPr/>
        </p:nvSpPr>
        <p:spPr bwMode="auto">
          <a:xfrm>
            <a:off x="2484438" y="44450"/>
            <a:ext cx="4032250" cy="938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«Я отвечаю за…»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культура социального выбора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1304925"/>
            <a:ext cx="88566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Созданию условий для включения учащихся в социально-значимую деятельность, становления молодежного добровольчества в образовательных учреждениях района, развития детского общественного движения и самоуправления способствует направление «Я отвечаю за…».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5024438"/>
            <a:ext cx="8569325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проекты, клубные дни районного детского РДШ, конкурс лидеров детских общественных объединений и органов ученического самоуправления «Как вести за собой», «Зажги свою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звезду»,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дискуссионные клубы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т.п</a:t>
            </a:r>
            <a:endParaRPr lang="ru-RU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560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Литература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www.cfin.ru</a:t>
            </a:r>
            <a:r>
              <a:rPr lang="ru-RU" dirty="0" smtClean="0"/>
              <a:t> – </a:t>
            </a:r>
            <a:r>
              <a:rPr lang="ru-RU" sz="2200" dirty="0" smtClean="0"/>
              <a:t>интернет- портал «Корпоративный менеджмент»</a:t>
            </a:r>
          </a:p>
          <a:p>
            <a:r>
              <a:rPr lang="en-US" u="sng" dirty="0" smtClean="0">
                <a:solidFill>
                  <a:srgbClr val="0033CC"/>
                </a:solidFill>
                <a:hlinkClick r:id="rId3"/>
              </a:rPr>
              <a:t>www.cyberlelinka.ru</a:t>
            </a:r>
            <a:r>
              <a:rPr lang="ru-RU" u="sng" dirty="0" smtClean="0">
                <a:solidFill>
                  <a:srgbClr val="0033CC"/>
                </a:solidFill>
              </a:rPr>
              <a:t> </a:t>
            </a:r>
            <a:r>
              <a:rPr lang="ru-RU" sz="1900" dirty="0" smtClean="0"/>
              <a:t>- научная электронная библиотека «</a:t>
            </a:r>
            <a:r>
              <a:rPr lang="ru-RU" sz="1900" dirty="0" err="1" smtClean="0"/>
              <a:t>Киберленинка</a:t>
            </a:r>
            <a:r>
              <a:rPr lang="ru-RU" sz="1900" dirty="0" smtClean="0"/>
              <a:t>»</a:t>
            </a:r>
          </a:p>
          <a:p>
            <a:r>
              <a:rPr lang="ru-RU" dirty="0" err="1" smtClean="0"/>
              <a:t>Ариарский</a:t>
            </a:r>
            <a:r>
              <a:rPr lang="ru-RU" dirty="0" smtClean="0"/>
              <a:t> М.А. Прикладная культурология. 2-е изд., </a:t>
            </a:r>
            <a:r>
              <a:rPr lang="ru-RU" dirty="0" err="1" smtClean="0"/>
              <a:t>испр</a:t>
            </a:r>
            <a:r>
              <a:rPr lang="ru-RU" dirty="0" smtClean="0"/>
              <a:t>. И доп. СПб: ЭГО, 2001</a:t>
            </a:r>
          </a:p>
          <a:p>
            <a:r>
              <a:rPr lang="ru-RU" dirty="0" smtClean="0"/>
              <a:t>Стрельцов Ю.А. Культурология досуга: учеб. Пособие. М.: МГУКИ, 2002</a:t>
            </a:r>
          </a:p>
          <a:p>
            <a:r>
              <a:rPr lang="ru-RU" dirty="0" smtClean="0"/>
              <a:t>Ядов В.А. </a:t>
            </a:r>
            <a:r>
              <a:rPr lang="ru-RU" dirty="0" err="1" smtClean="0"/>
              <a:t>Социаологические</a:t>
            </a:r>
            <a:r>
              <a:rPr lang="ru-RU" dirty="0" smtClean="0"/>
              <a:t> методы исследования клубной работы: метод. Пособие. М. 1986</a:t>
            </a:r>
          </a:p>
          <a:p>
            <a:r>
              <a:rPr lang="ru-RU" dirty="0" smtClean="0"/>
              <a:t>Каган М.С. </a:t>
            </a:r>
            <a:r>
              <a:rPr lang="ru-RU" dirty="0" err="1" smtClean="0"/>
              <a:t>Филосифия</a:t>
            </a:r>
            <a:r>
              <a:rPr lang="ru-RU" dirty="0" smtClean="0"/>
              <a:t> культуры: сб. тр. СПб., 1996</a:t>
            </a:r>
          </a:p>
          <a:p>
            <a:r>
              <a:rPr lang="ru-RU" dirty="0" smtClean="0"/>
              <a:t>Котельников Н.В. Инновационные тенденции в сфере молодежного досуга в современной России. Социология культуры, духовной жизни: </a:t>
            </a:r>
            <a:r>
              <a:rPr lang="ru-RU" dirty="0" err="1" smtClean="0"/>
              <a:t>автореф</a:t>
            </a:r>
            <a:r>
              <a:rPr lang="ru-RU" dirty="0" smtClean="0"/>
              <a:t>. </a:t>
            </a:r>
            <a:r>
              <a:rPr lang="ru-RU" dirty="0" err="1"/>
              <a:t>д</a:t>
            </a:r>
            <a:r>
              <a:rPr lang="ru-RU" dirty="0" err="1" smtClean="0"/>
              <a:t>ис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Головина Г.В. Культура досуга как фактор формирования современного общества, ст.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99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Качество жизни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Субъективная оценка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2646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- </a:t>
            </a:r>
            <a:r>
              <a:rPr lang="ru-RU" sz="2200" dirty="0"/>
              <a:t>восприятие людьми своего положения в жизни в зависимости от культурных особенностей и системы ценностей и в связи с их </a:t>
            </a:r>
            <a:r>
              <a:rPr lang="ru-RU" sz="2200" u="sng" dirty="0">
                <a:solidFill>
                  <a:srgbClr val="FF0000"/>
                </a:solidFill>
              </a:rPr>
              <a:t>целями, ожиданиями</a:t>
            </a:r>
            <a:r>
              <a:rPr lang="ru-RU" sz="2200" dirty="0">
                <a:solidFill>
                  <a:srgbClr val="FF0000"/>
                </a:solidFill>
              </a:rPr>
              <a:t>, </a:t>
            </a:r>
            <a:r>
              <a:rPr lang="ru-RU" sz="2200" dirty="0"/>
              <a:t>стандартами и заботами.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Объективная оценка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2502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-   под </a:t>
            </a:r>
            <a:r>
              <a:rPr lang="ru-RU" sz="2200" dirty="0"/>
              <a:t>качеством жизни понимается теоретическая система, состоящая из объективных условий существования и их оценки на уровне общества и индивида</a:t>
            </a:r>
            <a:r>
              <a:rPr lang="ru-RU" sz="2200" dirty="0" smtClean="0"/>
              <a:t>.</a:t>
            </a:r>
          </a:p>
          <a:p>
            <a:endParaRPr lang="ru-RU" sz="2200" dirty="0"/>
          </a:p>
          <a:p>
            <a:endParaRPr lang="ru-RU" sz="2200" dirty="0" smtClean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763688" y="5589240"/>
            <a:ext cx="6840760" cy="114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5589240"/>
            <a:ext cx="4392488" cy="1142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из статьи «Экономика и предпринимательство</a:t>
            </a:r>
            <a:r>
              <a:rPr lang="ru-RU" sz="1400" dirty="0">
                <a:solidFill>
                  <a:schemeClr val="tx1"/>
                </a:solidFill>
              </a:rPr>
              <a:t>»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Харитонова Татьяна Викторовна,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Мастерских </a:t>
            </a:r>
            <a:r>
              <a:rPr lang="ru-RU" sz="1400" dirty="0">
                <a:solidFill>
                  <a:schemeClr val="tx1"/>
                </a:solidFill>
              </a:rPr>
              <a:t>Инна </a:t>
            </a:r>
            <a:r>
              <a:rPr lang="ru-RU" sz="1400" dirty="0" smtClean="0">
                <a:solidFill>
                  <a:schemeClr val="tx1"/>
                </a:solidFill>
              </a:rPr>
              <a:t>Павловна</a:t>
            </a:r>
          </a:p>
        </p:txBody>
      </p:sp>
    </p:spTree>
    <p:extLst>
      <p:ext uri="{BB962C8B-B14F-4D97-AF65-F5344CB8AC3E}">
        <p14:creationId xmlns:p14="http://schemas.microsoft.com/office/powerpoint/2010/main" val="104831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Критерии определения уровня качества жизни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b="1" dirty="0" smtClean="0"/>
              <a:t>Качество населения </a:t>
            </a:r>
            <a:r>
              <a:rPr lang="ru-RU" sz="5600" dirty="0" smtClean="0"/>
              <a:t>(рождаемость</a:t>
            </a:r>
            <a:r>
              <a:rPr lang="ru-RU" sz="5600" dirty="0"/>
              <a:t>, смертность, заболеваемость, инвалидность, </a:t>
            </a:r>
            <a:r>
              <a:rPr lang="ru-RU" sz="5600" dirty="0" smtClean="0"/>
              <a:t>способность </a:t>
            </a:r>
            <a:r>
              <a:rPr lang="ru-RU" sz="5600" dirty="0"/>
              <a:t>образовывать и сохранять </a:t>
            </a:r>
            <a:r>
              <a:rPr lang="ru-RU" sz="5600" dirty="0" smtClean="0"/>
              <a:t>семьи, </a:t>
            </a:r>
            <a:r>
              <a:rPr lang="ru-RU" sz="5600" dirty="0"/>
              <a:t>уровень образования и </a:t>
            </a:r>
            <a:r>
              <a:rPr lang="ru-RU" sz="5600" dirty="0" smtClean="0"/>
              <a:t>квалификации)</a:t>
            </a:r>
          </a:p>
          <a:p>
            <a:pPr algn="just"/>
            <a:endParaRPr lang="ru-RU" sz="5600" dirty="0"/>
          </a:p>
          <a:p>
            <a:pPr algn="just"/>
            <a:r>
              <a:rPr lang="ru-RU" sz="5600" b="1" dirty="0" smtClean="0"/>
              <a:t>Благосостояние</a:t>
            </a:r>
            <a:r>
              <a:rPr lang="ru-RU" sz="5600" dirty="0"/>
              <a:t> </a:t>
            </a:r>
            <a:r>
              <a:rPr lang="ru-RU" sz="5600" dirty="0" smtClean="0"/>
              <a:t>(величина доходов, </a:t>
            </a:r>
            <a:r>
              <a:rPr lang="ru-RU" sz="5600" dirty="0"/>
              <a:t>их распределение по направлениям использования и различным социально-экономическим группам населения, структура потребительских расходов населения, наличие в домашних хозяйствах потребительских товаров длительного пользования, накопление имущества и ценностей и др</a:t>
            </a:r>
            <a:r>
              <a:rPr lang="ru-RU" sz="5600" dirty="0" smtClean="0"/>
              <a:t>., </a:t>
            </a:r>
            <a:r>
              <a:rPr lang="ru-RU" sz="5600" dirty="0"/>
              <a:t>а также такие макроэкономические </a:t>
            </a:r>
            <a:r>
              <a:rPr lang="ru-RU" sz="5600" dirty="0" smtClean="0"/>
              <a:t>- ВВП </a:t>
            </a:r>
            <a:r>
              <a:rPr lang="ru-RU" sz="5600" dirty="0"/>
              <a:t>на душу населения, фактическое  потребление домашних хозяйств,  индекс  потребительских цен, уровни безработицы и </a:t>
            </a:r>
            <a:r>
              <a:rPr lang="ru-RU" sz="5600" dirty="0" smtClean="0"/>
              <a:t>бедности)</a:t>
            </a:r>
            <a:endParaRPr lang="ru-RU" sz="5600" dirty="0"/>
          </a:p>
          <a:p>
            <a:pPr algn="just"/>
            <a:endParaRPr lang="ru-RU" sz="5600" dirty="0"/>
          </a:p>
          <a:p>
            <a:pPr algn="just"/>
            <a:r>
              <a:rPr lang="ru-RU" sz="5600" b="1" dirty="0" smtClean="0"/>
              <a:t>Условия </a:t>
            </a:r>
            <a:r>
              <a:rPr lang="ru-RU" sz="5600" b="1" dirty="0"/>
              <a:t>жизни </a:t>
            </a:r>
            <a:r>
              <a:rPr lang="ru-RU" sz="5600" b="1" dirty="0" smtClean="0"/>
              <a:t>населения </a:t>
            </a:r>
            <a:r>
              <a:rPr lang="ru-RU" sz="5600" dirty="0" smtClean="0"/>
              <a:t>(характеристики </a:t>
            </a:r>
            <a:r>
              <a:rPr lang="ru-RU" sz="5600" dirty="0"/>
              <a:t>жилищных условий, обеспеченность населения мощностями здравоохранения, образования, культуры, использования свободного времени, социальной и географической мобильности и т.п</a:t>
            </a:r>
            <a:r>
              <a:rPr lang="ru-RU" sz="5600" dirty="0" smtClean="0"/>
              <a:t>.)</a:t>
            </a:r>
            <a:endParaRPr lang="ru-RU" sz="5600" dirty="0"/>
          </a:p>
          <a:p>
            <a:pPr algn="just"/>
            <a:endParaRPr lang="ru-RU" sz="5600" dirty="0"/>
          </a:p>
          <a:p>
            <a:pPr algn="just"/>
            <a:r>
              <a:rPr lang="ru-RU" sz="5600" b="1" dirty="0" smtClean="0"/>
              <a:t>Информированность населения </a:t>
            </a:r>
            <a:r>
              <a:rPr lang="ru-RU" sz="5600" dirty="0" smtClean="0"/>
              <a:t>(доступность </a:t>
            </a:r>
            <a:r>
              <a:rPr lang="ru-RU" sz="5600" dirty="0"/>
              <a:t>к средствам телекоммуникации  и информационных </a:t>
            </a:r>
            <a:r>
              <a:rPr lang="ru-RU" sz="5600" dirty="0" smtClean="0"/>
              <a:t>инфраструктур)</a:t>
            </a:r>
            <a:endParaRPr lang="ru-RU" sz="5600" dirty="0"/>
          </a:p>
          <a:p>
            <a:pPr algn="just"/>
            <a:endParaRPr lang="ru-RU" sz="5600" dirty="0"/>
          </a:p>
          <a:p>
            <a:pPr algn="just"/>
            <a:r>
              <a:rPr lang="ru-RU" sz="5600" b="1" dirty="0" smtClean="0"/>
              <a:t>Социальная </a:t>
            </a:r>
            <a:r>
              <a:rPr lang="ru-RU" sz="5600" b="1" dirty="0"/>
              <a:t>безопасность (или качество социальной сферы</a:t>
            </a:r>
            <a:r>
              <a:rPr lang="ru-RU" sz="5600" b="1" dirty="0" smtClean="0"/>
              <a:t>) </a:t>
            </a:r>
            <a:r>
              <a:rPr lang="ru-RU" sz="5600" dirty="0" smtClean="0"/>
              <a:t>(условия </a:t>
            </a:r>
            <a:r>
              <a:rPr lang="ru-RU" sz="5600" dirty="0"/>
              <a:t>труда, социальное обеспечение и </a:t>
            </a:r>
            <a:r>
              <a:rPr lang="ru-RU" sz="5600" dirty="0" smtClean="0"/>
              <a:t>социальная защита, физическая </a:t>
            </a:r>
            <a:r>
              <a:rPr lang="ru-RU" sz="5600" dirty="0"/>
              <a:t>и </a:t>
            </a:r>
            <a:r>
              <a:rPr lang="ru-RU" sz="5600" dirty="0" smtClean="0"/>
              <a:t>имущественная безопасность)</a:t>
            </a:r>
            <a:endParaRPr lang="ru-RU" sz="5600" dirty="0"/>
          </a:p>
          <a:p>
            <a:pPr algn="just"/>
            <a:endParaRPr lang="ru-RU" sz="5600" dirty="0"/>
          </a:p>
          <a:p>
            <a:pPr algn="just"/>
            <a:r>
              <a:rPr lang="ru-RU" sz="5600" b="1" dirty="0" smtClean="0"/>
              <a:t>Качество </a:t>
            </a:r>
            <a:r>
              <a:rPr lang="ru-RU" sz="5600" b="1" dirty="0"/>
              <a:t>окружающей среды (или качество экологической ниши</a:t>
            </a:r>
            <a:r>
              <a:rPr lang="ru-RU" sz="5600" b="1" dirty="0" smtClean="0"/>
              <a:t>)</a:t>
            </a:r>
            <a:r>
              <a:rPr lang="ru-RU" sz="5600" dirty="0"/>
              <a:t> </a:t>
            </a:r>
            <a:r>
              <a:rPr lang="ru-RU" sz="5600" dirty="0" smtClean="0"/>
              <a:t>(аккумулирующее </a:t>
            </a:r>
            <a:r>
              <a:rPr lang="ru-RU" sz="5600" dirty="0"/>
              <a:t>данные о загрязнении воздушного пространства, воды, о качестве почвы, уровне биоразнообразия территории и т.п</a:t>
            </a:r>
            <a:r>
              <a:rPr lang="ru-RU" sz="5600" dirty="0" smtClean="0"/>
              <a:t>.)</a:t>
            </a:r>
            <a:endParaRPr lang="ru-RU" sz="5600" dirty="0"/>
          </a:p>
          <a:p>
            <a:pPr algn="just"/>
            <a:endParaRPr lang="ru-RU" sz="5600" dirty="0"/>
          </a:p>
          <a:p>
            <a:pPr algn="just"/>
            <a:r>
              <a:rPr lang="ru-RU" sz="5600" b="1" dirty="0" smtClean="0"/>
              <a:t>Природно-климатические условия (</a:t>
            </a:r>
            <a:r>
              <a:rPr lang="ru-RU" sz="5600" dirty="0" smtClean="0"/>
              <a:t>климатические условия, частота </a:t>
            </a:r>
            <a:r>
              <a:rPr lang="ru-RU" sz="5600" dirty="0"/>
              <a:t>и </a:t>
            </a:r>
            <a:r>
              <a:rPr lang="ru-RU" sz="5600" dirty="0" smtClean="0"/>
              <a:t>специфика </a:t>
            </a:r>
            <a:r>
              <a:rPr lang="ru-RU" sz="5600" dirty="0"/>
              <a:t>форс-мажорных </a:t>
            </a:r>
            <a:r>
              <a:rPr lang="ru-RU" sz="5600" dirty="0" smtClean="0"/>
              <a:t>ситуаций)</a:t>
            </a:r>
            <a:endParaRPr lang="ru-RU" sz="5600" dirty="0"/>
          </a:p>
          <a:p>
            <a:endParaRPr lang="ru-RU" dirty="0"/>
          </a:p>
          <a:p>
            <a:pPr marL="0" indent="0" algn="r">
              <a:buNone/>
            </a:pPr>
            <a:r>
              <a:rPr lang="ru-RU" sz="6400" dirty="0" smtClean="0"/>
              <a:t>Елисеева И.И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31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Проблемы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культурного </a:t>
            </a:r>
            <a:r>
              <a:rPr lang="ru-RU" dirty="0"/>
              <a:t>формирования личности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оценка влияния на этот процесс культуры досуга как условие эффективного достижения управленческих задач любого уровня.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4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Эволюция ценностей: </a:t>
            </a:r>
            <a:r>
              <a:rPr lang="ru-RU" dirty="0" smtClean="0"/>
              <a:t>Теория </a:t>
            </a:r>
            <a:r>
              <a:rPr lang="ru-RU" dirty="0" err="1"/>
              <a:t>Грэйвса</a:t>
            </a:r>
            <a:r>
              <a:rPr lang="ru-RU" dirty="0"/>
              <a:t> и Спиральная динамика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05" y="1628800"/>
            <a:ext cx="756133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0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393192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Hard skills</a:t>
            </a:r>
            <a:endParaRPr lang="ru-RU" sz="32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860032" y="1700808"/>
            <a:ext cx="3931920" cy="395128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>социальные навыки: </a:t>
            </a:r>
            <a:r>
              <a:rPr lang="ru-RU" sz="1800" dirty="0"/>
              <a:t>умение убеждать, находить подход к людям, лидировать, межличностное общение, ведение переговорных процессов, работа в команде, личностное развитие, управление временем, эрудированность, креативность и т.п. Заметим, что ни одно из множества перечисленных выше умений не относится только к конкретной специальности.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54880" y="404664"/>
            <a:ext cx="393192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Soft skills</a:t>
            </a:r>
            <a:endParaRPr lang="ru-RU" sz="32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303725" y="1700808"/>
            <a:ext cx="3931920" cy="395128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технические навыки, </a:t>
            </a:r>
            <a:r>
              <a:rPr lang="ru-RU" sz="1800" dirty="0"/>
              <a:t>связанные с выполняемой деятельностью в области формализованных технологий: делопроизводство, логистика, метод слепой печати, управление автомобилем, программирование и т.п.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589240"/>
            <a:ext cx="4824536" cy="1142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ru-RU" sz="1400" dirty="0" smtClean="0">
                <a:solidFill>
                  <a:schemeClr val="tx1"/>
                </a:solidFill>
              </a:rPr>
              <a:t>з статьи «</a:t>
            </a:r>
            <a:r>
              <a:rPr lang="ru-RU" sz="1400" dirty="0" err="1" smtClean="0">
                <a:solidFill>
                  <a:schemeClr val="tx1"/>
                </a:solidFill>
              </a:rPr>
              <a:t>Soft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skills</a:t>
            </a:r>
            <a:r>
              <a:rPr lang="ru-RU" sz="1400" dirty="0">
                <a:solidFill>
                  <a:schemeClr val="tx1"/>
                </a:solidFill>
              </a:rPr>
              <a:t> и </a:t>
            </a:r>
            <a:r>
              <a:rPr lang="ru-RU" sz="1400" dirty="0" err="1">
                <a:solidFill>
                  <a:schemeClr val="tx1"/>
                </a:solidFill>
              </a:rPr>
              <a:t>Нard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skills</a:t>
            </a:r>
            <a:r>
              <a:rPr lang="ru-RU" sz="1400" dirty="0">
                <a:solidFill>
                  <a:schemeClr val="tx1"/>
                </a:solidFill>
              </a:rPr>
              <a:t> – в чем разница</a:t>
            </a:r>
            <a:r>
              <a:rPr lang="ru-RU" sz="1400" dirty="0" smtClean="0">
                <a:solidFill>
                  <a:schemeClr val="tx1"/>
                </a:solidFill>
              </a:rPr>
              <a:t>?»</a:t>
            </a:r>
          </a:p>
          <a:p>
            <a:pPr algn="r"/>
            <a:r>
              <a:rPr lang="en-US" sz="1400" dirty="0">
                <a:solidFill>
                  <a:schemeClr val="tx1"/>
                </a:solidFill>
              </a:rPr>
              <a:t>http://www.mental-skills.ru/synopses/6981.html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1"/>
            <a:ext cx="8229600" cy="4197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Качество </a:t>
            </a:r>
            <a:r>
              <a:rPr lang="ru-RU" dirty="0"/>
              <a:t>культуры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состоит </a:t>
            </a:r>
            <a:r>
              <a:rPr lang="ru-RU" dirty="0"/>
              <a:t>из двух систем: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1"/>
            <a:ext cx="8291264" cy="5280249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sz="2200" b="1" u="sng" dirty="0"/>
              <a:t>качество культуры личности, </a:t>
            </a:r>
            <a:r>
              <a:rPr lang="ru-RU" sz="2200" dirty="0"/>
              <a:t>включающее показатели: уровень духовных потребностей личности, предпочтения к способам удовлетворения потребностей, типы потребительского поведения, мотивации потребительского поведения, удовлетворенность культурным развитием</a:t>
            </a:r>
            <a:r>
              <a:rPr lang="ru-RU" sz="2200" dirty="0" smtClean="0"/>
              <a:t>;</a:t>
            </a:r>
          </a:p>
          <a:p>
            <a:pPr algn="just"/>
            <a:endParaRPr lang="ru-RU" sz="2200" dirty="0"/>
          </a:p>
          <a:p>
            <a:pPr marL="0" indent="0" algn="just">
              <a:buNone/>
            </a:pPr>
            <a:r>
              <a:rPr lang="ru-RU" sz="2200" b="1" u="sng" dirty="0"/>
              <a:t>качество культуры общества, </a:t>
            </a:r>
            <a:r>
              <a:rPr lang="ru-RU" sz="2200" dirty="0"/>
              <a:t>включающее показатели: развитость структуры культурной сферы, доступность для населения учреждений и мероприятий культуры, содержательное качество культурных мероприятий, качество организации и обслуживания в заведениях культуры, посещаемость населением учреждений культуры, удовлетворенность населения предлагаемыми услугами.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160728"/>
            <a:ext cx="8424936" cy="57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ru-RU" sz="1400" dirty="0" smtClean="0">
                <a:solidFill>
                  <a:schemeClr val="tx1"/>
                </a:solidFill>
              </a:rPr>
              <a:t>з статьи «Культура </a:t>
            </a:r>
            <a:r>
              <a:rPr lang="ru-RU" sz="1400" dirty="0">
                <a:solidFill>
                  <a:schemeClr val="tx1"/>
                </a:solidFill>
              </a:rPr>
              <a:t>досуга как фактор формирования современного </a:t>
            </a:r>
            <a:r>
              <a:rPr lang="ru-RU" sz="1400" dirty="0" smtClean="0">
                <a:solidFill>
                  <a:schemeClr val="tx1"/>
                </a:solidFill>
              </a:rPr>
              <a:t>общества», </a:t>
            </a:r>
            <a:r>
              <a:rPr lang="ru-RU" sz="1400" dirty="0">
                <a:solidFill>
                  <a:schemeClr val="tx1"/>
                </a:solidFill>
              </a:rPr>
              <a:t>Головина Г.В.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5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Культура личности: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219256" cy="471830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/>
              <a:t>совокупность компетенций: политических </a:t>
            </a:r>
            <a:r>
              <a:rPr lang="ru-RU" dirty="0" smtClean="0"/>
              <a:t>и  </a:t>
            </a:r>
            <a:r>
              <a:rPr lang="ru-RU" dirty="0"/>
              <a:t>социальных, </a:t>
            </a:r>
            <a:endParaRPr lang="ru-RU" dirty="0" smtClean="0"/>
          </a:p>
          <a:p>
            <a:pPr algn="just">
              <a:lnSpc>
                <a:spcPct val="120000"/>
              </a:lnSpc>
            </a:pPr>
            <a:r>
              <a:rPr lang="ru-RU" dirty="0" smtClean="0"/>
              <a:t>способностью </a:t>
            </a:r>
            <a:r>
              <a:rPr lang="ru-RU" dirty="0"/>
              <a:t>брать на себя </a:t>
            </a:r>
            <a:r>
              <a:rPr lang="ru-RU" dirty="0" smtClean="0"/>
              <a:t>ответственность;</a:t>
            </a:r>
          </a:p>
          <a:p>
            <a:pPr algn="just">
              <a:lnSpc>
                <a:spcPct val="120000"/>
              </a:lnSpc>
            </a:pPr>
            <a:r>
              <a:rPr lang="ru-RU" dirty="0"/>
              <a:t>в</a:t>
            </a:r>
            <a:r>
              <a:rPr lang="ru-RU" dirty="0" smtClean="0"/>
              <a:t>озможность участвовать </a:t>
            </a:r>
            <a:r>
              <a:rPr lang="ru-RU" dirty="0"/>
              <a:t>в совместном принятии </a:t>
            </a:r>
            <a:r>
              <a:rPr lang="ru-RU" dirty="0" smtClean="0"/>
              <a:t>решений;</a:t>
            </a:r>
          </a:p>
          <a:p>
            <a:pPr algn="just">
              <a:lnSpc>
                <a:spcPct val="120000"/>
              </a:lnSpc>
            </a:pPr>
            <a:r>
              <a:rPr lang="ru-RU" dirty="0"/>
              <a:t>у</a:t>
            </a:r>
            <a:r>
              <a:rPr lang="ru-RU" dirty="0" smtClean="0"/>
              <a:t>мение регулировать </a:t>
            </a:r>
            <a:r>
              <a:rPr lang="ru-RU" dirty="0"/>
              <a:t>конфликты ненасильственным </a:t>
            </a:r>
            <a:r>
              <a:rPr lang="ru-RU" dirty="0" smtClean="0"/>
              <a:t>путем; 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компетенции</a:t>
            </a:r>
            <a:r>
              <a:rPr lang="ru-RU" dirty="0"/>
              <a:t>, касающиеся жизни в поликультурном обществе (понимание различий между представителями различных культур, языков и религий, уважительное отношение к чужим традициям, верованиям); </a:t>
            </a:r>
            <a:endParaRPr lang="ru-RU" dirty="0" smtClean="0"/>
          </a:p>
          <a:p>
            <a:pPr algn="just">
              <a:lnSpc>
                <a:spcPct val="120000"/>
              </a:lnSpc>
            </a:pPr>
            <a:r>
              <a:rPr lang="ru-RU" dirty="0" smtClean="0"/>
              <a:t>воспитание </a:t>
            </a:r>
            <a:r>
              <a:rPr lang="ru-RU" dirty="0"/>
              <a:t>и </a:t>
            </a:r>
            <a:r>
              <a:rPr lang="ru-RU" dirty="0" smtClean="0"/>
              <a:t>обучение, </a:t>
            </a:r>
            <a:r>
              <a:rPr lang="ru-RU" dirty="0"/>
              <a:t>под влиянием социальной среды и личной потребности в постоянном развитии и </a:t>
            </a:r>
            <a:r>
              <a:rPr lang="ru-RU" dirty="0" smtClean="0"/>
              <a:t>совершенствовании.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160728"/>
            <a:ext cx="8424936" cy="57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ru-RU" sz="1400" dirty="0" smtClean="0">
                <a:solidFill>
                  <a:schemeClr val="tx1"/>
                </a:solidFill>
              </a:rPr>
              <a:t>з статьи «Культура </a:t>
            </a:r>
            <a:r>
              <a:rPr lang="ru-RU" sz="1400" dirty="0">
                <a:solidFill>
                  <a:schemeClr val="tx1"/>
                </a:solidFill>
              </a:rPr>
              <a:t>досуга как фактор формирования современного </a:t>
            </a:r>
            <a:r>
              <a:rPr lang="ru-RU" sz="1400" dirty="0" smtClean="0">
                <a:solidFill>
                  <a:schemeClr val="tx1"/>
                </a:solidFill>
              </a:rPr>
              <a:t>общества», </a:t>
            </a:r>
            <a:r>
              <a:rPr lang="ru-RU" sz="1400" dirty="0">
                <a:solidFill>
                  <a:schemeClr val="tx1"/>
                </a:solidFill>
              </a:rPr>
              <a:t>Головина Г.В.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37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493</TotalTime>
  <Words>2139</Words>
  <Application>Microsoft Office PowerPoint</Application>
  <PresentationFormat>Экран (4:3)</PresentationFormat>
  <Paragraphs>220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Ясность</vt:lpstr>
      <vt:lpstr>Культура досуга  и качество жизни</vt:lpstr>
      <vt:lpstr>Качество и уровень жизни</vt:lpstr>
      <vt:lpstr>Качество жизни</vt:lpstr>
      <vt:lpstr>Критерии определения уровня качества жизни</vt:lpstr>
      <vt:lpstr>Проблемы  культурного формирования личности  и оценка влияния на этот процесс культуры досуга как условие эффективного достижения управленческих задач любого уровня. </vt:lpstr>
      <vt:lpstr>Эволюция ценностей: Теория Грэйвса и Спиральная динамика</vt:lpstr>
      <vt:lpstr>Презентация PowerPoint</vt:lpstr>
      <vt:lpstr>Качество культуры  состоит из двух систем: </vt:lpstr>
      <vt:lpstr>Культура личности:</vt:lpstr>
      <vt:lpstr>Компоненты базовой культуры личности</vt:lpstr>
      <vt:lpstr>Культура досуга</vt:lpstr>
      <vt:lpstr>Свободное время</vt:lpstr>
      <vt:lpstr>Досуг</vt:lpstr>
      <vt:lpstr>Характеристики досуга: </vt:lpstr>
      <vt:lpstr>Функции досуга: </vt:lpstr>
      <vt:lpstr>При этом личность:</vt:lpstr>
      <vt:lpstr>Ступени поликультурной досуговой среды</vt:lpstr>
      <vt:lpstr>Поликультурная досуговая среда </vt:lpstr>
      <vt:lpstr>Модель содержательных ориентиров поликультурной досуговой среды</vt:lpstr>
      <vt:lpstr>Развитие  социальной мотивации (интересов) в процессе реализации направления . Учащимся предлагается цикл организационно-массовых мероприятий, включающий конкурсные игровые программы, которые рассматриваются как первая ступень к выбору детьми своего увлечения, направления дополнительного образования и ориентированы на формирование потребности ребенка к дальнейшему самоопределению. </vt:lpstr>
      <vt:lpstr>Презентация PowerPoint</vt:lpstr>
      <vt:lpstr>«Госпожа Широкая Масленица»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досуга  и качество жизни</dc:title>
  <dc:creator>Ира</dc:creator>
  <cp:lastModifiedBy>Image&amp;Matros ®</cp:lastModifiedBy>
  <cp:revision>48</cp:revision>
  <cp:lastPrinted>2017-10-12T09:36:08Z</cp:lastPrinted>
  <dcterms:created xsi:type="dcterms:W3CDTF">2017-09-11T06:20:27Z</dcterms:created>
  <dcterms:modified xsi:type="dcterms:W3CDTF">2017-10-12T13:16:37Z</dcterms:modified>
</cp:coreProperties>
</file>