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5"/>
  </p:notesMasterIdLst>
  <p:handoutMasterIdLst>
    <p:handoutMasterId r:id="rId56"/>
  </p:handoutMasterIdLst>
  <p:sldIdLst>
    <p:sldId id="256" r:id="rId2"/>
    <p:sldId id="257" r:id="rId3"/>
    <p:sldId id="286" r:id="rId4"/>
    <p:sldId id="301" r:id="rId5"/>
    <p:sldId id="302" r:id="rId6"/>
    <p:sldId id="303" r:id="rId7"/>
    <p:sldId id="304" r:id="rId8"/>
    <p:sldId id="305" r:id="rId9"/>
    <p:sldId id="306" r:id="rId10"/>
    <p:sldId id="307" r:id="rId11"/>
    <p:sldId id="308" r:id="rId12"/>
    <p:sldId id="310" r:id="rId13"/>
    <p:sldId id="311" r:id="rId14"/>
    <p:sldId id="312" r:id="rId15"/>
    <p:sldId id="313" r:id="rId16"/>
    <p:sldId id="309" r:id="rId17"/>
    <p:sldId id="260" r:id="rId18"/>
    <p:sldId id="261" r:id="rId19"/>
    <p:sldId id="278" r:id="rId20"/>
    <p:sldId id="262" r:id="rId21"/>
    <p:sldId id="263" r:id="rId22"/>
    <p:sldId id="314" r:id="rId23"/>
    <p:sldId id="265" r:id="rId24"/>
    <p:sldId id="315" r:id="rId25"/>
    <p:sldId id="316" r:id="rId26"/>
    <p:sldId id="318" r:id="rId27"/>
    <p:sldId id="319" r:id="rId28"/>
    <p:sldId id="320" r:id="rId29"/>
    <p:sldId id="322" r:id="rId30"/>
    <p:sldId id="321" r:id="rId31"/>
    <p:sldId id="317" r:id="rId32"/>
    <p:sldId id="289" r:id="rId33"/>
    <p:sldId id="290" r:id="rId34"/>
    <p:sldId id="291" r:id="rId35"/>
    <p:sldId id="266" r:id="rId36"/>
    <p:sldId id="267" r:id="rId37"/>
    <p:sldId id="323" r:id="rId38"/>
    <p:sldId id="326" r:id="rId39"/>
    <p:sldId id="327" r:id="rId40"/>
    <p:sldId id="331" r:id="rId41"/>
    <p:sldId id="332" r:id="rId42"/>
    <p:sldId id="324" r:id="rId43"/>
    <p:sldId id="328" r:id="rId44"/>
    <p:sldId id="329" r:id="rId45"/>
    <p:sldId id="277" r:id="rId46"/>
    <p:sldId id="330" r:id="rId47"/>
    <p:sldId id="333" r:id="rId48"/>
    <p:sldId id="276" r:id="rId49"/>
    <p:sldId id="268" r:id="rId50"/>
    <p:sldId id="269" r:id="rId51"/>
    <p:sldId id="275" r:id="rId52"/>
    <p:sldId id="271" r:id="rId53"/>
    <p:sldId id="293"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26F92-B387-4B43-8F02-1BDFA7160A0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F884263C-F481-48A0-9E1C-8D08F53B4790}">
      <dgm:prSet custT="1"/>
      <dgm:spPr>
        <a:solidFill>
          <a:schemeClr val="accent1">
            <a:lumMod val="40000"/>
            <a:lumOff val="60000"/>
          </a:schemeClr>
        </a:solidFill>
      </dgm:spPr>
      <dgm:t>
        <a:bodyPr/>
        <a:lstStyle/>
        <a:p>
          <a:pPr algn="just"/>
          <a:r>
            <a:rPr lang="ru-RU" sz="2400" dirty="0" smtClean="0">
              <a:solidFill>
                <a:schemeClr val="bg1"/>
              </a:solidFill>
            </a:rPr>
            <a:t>В педагогической практике </a:t>
          </a:r>
          <a:r>
            <a:rPr lang="ru-RU" sz="2400" i="1" dirty="0" smtClean="0">
              <a:solidFill>
                <a:schemeClr val="bg1"/>
              </a:solidFill>
            </a:rPr>
            <a:t>специфика влияния уровня развития креативности на социально-психологическую адаптацию</a:t>
          </a:r>
          <a:r>
            <a:rPr lang="ru-RU" sz="2400" dirty="0" smtClean="0">
              <a:solidFill>
                <a:schemeClr val="bg1"/>
              </a:solidFill>
            </a:rPr>
            <a:t> остается </a:t>
          </a:r>
          <a:r>
            <a:rPr lang="ru-RU" sz="2400" b="1" dirty="0" smtClean="0">
              <a:solidFill>
                <a:schemeClr val="bg1"/>
              </a:solidFill>
            </a:rPr>
            <a:t>недостаточно разработанной</a:t>
          </a:r>
          <a:r>
            <a:rPr lang="ru-RU" sz="2400" dirty="0" smtClean="0">
              <a:solidFill>
                <a:schemeClr val="bg1"/>
              </a:solidFill>
            </a:rPr>
            <a:t>, в том числе </a:t>
          </a:r>
          <a:r>
            <a:rPr lang="ru-RU" sz="2400" i="1" dirty="0" smtClean="0">
              <a:solidFill>
                <a:schemeClr val="bg1"/>
              </a:solidFill>
            </a:rPr>
            <a:t>в младшем школьном возрасте</a:t>
          </a:r>
          <a:r>
            <a:rPr lang="ru-RU" sz="2400" dirty="0" smtClean="0">
              <a:solidFill>
                <a:schemeClr val="bg1"/>
              </a:solidFill>
            </a:rPr>
            <a:t>, как наиболее </a:t>
          </a:r>
          <a:r>
            <a:rPr lang="ru-RU" sz="2400" dirty="0" err="1" smtClean="0">
              <a:solidFill>
                <a:schemeClr val="bg1"/>
              </a:solidFill>
            </a:rPr>
            <a:t>сензитивном</a:t>
          </a:r>
          <a:r>
            <a:rPr lang="ru-RU" sz="2400" dirty="0" smtClean="0">
              <a:solidFill>
                <a:schemeClr val="bg1"/>
              </a:solidFill>
            </a:rPr>
            <a:t> периоде для развития креативности и социализации ребенка.</a:t>
          </a:r>
          <a:endParaRPr lang="ru-RU" sz="2400" dirty="0">
            <a:solidFill>
              <a:schemeClr val="bg1"/>
            </a:solidFill>
          </a:endParaRPr>
        </a:p>
      </dgm:t>
    </dgm:pt>
    <dgm:pt modelId="{89957D4D-9FD8-423F-AD4D-A967FEB88BC2}" type="parTrans" cxnId="{64FDD16A-75C5-4234-B550-9AD4222FA762}">
      <dgm:prSet/>
      <dgm:spPr/>
      <dgm:t>
        <a:bodyPr/>
        <a:lstStyle/>
        <a:p>
          <a:endParaRPr lang="ru-RU"/>
        </a:p>
      </dgm:t>
    </dgm:pt>
    <dgm:pt modelId="{CBD10160-0499-4458-81DD-DDD89498A3E7}" type="sibTrans" cxnId="{64FDD16A-75C5-4234-B550-9AD4222FA762}">
      <dgm:prSet/>
      <dgm:spPr/>
      <dgm:t>
        <a:bodyPr/>
        <a:lstStyle/>
        <a:p>
          <a:endParaRPr lang="ru-RU"/>
        </a:p>
      </dgm:t>
    </dgm:pt>
    <dgm:pt modelId="{568C87FB-5DB2-4C01-BE99-F93287FD7966}" type="pres">
      <dgm:prSet presAssocID="{ADF26F92-B387-4B43-8F02-1BDFA7160A01}" presName="Name0" presStyleCnt="0">
        <dgm:presLayoutVars>
          <dgm:chMax val="7"/>
          <dgm:chPref val="7"/>
          <dgm:dir/>
        </dgm:presLayoutVars>
      </dgm:prSet>
      <dgm:spPr/>
      <dgm:t>
        <a:bodyPr/>
        <a:lstStyle/>
        <a:p>
          <a:endParaRPr lang="ru-RU"/>
        </a:p>
      </dgm:t>
    </dgm:pt>
    <dgm:pt modelId="{D3AAB361-560A-45C7-944F-8D141741063C}" type="pres">
      <dgm:prSet presAssocID="{ADF26F92-B387-4B43-8F02-1BDFA7160A01}" presName="Name1" presStyleCnt="0"/>
      <dgm:spPr/>
    </dgm:pt>
    <dgm:pt modelId="{1EF9D644-0A9C-4899-AD5E-363567F0B87E}" type="pres">
      <dgm:prSet presAssocID="{ADF26F92-B387-4B43-8F02-1BDFA7160A01}" presName="cycle" presStyleCnt="0"/>
      <dgm:spPr/>
    </dgm:pt>
    <dgm:pt modelId="{3A66457D-2276-46B6-8A5E-7255AD1D84AB}" type="pres">
      <dgm:prSet presAssocID="{ADF26F92-B387-4B43-8F02-1BDFA7160A01}" presName="srcNode" presStyleLbl="node1" presStyleIdx="0" presStyleCnt="1"/>
      <dgm:spPr/>
    </dgm:pt>
    <dgm:pt modelId="{292973DF-E8EE-41BD-A736-358A56DCCD6A}" type="pres">
      <dgm:prSet presAssocID="{ADF26F92-B387-4B43-8F02-1BDFA7160A01}" presName="conn" presStyleLbl="parChTrans1D2" presStyleIdx="0" presStyleCnt="1" custScaleX="82140"/>
      <dgm:spPr/>
      <dgm:t>
        <a:bodyPr/>
        <a:lstStyle/>
        <a:p>
          <a:endParaRPr lang="ru-RU"/>
        </a:p>
      </dgm:t>
    </dgm:pt>
    <dgm:pt modelId="{1D07D9D5-66B4-48AA-B141-0C657121C39E}" type="pres">
      <dgm:prSet presAssocID="{ADF26F92-B387-4B43-8F02-1BDFA7160A01}" presName="extraNode" presStyleLbl="node1" presStyleIdx="0" presStyleCnt="1"/>
      <dgm:spPr/>
    </dgm:pt>
    <dgm:pt modelId="{BDAB0FBE-04BD-4CE6-8ECC-1B12783040D1}" type="pres">
      <dgm:prSet presAssocID="{ADF26F92-B387-4B43-8F02-1BDFA7160A01}" presName="dstNode" presStyleLbl="node1" presStyleIdx="0" presStyleCnt="1"/>
      <dgm:spPr/>
    </dgm:pt>
    <dgm:pt modelId="{04249E34-03ED-4018-8C3F-217D5FBD5D83}" type="pres">
      <dgm:prSet presAssocID="{F884263C-F481-48A0-9E1C-8D08F53B4790}" presName="text_1" presStyleLbl="node1" presStyleIdx="0" presStyleCnt="1" custScaleX="112089" custScaleY="202190" custLinFactNeighborX="-150" custLinFactNeighborY="3942">
        <dgm:presLayoutVars>
          <dgm:bulletEnabled val="1"/>
        </dgm:presLayoutVars>
      </dgm:prSet>
      <dgm:spPr/>
      <dgm:t>
        <a:bodyPr/>
        <a:lstStyle/>
        <a:p>
          <a:endParaRPr lang="ru-RU"/>
        </a:p>
      </dgm:t>
    </dgm:pt>
    <dgm:pt modelId="{1075C6F1-F697-4DFB-92FB-FC0703A34F84}" type="pres">
      <dgm:prSet presAssocID="{F884263C-F481-48A0-9E1C-8D08F53B4790}" presName="accent_1" presStyleCnt="0"/>
      <dgm:spPr/>
    </dgm:pt>
    <dgm:pt modelId="{0B625264-99F5-490B-8DAB-08381958C8DB}" type="pres">
      <dgm:prSet presAssocID="{F884263C-F481-48A0-9E1C-8D08F53B4790}" presName="accentRepeatNode" presStyleLbl="solidFgAcc1" presStyleIdx="0" presStyleCnt="1" custScaleX="52496" custScaleY="60372" custLinFactNeighborX="5612" custLinFactNeighborY="-712"/>
      <dgm:spPr/>
    </dgm:pt>
  </dgm:ptLst>
  <dgm:cxnLst>
    <dgm:cxn modelId="{77C6E70E-A43F-4372-AD2B-C3848F6189BC}" type="presOf" srcId="{CBD10160-0499-4458-81DD-DDD89498A3E7}" destId="{292973DF-E8EE-41BD-A736-358A56DCCD6A}" srcOrd="0" destOrd="0" presId="urn:microsoft.com/office/officeart/2008/layout/VerticalCurvedList"/>
    <dgm:cxn modelId="{64FDD16A-75C5-4234-B550-9AD4222FA762}" srcId="{ADF26F92-B387-4B43-8F02-1BDFA7160A01}" destId="{F884263C-F481-48A0-9E1C-8D08F53B4790}" srcOrd="0" destOrd="0" parTransId="{89957D4D-9FD8-423F-AD4D-A967FEB88BC2}" sibTransId="{CBD10160-0499-4458-81DD-DDD89498A3E7}"/>
    <dgm:cxn modelId="{6D54714C-B5DF-460E-8CEA-A4F3A0E4D589}" type="presOf" srcId="{ADF26F92-B387-4B43-8F02-1BDFA7160A01}" destId="{568C87FB-5DB2-4C01-BE99-F93287FD7966}" srcOrd="0" destOrd="0" presId="urn:microsoft.com/office/officeart/2008/layout/VerticalCurvedList"/>
    <dgm:cxn modelId="{BBDC2CFD-54ED-46C9-B84A-0B85425CB7E9}" type="presOf" srcId="{F884263C-F481-48A0-9E1C-8D08F53B4790}" destId="{04249E34-03ED-4018-8C3F-217D5FBD5D83}" srcOrd="0" destOrd="0" presId="urn:microsoft.com/office/officeart/2008/layout/VerticalCurvedList"/>
    <dgm:cxn modelId="{C3E6F446-34F4-48C4-8C47-D3631F3FDAA4}" type="presParOf" srcId="{568C87FB-5DB2-4C01-BE99-F93287FD7966}" destId="{D3AAB361-560A-45C7-944F-8D141741063C}" srcOrd="0" destOrd="0" presId="urn:microsoft.com/office/officeart/2008/layout/VerticalCurvedList"/>
    <dgm:cxn modelId="{C9F72B7D-CAA1-43FD-B373-81393B24C928}" type="presParOf" srcId="{D3AAB361-560A-45C7-944F-8D141741063C}" destId="{1EF9D644-0A9C-4899-AD5E-363567F0B87E}" srcOrd="0" destOrd="0" presId="urn:microsoft.com/office/officeart/2008/layout/VerticalCurvedList"/>
    <dgm:cxn modelId="{36CE1F4E-D1FD-49BD-AB93-1FA67D3D7A26}" type="presParOf" srcId="{1EF9D644-0A9C-4899-AD5E-363567F0B87E}" destId="{3A66457D-2276-46B6-8A5E-7255AD1D84AB}" srcOrd="0" destOrd="0" presId="urn:microsoft.com/office/officeart/2008/layout/VerticalCurvedList"/>
    <dgm:cxn modelId="{3A62AA2B-E2E6-4108-AB6C-470CEF107538}" type="presParOf" srcId="{1EF9D644-0A9C-4899-AD5E-363567F0B87E}" destId="{292973DF-E8EE-41BD-A736-358A56DCCD6A}" srcOrd="1" destOrd="0" presId="urn:microsoft.com/office/officeart/2008/layout/VerticalCurvedList"/>
    <dgm:cxn modelId="{2A0B46D4-A1AC-41AA-B6EB-D55E59238137}" type="presParOf" srcId="{1EF9D644-0A9C-4899-AD5E-363567F0B87E}" destId="{1D07D9D5-66B4-48AA-B141-0C657121C39E}" srcOrd="2" destOrd="0" presId="urn:microsoft.com/office/officeart/2008/layout/VerticalCurvedList"/>
    <dgm:cxn modelId="{3869D226-91CA-4CBA-868D-B8543680F8A1}" type="presParOf" srcId="{1EF9D644-0A9C-4899-AD5E-363567F0B87E}" destId="{BDAB0FBE-04BD-4CE6-8ECC-1B12783040D1}" srcOrd="3" destOrd="0" presId="urn:microsoft.com/office/officeart/2008/layout/VerticalCurvedList"/>
    <dgm:cxn modelId="{DBDBC8E3-8FB8-4BC6-8206-BD2C0DCD200F}" type="presParOf" srcId="{D3AAB361-560A-45C7-944F-8D141741063C}" destId="{04249E34-03ED-4018-8C3F-217D5FBD5D83}" srcOrd="1" destOrd="0" presId="urn:microsoft.com/office/officeart/2008/layout/VerticalCurvedList"/>
    <dgm:cxn modelId="{BEDED796-8CBA-4D48-97E1-E2335C36BFE4}" type="presParOf" srcId="{D3AAB361-560A-45C7-944F-8D141741063C}" destId="{1075C6F1-F697-4DFB-92FB-FC0703A34F84}" srcOrd="2" destOrd="0" presId="urn:microsoft.com/office/officeart/2008/layout/VerticalCurvedList"/>
    <dgm:cxn modelId="{04C450AB-657C-4B27-9801-E6C2B2820BF8}" type="presParOf" srcId="{1075C6F1-F697-4DFB-92FB-FC0703A34F84}" destId="{0B625264-99F5-490B-8DAB-08381958C8D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137CD0-3AAC-4BAE-91A3-8B0E9A978E4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A13352F0-D872-4D8B-B819-5839A3CD470C}">
      <dgm:prSet custT="1"/>
      <dgm:spPr>
        <a:solidFill>
          <a:srgbClr val="7D547E">
            <a:alpha val="15000"/>
          </a:srgbClr>
        </a:solidFill>
      </dgm:spPr>
      <dgm:t>
        <a:bodyPr/>
        <a:lstStyle/>
        <a:p>
          <a:pPr algn="just" rtl="0"/>
          <a:r>
            <a:rPr lang="ru-RU" sz="2800" b="1" dirty="0" smtClean="0">
              <a:solidFill>
                <a:schemeClr val="tx1"/>
              </a:solidFill>
            </a:rPr>
            <a:t>Процесс постоянного активного приспособления личности к условиям социальной среды, связанного как с индивидуальными особенностями личности (интеллект, характер и т.д.), так и с позицией в обществе (межличностные отношения в группе, авторитет у сверстников и т.п.). </a:t>
          </a:r>
          <a:endParaRPr lang="ru-RU" sz="2800" b="1" dirty="0">
            <a:solidFill>
              <a:schemeClr val="tx1"/>
            </a:solidFill>
          </a:endParaRPr>
        </a:p>
      </dgm:t>
    </dgm:pt>
    <dgm:pt modelId="{6AE04127-AA7F-433D-B581-D299A307ADE6}" type="parTrans" cxnId="{28F456AE-7141-4338-96F1-03682F307017}">
      <dgm:prSet/>
      <dgm:spPr/>
      <dgm:t>
        <a:bodyPr/>
        <a:lstStyle/>
        <a:p>
          <a:endParaRPr lang="ru-RU"/>
        </a:p>
      </dgm:t>
    </dgm:pt>
    <dgm:pt modelId="{8F79B900-A2E7-4625-ACFA-7A9DC506DB48}" type="sibTrans" cxnId="{28F456AE-7141-4338-96F1-03682F307017}">
      <dgm:prSet/>
      <dgm:spPr/>
      <dgm:t>
        <a:bodyPr/>
        <a:lstStyle/>
        <a:p>
          <a:endParaRPr lang="ru-RU"/>
        </a:p>
      </dgm:t>
    </dgm:pt>
    <dgm:pt modelId="{7171A9D8-BD57-4816-B761-FC97CED9C492}" type="pres">
      <dgm:prSet presAssocID="{74137CD0-3AAC-4BAE-91A3-8B0E9A978E4D}" presName="linear" presStyleCnt="0">
        <dgm:presLayoutVars>
          <dgm:animLvl val="lvl"/>
          <dgm:resizeHandles val="exact"/>
        </dgm:presLayoutVars>
      </dgm:prSet>
      <dgm:spPr/>
      <dgm:t>
        <a:bodyPr/>
        <a:lstStyle/>
        <a:p>
          <a:endParaRPr lang="ru-RU"/>
        </a:p>
      </dgm:t>
    </dgm:pt>
    <dgm:pt modelId="{A5A76A19-032D-40AD-A0C2-62A9F9697D72}" type="pres">
      <dgm:prSet presAssocID="{A13352F0-D872-4D8B-B819-5839A3CD470C}" presName="parentText" presStyleLbl="node1" presStyleIdx="0" presStyleCnt="1" custLinFactNeighborX="-391" custLinFactNeighborY="-365">
        <dgm:presLayoutVars>
          <dgm:chMax val="0"/>
          <dgm:bulletEnabled val="1"/>
        </dgm:presLayoutVars>
      </dgm:prSet>
      <dgm:spPr/>
      <dgm:t>
        <a:bodyPr/>
        <a:lstStyle/>
        <a:p>
          <a:endParaRPr lang="ru-RU"/>
        </a:p>
      </dgm:t>
    </dgm:pt>
  </dgm:ptLst>
  <dgm:cxnLst>
    <dgm:cxn modelId="{28F456AE-7141-4338-96F1-03682F307017}" srcId="{74137CD0-3AAC-4BAE-91A3-8B0E9A978E4D}" destId="{A13352F0-D872-4D8B-B819-5839A3CD470C}" srcOrd="0" destOrd="0" parTransId="{6AE04127-AA7F-433D-B581-D299A307ADE6}" sibTransId="{8F79B900-A2E7-4625-ACFA-7A9DC506DB48}"/>
    <dgm:cxn modelId="{1189D875-969C-4651-8A41-B20D38632B3D}" type="presOf" srcId="{A13352F0-D872-4D8B-B819-5839A3CD470C}" destId="{A5A76A19-032D-40AD-A0C2-62A9F9697D72}" srcOrd="0" destOrd="0" presId="urn:microsoft.com/office/officeart/2005/8/layout/vList2"/>
    <dgm:cxn modelId="{1979548A-C680-4409-BC4E-D912D000DB0E}" type="presOf" srcId="{74137CD0-3AAC-4BAE-91A3-8B0E9A978E4D}" destId="{7171A9D8-BD57-4816-B761-FC97CED9C492}" srcOrd="0" destOrd="0" presId="urn:microsoft.com/office/officeart/2005/8/layout/vList2"/>
    <dgm:cxn modelId="{DC203E15-3773-49E7-A65F-FCF3AAB51001}" type="presParOf" srcId="{7171A9D8-BD57-4816-B761-FC97CED9C492}" destId="{A5A76A19-032D-40AD-A0C2-62A9F9697D7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687AD1-0C23-4639-9858-686BB359812D}"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ru-RU"/>
        </a:p>
      </dgm:t>
    </dgm:pt>
    <dgm:pt modelId="{4EB025FD-FF33-4D3A-8847-DFB4E4CE6517}">
      <dgm:prSet/>
      <dgm:spPr>
        <a:solidFill>
          <a:srgbClr val="7D547E">
            <a:alpha val="42000"/>
          </a:srgbClr>
        </a:solidFill>
      </dgm:spPr>
      <dgm:t>
        <a:bodyPr/>
        <a:lstStyle/>
        <a:p>
          <a:pPr rtl="0"/>
          <a:r>
            <a:rPr lang="ru-RU" dirty="0" smtClean="0"/>
            <a:t>1. </a:t>
          </a:r>
          <a:r>
            <a:rPr lang="ru-RU" b="1" dirty="0" smtClean="0"/>
            <a:t>Приспособленность</a:t>
          </a:r>
          <a:endParaRPr lang="ru-RU" b="1" dirty="0"/>
        </a:p>
      </dgm:t>
    </dgm:pt>
    <dgm:pt modelId="{4A4DC49F-D846-4D4C-846B-59525EF47C60}" type="parTrans" cxnId="{DF30BB1C-2859-4DC6-9E32-4F6C5A6F908A}">
      <dgm:prSet/>
      <dgm:spPr/>
      <dgm:t>
        <a:bodyPr/>
        <a:lstStyle/>
        <a:p>
          <a:endParaRPr lang="ru-RU"/>
        </a:p>
      </dgm:t>
    </dgm:pt>
    <dgm:pt modelId="{6608A730-CAE0-43D7-8DBA-405F9D95E6CE}" type="sibTrans" cxnId="{DF30BB1C-2859-4DC6-9E32-4F6C5A6F908A}">
      <dgm:prSet/>
      <dgm:spPr/>
      <dgm:t>
        <a:bodyPr/>
        <a:lstStyle/>
        <a:p>
          <a:endParaRPr lang="ru-RU"/>
        </a:p>
      </dgm:t>
    </dgm:pt>
    <dgm:pt modelId="{2136BF39-E219-463B-80C1-6FA1270BB7FB}">
      <dgm:prSet/>
      <dgm:spPr/>
      <dgm:t>
        <a:bodyPr/>
        <a:lstStyle/>
        <a:p>
          <a:pPr rtl="0"/>
          <a:r>
            <a:rPr lang="ru-RU" b="1" dirty="0" smtClean="0"/>
            <a:t>усвоение школьных норм поведения, успешность социальных контактов, эмоциональное благополучие;</a:t>
          </a:r>
          <a:endParaRPr lang="ru-RU" b="1" dirty="0"/>
        </a:p>
      </dgm:t>
    </dgm:pt>
    <dgm:pt modelId="{89FA29DC-3D88-4957-B27B-9B498D299235}" type="parTrans" cxnId="{AF33E370-B0E7-407D-A632-7DF42BB46FD5}">
      <dgm:prSet/>
      <dgm:spPr/>
      <dgm:t>
        <a:bodyPr/>
        <a:lstStyle/>
        <a:p>
          <a:endParaRPr lang="ru-RU"/>
        </a:p>
      </dgm:t>
    </dgm:pt>
    <dgm:pt modelId="{A310FF5D-8BF6-41B0-832D-4C35EEC57CEB}" type="sibTrans" cxnId="{AF33E370-B0E7-407D-A632-7DF42BB46FD5}">
      <dgm:prSet/>
      <dgm:spPr/>
      <dgm:t>
        <a:bodyPr/>
        <a:lstStyle/>
        <a:p>
          <a:endParaRPr lang="ru-RU"/>
        </a:p>
      </dgm:t>
    </dgm:pt>
    <dgm:pt modelId="{1F8CA7F3-A73F-4C51-960D-4DBA65280038}">
      <dgm:prSet/>
      <dgm:spPr>
        <a:solidFill>
          <a:srgbClr val="7D547E">
            <a:alpha val="42000"/>
          </a:srgbClr>
        </a:solidFill>
      </dgm:spPr>
      <dgm:t>
        <a:bodyPr/>
        <a:lstStyle/>
        <a:p>
          <a:pPr rtl="0"/>
          <a:r>
            <a:rPr lang="ru-RU" dirty="0" smtClean="0"/>
            <a:t>2. </a:t>
          </a:r>
          <a:r>
            <a:rPr lang="ru-RU" b="1" dirty="0" smtClean="0"/>
            <a:t>Самооценка</a:t>
          </a:r>
          <a:endParaRPr lang="ru-RU" b="1" dirty="0"/>
        </a:p>
      </dgm:t>
    </dgm:pt>
    <dgm:pt modelId="{669BCAC4-6399-46FC-A771-DD3D9D24813E}" type="parTrans" cxnId="{406EBA10-7F6D-4993-8F7B-03FEC31DB7E3}">
      <dgm:prSet/>
      <dgm:spPr/>
      <dgm:t>
        <a:bodyPr/>
        <a:lstStyle/>
        <a:p>
          <a:endParaRPr lang="ru-RU"/>
        </a:p>
      </dgm:t>
    </dgm:pt>
    <dgm:pt modelId="{65A19DF0-323F-4D49-9BE2-30219ED1E737}" type="sibTrans" cxnId="{406EBA10-7F6D-4993-8F7B-03FEC31DB7E3}">
      <dgm:prSet/>
      <dgm:spPr/>
      <dgm:t>
        <a:bodyPr/>
        <a:lstStyle/>
        <a:p>
          <a:endParaRPr lang="ru-RU"/>
        </a:p>
      </dgm:t>
    </dgm:pt>
    <dgm:pt modelId="{4EF2FECF-9C4E-442F-8AB8-3E97D4A1BF97}">
      <dgm:prSet/>
      <dgm:spPr/>
      <dgm:t>
        <a:bodyPr/>
        <a:lstStyle/>
        <a:p>
          <a:pPr rtl="0"/>
          <a:r>
            <a:rPr lang="ru-RU" b="1" dirty="0" smtClean="0"/>
            <a:t>уровень самооценки и притязаний (интеллект, характер, авторитет у сверстников, умелые руки, внешность, уверенность в себе);</a:t>
          </a:r>
          <a:endParaRPr lang="ru-RU" b="1" dirty="0"/>
        </a:p>
      </dgm:t>
    </dgm:pt>
    <dgm:pt modelId="{E7701164-2743-4CD0-A960-957F91CB582C}" type="parTrans" cxnId="{5DACBD71-33E4-4B7E-990D-B4B61481FC60}">
      <dgm:prSet/>
      <dgm:spPr/>
      <dgm:t>
        <a:bodyPr/>
        <a:lstStyle/>
        <a:p>
          <a:endParaRPr lang="ru-RU"/>
        </a:p>
      </dgm:t>
    </dgm:pt>
    <dgm:pt modelId="{643D7A1B-0AF9-4107-96D1-82BC3D6BFFAB}" type="sibTrans" cxnId="{5DACBD71-33E4-4B7E-990D-B4B61481FC60}">
      <dgm:prSet/>
      <dgm:spPr/>
      <dgm:t>
        <a:bodyPr/>
        <a:lstStyle/>
        <a:p>
          <a:endParaRPr lang="ru-RU"/>
        </a:p>
      </dgm:t>
    </dgm:pt>
    <dgm:pt modelId="{FE69FB72-4066-48A1-AF9A-84C2CF596B65}">
      <dgm:prSet/>
      <dgm:spPr>
        <a:solidFill>
          <a:srgbClr val="7D547E">
            <a:alpha val="42000"/>
          </a:srgbClr>
        </a:solidFill>
      </dgm:spPr>
      <dgm:t>
        <a:bodyPr/>
        <a:lstStyle/>
        <a:p>
          <a:pPr rtl="0"/>
          <a:r>
            <a:rPr lang="ru-RU" dirty="0" smtClean="0"/>
            <a:t>3. </a:t>
          </a:r>
          <a:r>
            <a:rPr lang="ru-RU" b="1" dirty="0" smtClean="0"/>
            <a:t>Тревожность</a:t>
          </a:r>
          <a:endParaRPr lang="ru-RU" b="1" dirty="0"/>
        </a:p>
      </dgm:t>
    </dgm:pt>
    <dgm:pt modelId="{C94AAD26-3526-4C42-8967-38FF70943C78}" type="parTrans" cxnId="{1AA90D60-80B3-4B4E-9EFB-043ADF7CEED2}">
      <dgm:prSet/>
      <dgm:spPr/>
      <dgm:t>
        <a:bodyPr/>
        <a:lstStyle/>
        <a:p>
          <a:endParaRPr lang="ru-RU"/>
        </a:p>
      </dgm:t>
    </dgm:pt>
    <dgm:pt modelId="{FC4907BE-E871-4854-B6A0-92D0C7BAEFB3}" type="sibTrans" cxnId="{1AA90D60-80B3-4B4E-9EFB-043ADF7CEED2}">
      <dgm:prSet/>
      <dgm:spPr/>
      <dgm:t>
        <a:bodyPr/>
        <a:lstStyle/>
        <a:p>
          <a:endParaRPr lang="ru-RU"/>
        </a:p>
      </dgm:t>
    </dgm:pt>
    <dgm:pt modelId="{05646013-56DF-4C09-97D7-14FCFEEA728A}">
      <dgm:prSet/>
      <dgm:spPr/>
      <dgm:t>
        <a:bodyPr/>
        <a:lstStyle/>
        <a:p>
          <a:pPr rtl="0"/>
          <a:r>
            <a:rPr lang="ru-RU" b="1" dirty="0" smtClean="0"/>
            <a:t>факторы тревожности (общая тревожность в школе, переживание социального стресса, фрустрация потребности в достижении успеха, страх самовыражения, страх не соответствовать ожиданиям окружающих, низкая физиологическая сопротивляемость стрессу, проблемы и страхи в отношениях с учителями); </a:t>
          </a:r>
          <a:endParaRPr lang="ru-RU" b="1" dirty="0"/>
        </a:p>
      </dgm:t>
    </dgm:pt>
    <dgm:pt modelId="{89CF39E2-6E0D-4035-B7FB-AD910F0FF57E}" type="parTrans" cxnId="{27C8910D-F90E-4847-98E1-D1AFD1EF6086}">
      <dgm:prSet/>
      <dgm:spPr/>
      <dgm:t>
        <a:bodyPr/>
        <a:lstStyle/>
        <a:p>
          <a:endParaRPr lang="ru-RU"/>
        </a:p>
      </dgm:t>
    </dgm:pt>
    <dgm:pt modelId="{75E8E92C-3EC6-4349-8776-EE5E6716A376}" type="sibTrans" cxnId="{27C8910D-F90E-4847-98E1-D1AFD1EF6086}">
      <dgm:prSet/>
      <dgm:spPr/>
      <dgm:t>
        <a:bodyPr/>
        <a:lstStyle/>
        <a:p>
          <a:endParaRPr lang="ru-RU"/>
        </a:p>
      </dgm:t>
    </dgm:pt>
    <dgm:pt modelId="{F555A5B1-CB1E-4800-9B46-30D24EF0B674}">
      <dgm:prSet/>
      <dgm:spPr>
        <a:solidFill>
          <a:srgbClr val="7D547E">
            <a:alpha val="42000"/>
          </a:srgbClr>
        </a:solidFill>
      </dgm:spPr>
      <dgm:t>
        <a:bodyPr/>
        <a:lstStyle/>
        <a:p>
          <a:pPr rtl="0"/>
          <a:r>
            <a:rPr lang="ru-RU" dirty="0" smtClean="0"/>
            <a:t>4. </a:t>
          </a:r>
          <a:r>
            <a:rPr lang="ru-RU" b="1" dirty="0" smtClean="0"/>
            <a:t>Межличностные отношения</a:t>
          </a:r>
          <a:endParaRPr lang="ru-RU" b="1" dirty="0"/>
        </a:p>
      </dgm:t>
    </dgm:pt>
    <dgm:pt modelId="{18168237-985B-47C3-A176-2FA426CF11B7}" type="parTrans" cxnId="{F58DA377-54FA-477B-BDFF-9DD72E3A3798}">
      <dgm:prSet/>
      <dgm:spPr/>
      <dgm:t>
        <a:bodyPr/>
        <a:lstStyle/>
        <a:p>
          <a:endParaRPr lang="ru-RU"/>
        </a:p>
      </dgm:t>
    </dgm:pt>
    <dgm:pt modelId="{8AC615A7-C116-49A5-B6C8-4B5FF3543218}" type="sibTrans" cxnId="{F58DA377-54FA-477B-BDFF-9DD72E3A3798}">
      <dgm:prSet/>
      <dgm:spPr/>
      <dgm:t>
        <a:bodyPr/>
        <a:lstStyle/>
        <a:p>
          <a:endParaRPr lang="ru-RU"/>
        </a:p>
      </dgm:t>
    </dgm:pt>
    <dgm:pt modelId="{E054CFC8-17A1-44A3-9650-71715B4CFC30}">
      <dgm:prSet/>
      <dgm:spPr/>
      <dgm:t>
        <a:bodyPr/>
        <a:lstStyle/>
        <a:p>
          <a:pPr rtl="0"/>
          <a:r>
            <a:rPr lang="ru-RU" b="1" dirty="0" smtClean="0"/>
            <a:t>положительные и отрицательные выборы (в классе) в сферах досуга и учебы.</a:t>
          </a:r>
          <a:endParaRPr lang="ru-RU" b="1" dirty="0"/>
        </a:p>
      </dgm:t>
    </dgm:pt>
    <dgm:pt modelId="{0A9C5FAC-3712-4869-9339-94C5A1C04C02}" type="parTrans" cxnId="{19DE0D90-5FA6-4AB0-AC91-13AA852F85BB}">
      <dgm:prSet/>
      <dgm:spPr/>
      <dgm:t>
        <a:bodyPr/>
        <a:lstStyle/>
        <a:p>
          <a:endParaRPr lang="ru-RU"/>
        </a:p>
      </dgm:t>
    </dgm:pt>
    <dgm:pt modelId="{B622BBE2-B339-4FA6-9F48-6099CE3046BF}" type="sibTrans" cxnId="{19DE0D90-5FA6-4AB0-AC91-13AA852F85BB}">
      <dgm:prSet/>
      <dgm:spPr/>
      <dgm:t>
        <a:bodyPr/>
        <a:lstStyle/>
        <a:p>
          <a:endParaRPr lang="ru-RU"/>
        </a:p>
      </dgm:t>
    </dgm:pt>
    <dgm:pt modelId="{153CEACF-2C62-45F8-A2AB-897B8CD8144E}" type="pres">
      <dgm:prSet presAssocID="{2F687AD1-0C23-4639-9858-686BB359812D}" presName="linear" presStyleCnt="0">
        <dgm:presLayoutVars>
          <dgm:animLvl val="lvl"/>
          <dgm:resizeHandles val="exact"/>
        </dgm:presLayoutVars>
      </dgm:prSet>
      <dgm:spPr/>
      <dgm:t>
        <a:bodyPr/>
        <a:lstStyle/>
        <a:p>
          <a:endParaRPr lang="ru-RU"/>
        </a:p>
      </dgm:t>
    </dgm:pt>
    <dgm:pt modelId="{4E0132B2-EE85-4089-838A-E3FB80591D38}" type="pres">
      <dgm:prSet presAssocID="{4EB025FD-FF33-4D3A-8847-DFB4E4CE6517}" presName="parentText" presStyleLbl="node1" presStyleIdx="0" presStyleCnt="4">
        <dgm:presLayoutVars>
          <dgm:chMax val="0"/>
          <dgm:bulletEnabled val="1"/>
        </dgm:presLayoutVars>
      </dgm:prSet>
      <dgm:spPr/>
      <dgm:t>
        <a:bodyPr/>
        <a:lstStyle/>
        <a:p>
          <a:endParaRPr lang="ru-RU"/>
        </a:p>
      </dgm:t>
    </dgm:pt>
    <dgm:pt modelId="{3EB70ED3-0562-4A5D-9B94-08F0A4D04A48}" type="pres">
      <dgm:prSet presAssocID="{4EB025FD-FF33-4D3A-8847-DFB4E4CE6517}" presName="childText" presStyleLbl="revTx" presStyleIdx="0" presStyleCnt="4">
        <dgm:presLayoutVars>
          <dgm:bulletEnabled val="1"/>
        </dgm:presLayoutVars>
      </dgm:prSet>
      <dgm:spPr/>
      <dgm:t>
        <a:bodyPr/>
        <a:lstStyle/>
        <a:p>
          <a:endParaRPr lang="ru-RU"/>
        </a:p>
      </dgm:t>
    </dgm:pt>
    <dgm:pt modelId="{4747BE50-3ADF-4074-B151-6CD60E4ECEC7}" type="pres">
      <dgm:prSet presAssocID="{1F8CA7F3-A73F-4C51-960D-4DBA65280038}" presName="parentText" presStyleLbl="node1" presStyleIdx="1" presStyleCnt="4">
        <dgm:presLayoutVars>
          <dgm:chMax val="0"/>
          <dgm:bulletEnabled val="1"/>
        </dgm:presLayoutVars>
      </dgm:prSet>
      <dgm:spPr/>
      <dgm:t>
        <a:bodyPr/>
        <a:lstStyle/>
        <a:p>
          <a:endParaRPr lang="ru-RU"/>
        </a:p>
      </dgm:t>
    </dgm:pt>
    <dgm:pt modelId="{D84BB915-180D-4769-8330-D10BB2D8D819}" type="pres">
      <dgm:prSet presAssocID="{1F8CA7F3-A73F-4C51-960D-4DBA65280038}" presName="childText" presStyleLbl="revTx" presStyleIdx="1" presStyleCnt="4">
        <dgm:presLayoutVars>
          <dgm:bulletEnabled val="1"/>
        </dgm:presLayoutVars>
      </dgm:prSet>
      <dgm:spPr/>
      <dgm:t>
        <a:bodyPr/>
        <a:lstStyle/>
        <a:p>
          <a:endParaRPr lang="ru-RU"/>
        </a:p>
      </dgm:t>
    </dgm:pt>
    <dgm:pt modelId="{EBB20B11-89E7-46BB-840E-A3B3BC64BC70}" type="pres">
      <dgm:prSet presAssocID="{FE69FB72-4066-48A1-AF9A-84C2CF596B65}" presName="parentText" presStyleLbl="node1" presStyleIdx="2" presStyleCnt="4" custLinFactNeighborX="1974" custLinFactNeighborY="-4502">
        <dgm:presLayoutVars>
          <dgm:chMax val="0"/>
          <dgm:bulletEnabled val="1"/>
        </dgm:presLayoutVars>
      </dgm:prSet>
      <dgm:spPr/>
      <dgm:t>
        <a:bodyPr/>
        <a:lstStyle/>
        <a:p>
          <a:endParaRPr lang="ru-RU"/>
        </a:p>
      </dgm:t>
    </dgm:pt>
    <dgm:pt modelId="{A51C76E3-EEBC-4FF4-99BA-E4CAD1A615CC}" type="pres">
      <dgm:prSet presAssocID="{FE69FB72-4066-48A1-AF9A-84C2CF596B65}" presName="childText" presStyleLbl="revTx" presStyleIdx="2" presStyleCnt="4">
        <dgm:presLayoutVars>
          <dgm:bulletEnabled val="1"/>
        </dgm:presLayoutVars>
      </dgm:prSet>
      <dgm:spPr/>
      <dgm:t>
        <a:bodyPr/>
        <a:lstStyle/>
        <a:p>
          <a:endParaRPr lang="ru-RU"/>
        </a:p>
      </dgm:t>
    </dgm:pt>
    <dgm:pt modelId="{F7E278E3-9A99-41AF-80A1-00A6F7775CC7}" type="pres">
      <dgm:prSet presAssocID="{F555A5B1-CB1E-4800-9B46-30D24EF0B674}" presName="parentText" presStyleLbl="node1" presStyleIdx="3" presStyleCnt="4">
        <dgm:presLayoutVars>
          <dgm:chMax val="0"/>
          <dgm:bulletEnabled val="1"/>
        </dgm:presLayoutVars>
      </dgm:prSet>
      <dgm:spPr/>
      <dgm:t>
        <a:bodyPr/>
        <a:lstStyle/>
        <a:p>
          <a:endParaRPr lang="ru-RU"/>
        </a:p>
      </dgm:t>
    </dgm:pt>
    <dgm:pt modelId="{07919BBD-2AB7-494A-91D2-F601F00A42BA}" type="pres">
      <dgm:prSet presAssocID="{F555A5B1-CB1E-4800-9B46-30D24EF0B674}" presName="childText" presStyleLbl="revTx" presStyleIdx="3" presStyleCnt="4">
        <dgm:presLayoutVars>
          <dgm:bulletEnabled val="1"/>
        </dgm:presLayoutVars>
      </dgm:prSet>
      <dgm:spPr/>
      <dgm:t>
        <a:bodyPr/>
        <a:lstStyle/>
        <a:p>
          <a:endParaRPr lang="ru-RU"/>
        </a:p>
      </dgm:t>
    </dgm:pt>
  </dgm:ptLst>
  <dgm:cxnLst>
    <dgm:cxn modelId="{406EBA10-7F6D-4993-8F7B-03FEC31DB7E3}" srcId="{2F687AD1-0C23-4639-9858-686BB359812D}" destId="{1F8CA7F3-A73F-4C51-960D-4DBA65280038}" srcOrd="1" destOrd="0" parTransId="{669BCAC4-6399-46FC-A771-DD3D9D24813E}" sibTransId="{65A19DF0-323F-4D49-9BE2-30219ED1E737}"/>
    <dgm:cxn modelId="{5407AD5C-5BBC-44C6-8A7C-7C2BE3B8051F}" type="presOf" srcId="{4EF2FECF-9C4E-442F-8AB8-3E97D4A1BF97}" destId="{D84BB915-180D-4769-8330-D10BB2D8D819}" srcOrd="0" destOrd="0" presId="urn:microsoft.com/office/officeart/2005/8/layout/vList2"/>
    <dgm:cxn modelId="{AF33E370-B0E7-407D-A632-7DF42BB46FD5}" srcId="{4EB025FD-FF33-4D3A-8847-DFB4E4CE6517}" destId="{2136BF39-E219-463B-80C1-6FA1270BB7FB}" srcOrd="0" destOrd="0" parTransId="{89FA29DC-3D88-4957-B27B-9B498D299235}" sibTransId="{A310FF5D-8BF6-41B0-832D-4C35EEC57CEB}"/>
    <dgm:cxn modelId="{CC3CAECF-03D3-430A-9C9A-F8126A25550C}" type="presOf" srcId="{4EB025FD-FF33-4D3A-8847-DFB4E4CE6517}" destId="{4E0132B2-EE85-4089-838A-E3FB80591D38}" srcOrd="0" destOrd="0" presId="urn:microsoft.com/office/officeart/2005/8/layout/vList2"/>
    <dgm:cxn modelId="{C969718E-ED28-4974-8063-1805E9890223}" type="presOf" srcId="{1F8CA7F3-A73F-4C51-960D-4DBA65280038}" destId="{4747BE50-3ADF-4074-B151-6CD60E4ECEC7}" srcOrd="0" destOrd="0" presId="urn:microsoft.com/office/officeart/2005/8/layout/vList2"/>
    <dgm:cxn modelId="{5563FBF8-A90A-4133-AAE0-972F0CD23F43}" type="presOf" srcId="{2F687AD1-0C23-4639-9858-686BB359812D}" destId="{153CEACF-2C62-45F8-A2AB-897B8CD8144E}" srcOrd="0" destOrd="0" presId="urn:microsoft.com/office/officeart/2005/8/layout/vList2"/>
    <dgm:cxn modelId="{C083FDCE-138C-45E0-A49C-136BF5C33B92}" type="presOf" srcId="{2136BF39-E219-463B-80C1-6FA1270BB7FB}" destId="{3EB70ED3-0562-4A5D-9B94-08F0A4D04A48}" srcOrd="0" destOrd="0" presId="urn:microsoft.com/office/officeart/2005/8/layout/vList2"/>
    <dgm:cxn modelId="{1AA90D60-80B3-4B4E-9EFB-043ADF7CEED2}" srcId="{2F687AD1-0C23-4639-9858-686BB359812D}" destId="{FE69FB72-4066-48A1-AF9A-84C2CF596B65}" srcOrd="2" destOrd="0" parTransId="{C94AAD26-3526-4C42-8967-38FF70943C78}" sibTransId="{FC4907BE-E871-4854-B6A0-92D0C7BAEFB3}"/>
    <dgm:cxn modelId="{5DACBD71-33E4-4B7E-990D-B4B61481FC60}" srcId="{1F8CA7F3-A73F-4C51-960D-4DBA65280038}" destId="{4EF2FECF-9C4E-442F-8AB8-3E97D4A1BF97}" srcOrd="0" destOrd="0" parTransId="{E7701164-2743-4CD0-A960-957F91CB582C}" sibTransId="{643D7A1B-0AF9-4107-96D1-82BC3D6BFFAB}"/>
    <dgm:cxn modelId="{6C3888FA-041E-451C-BC87-CBD67DE33F38}" type="presOf" srcId="{E054CFC8-17A1-44A3-9650-71715B4CFC30}" destId="{07919BBD-2AB7-494A-91D2-F601F00A42BA}" srcOrd="0" destOrd="0" presId="urn:microsoft.com/office/officeart/2005/8/layout/vList2"/>
    <dgm:cxn modelId="{7148A720-64FD-4CD5-898F-8A9A466F0508}" type="presOf" srcId="{F555A5B1-CB1E-4800-9B46-30D24EF0B674}" destId="{F7E278E3-9A99-41AF-80A1-00A6F7775CC7}" srcOrd="0" destOrd="0" presId="urn:microsoft.com/office/officeart/2005/8/layout/vList2"/>
    <dgm:cxn modelId="{F58DA377-54FA-477B-BDFF-9DD72E3A3798}" srcId="{2F687AD1-0C23-4639-9858-686BB359812D}" destId="{F555A5B1-CB1E-4800-9B46-30D24EF0B674}" srcOrd="3" destOrd="0" parTransId="{18168237-985B-47C3-A176-2FA426CF11B7}" sibTransId="{8AC615A7-C116-49A5-B6C8-4B5FF3543218}"/>
    <dgm:cxn modelId="{19DE0D90-5FA6-4AB0-AC91-13AA852F85BB}" srcId="{F555A5B1-CB1E-4800-9B46-30D24EF0B674}" destId="{E054CFC8-17A1-44A3-9650-71715B4CFC30}" srcOrd="0" destOrd="0" parTransId="{0A9C5FAC-3712-4869-9339-94C5A1C04C02}" sibTransId="{B622BBE2-B339-4FA6-9F48-6099CE3046BF}"/>
    <dgm:cxn modelId="{2F8E09A2-D37B-4853-8CD0-52F5EFE4FB88}" type="presOf" srcId="{FE69FB72-4066-48A1-AF9A-84C2CF596B65}" destId="{EBB20B11-89E7-46BB-840E-A3B3BC64BC70}" srcOrd="0" destOrd="0" presId="urn:microsoft.com/office/officeart/2005/8/layout/vList2"/>
    <dgm:cxn modelId="{6A57AD6E-D5A6-4B38-9D83-D6852E062E6D}" type="presOf" srcId="{05646013-56DF-4C09-97D7-14FCFEEA728A}" destId="{A51C76E3-EEBC-4FF4-99BA-E4CAD1A615CC}" srcOrd="0" destOrd="0" presId="urn:microsoft.com/office/officeart/2005/8/layout/vList2"/>
    <dgm:cxn modelId="{27C8910D-F90E-4847-98E1-D1AFD1EF6086}" srcId="{FE69FB72-4066-48A1-AF9A-84C2CF596B65}" destId="{05646013-56DF-4C09-97D7-14FCFEEA728A}" srcOrd="0" destOrd="0" parTransId="{89CF39E2-6E0D-4035-B7FB-AD910F0FF57E}" sibTransId="{75E8E92C-3EC6-4349-8776-EE5E6716A376}"/>
    <dgm:cxn modelId="{DF30BB1C-2859-4DC6-9E32-4F6C5A6F908A}" srcId="{2F687AD1-0C23-4639-9858-686BB359812D}" destId="{4EB025FD-FF33-4D3A-8847-DFB4E4CE6517}" srcOrd="0" destOrd="0" parTransId="{4A4DC49F-D846-4D4C-846B-59525EF47C60}" sibTransId="{6608A730-CAE0-43D7-8DBA-405F9D95E6CE}"/>
    <dgm:cxn modelId="{C30ADB35-571A-4AD0-A8E6-B87A328BBC01}" type="presParOf" srcId="{153CEACF-2C62-45F8-A2AB-897B8CD8144E}" destId="{4E0132B2-EE85-4089-838A-E3FB80591D38}" srcOrd="0" destOrd="0" presId="urn:microsoft.com/office/officeart/2005/8/layout/vList2"/>
    <dgm:cxn modelId="{C420F079-33F0-4CD6-8C58-9D8730AFC1C3}" type="presParOf" srcId="{153CEACF-2C62-45F8-A2AB-897B8CD8144E}" destId="{3EB70ED3-0562-4A5D-9B94-08F0A4D04A48}" srcOrd="1" destOrd="0" presId="urn:microsoft.com/office/officeart/2005/8/layout/vList2"/>
    <dgm:cxn modelId="{12F73159-8C67-44AD-AF0A-F292894C4EED}" type="presParOf" srcId="{153CEACF-2C62-45F8-A2AB-897B8CD8144E}" destId="{4747BE50-3ADF-4074-B151-6CD60E4ECEC7}" srcOrd="2" destOrd="0" presId="urn:microsoft.com/office/officeart/2005/8/layout/vList2"/>
    <dgm:cxn modelId="{95E07533-3179-496D-84CC-607E5FEB0E75}" type="presParOf" srcId="{153CEACF-2C62-45F8-A2AB-897B8CD8144E}" destId="{D84BB915-180D-4769-8330-D10BB2D8D819}" srcOrd="3" destOrd="0" presId="urn:microsoft.com/office/officeart/2005/8/layout/vList2"/>
    <dgm:cxn modelId="{3BBFA398-1F4F-49F5-8665-D5B823B621E8}" type="presParOf" srcId="{153CEACF-2C62-45F8-A2AB-897B8CD8144E}" destId="{EBB20B11-89E7-46BB-840E-A3B3BC64BC70}" srcOrd="4" destOrd="0" presId="urn:microsoft.com/office/officeart/2005/8/layout/vList2"/>
    <dgm:cxn modelId="{DFDDC97F-B811-4AE1-99F3-00507F48661D}" type="presParOf" srcId="{153CEACF-2C62-45F8-A2AB-897B8CD8144E}" destId="{A51C76E3-EEBC-4FF4-99BA-E4CAD1A615CC}" srcOrd="5" destOrd="0" presId="urn:microsoft.com/office/officeart/2005/8/layout/vList2"/>
    <dgm:cxn modelId="{7605100F-7028-4683-B931-582B41A25092}" type="presParOf" srcId="{153CEACF-2C62-45F8-A2AB-897B8CD8144E}" destId="{F7E278E3-9A99-41AF-80A1-00A6F7775CC7}" srcOrd="6" destOrd="0" presId="urn:microsoft.com/office/officeart/2005/8/layout/vList2"/>
    <dgm:cxn modelId="{32A4061C-DE2C-4BFF-A32C-21CA1A5752CD}" type="presParOf" srcId="{153CEACF-2C62-45F8-A2AB-897B8CD8144E}" destId="{07919BBD-2AB7-494A-91D2-F601F00A42BA}"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1DAABA-9FDA-4707-AFF3-7A090F26669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4B2CD62F-576D-4611-8895-80B252C739CC}">
      <dgm:prSet phldrT="[Текст]"/>
      <dgm:spPr/>
      <dgm:t>
        <a:bodyPr/>
        <a:lstStyle/>
        <a:p>
          <a:r>
            <a:rPr lang="ru-RU" dirty="0" smtClean="0"/>
            <a:t>ВЫСОКОКРЕАТИВНАЯ ГРУППА  </a:t>
          </a:r>
        </a:p>
        <a:p>
          <a:r>
            <a:rPr lang="ru-RU" b="1" dirty="0" smtClean="0">
              <a:solidFill>
                <a:srgbClr val="00B050"/>
              </a:solidFill>
            </a:rPr>
            <a:t>самая социально адаптированная группа </a:t>
          </a:r>
          <a:endParaRPr lang="ru-RU" b="1" dirty="0">
            <a:solidFill>
              <a:srgbClr val="00B050"/>
            </a:solidFill>
          </a:endParaRPr>
        </a:p>
      </dgm:t>
    </dgm:pt>
    <dgm:pt modelId="{53C80080-770E-4BB5-B587-72A6B0C545D1}" type="parTrans" cxnId="{DF88BCD8-1E30-44C5-A9F9-CF4ED9655A5B}">
      <dgm:prSet/>
      <dgm:spPr/>
      <dgm:t>
        <a:bodyPr/>
        <a:lstStyle/>
        <a:p>
          <a:endParaRPr lang="ru-RU"/>
        </a:p>
      </dgm:t>
    </dgm:pt>
    <dgm:pt modelId="{A594C9DC-8D95-4420-AFBE-B7939E8DA2FD}" type="sibTrans" cxnId="{DF88BCD8-1E30-44C5-A9F9-CF4ED9655A5B}">
      <dgm:prSet/>
      <dgm:spPr/>
      <dgm:t>
        <a:bodyPr/>
        <a:lstStyle/>
        <a:p>
          <a:endParaRPr lang="ru-RU"/>
        </a:p>
      </dgm:t>
    </dgm:pt>
    <dgm:pt modelId="{A527F363-FBE3-461C-8AA5-8394C33A35B6}">
      <dgm:prSet phldrT="[Текст]"/>
      <dgm:spPr/>
      <dgm:t>
        <a:bodyPr/>
        <a:lstStyle/>
        <a:p>
          <a:r>
            <a:rPr lang="ru-RU" dirty="0" smtClean="0"/>
            <a:t>ОЧЕНЬ ВЫСОКОКРЕАТИВНАЯ ГРУППА  </a:t>
          </a:r>
        </a:p>
        <a:p>
          <a:r>
            <a:rPr lang="ru-RU" b="1" dirty="0" smtClean="0">
              <a:solidFill>
                <a:srgbClr val="FF0000"/>
              </a:solidFill>
            </a:rPr>
            <a:t>самая социально не адаптированная группа</a:t>
          </a:r>
          <a:endParaRPr lang="ru-RU" b="1" dirty="0">
            <a:solidFill>
              <a:srgbClr val="FF0000"/>
            </a:solidFill>
          </a:endParaRPr>
        </a:p>
      </dgm:t>
    </dgm:pt>
    <dgm:pt modelId="{D6D0B6A3-7B45-488A-A5F1-B63341FF05AF}" type="parTrans" cxnId="{569D98AF-99E7-49D9-A26D-CAA337F14D79}">
      <dgm:prSet/>
      <dgm:spPr>
        <a:ln>
          <a:noFill/>
        </a:ln>
      </dgm:spPr>
      <dgm:t>
        <a:bodyPr/>
        <a:lstStyle/>
        <a:p>
          <a:endParaRPr lang="ru-RU"/>
        </a:p>
      </dgm:t>
    </dgm:pt>
    <dgm:pt modelId="{07F28265-D92F-484E-8F49-123A145CE7CF}" type="sibTrans" cxnId="{569D98AF-99E7-49D9-A26D-CAA337F14D79}">
      <dgm:prSet/>
      <dgm:spPr/>
      <dgm:t>
        <a:bodyPr/>
        <a:lstStyle/>
        <a:p>
          <a:endParaRPr lang="ru-RU"/>
        </a:p>
      </dgm:t>
    </dgm:pt>
    <dgm:pt modelId="{D3DE86BA-BCB0-4E8D-8CE0-EA136ACBDE21}">
      <dgm:prSet phldrT="[Текст]"/>
      <dgm:spPr/>
      <dgm:t>
        <a:bodyPr/>
        <a:lstStyle/>
        <a:p>
          <a:r>
            <a:rPr lang="ru-RU" dirty="0" smtClean="0"/>
            <a:t>ОЧЕНЬ НИЗКОКРЕАТИВНАЯ ГРУППА, НИЗКОКРЕАТИВНАЯ ГРУППА </a:t>
          </a:r>
        </a:p>
        <a:p>
          <a:r>
            <a:rPr lang="ru-RU" b="1" dirty="0" smtClean="0">
              <a:solidFill>
                <a:schemeClr val="bg2">
                  <a:lumMod val="50000"/>
                </a:schemeClr>
              </a:solidFill>
            </a:rPr>
            <a:t>адаптированная группа на среднем уровне</a:t>
          </a:r>
          <a:endParaRPr lang="ru-RU" b="1" dirty="0">
            <a:solidFill>
              <a:schemeClr val="bg2">
                <a:lumMod val="50000"/>
              </a:schemeClr>
            </a:solidFill>
          </a:endParaRPr>
        </a:p>
      </dgm:t>
    </dgm:pt>
    <dgm:pt modelId="{30563FDF-0EDD-49D0-9328-B36923123E7F}" type="parTrans" cxnId="{296BA16F-EB61-48E2-8A96-E0AE7A2EDA15}">
      <dgm:prSet/>
      <dgm:spPr/>
      <dgm:t>
        <a:bodyPr/>
        <a:lstStyle/>
        <a:p>
          <a:endParaRPr lang="ru-RU"/>
        </a:p>
      </dgm:t>
    </dgm:pt>
    <dgm:pt modelId="{E55CA797-34CD-4438-A757-2C882E97D391}" type="sibTrans" cxnId="{296BA16F-EB61-48E2-8A96-E0AE7A2EDA15}">
      <dgm:prSet/>
      <dgm:spPr/>
      <dgm:t>
        <a:bodyPr/>
        <a:lstStyle/>
        <a:p>
          <a:endParaRPr lang="ru-RU"/>
        </a:p>
      </dgm:t>
    </dgm:pt>
    <dgm:pt modelId="{BCD94724-E237-428A-9F86-C73542DC9543}" type="pres">
      <dgm:prSet presAssocID="{801DAABA-9FDA-4707-AFF3-7A090F26669D}" presName="hierChild1" presStyleCnt="0">
        <dgm:presLayoutVars>
          <dgm:chPref val="1"/>
          <dgm:dir/>
          <dgm:animOne val="branch"/>
          <dgm:animLvl val="lvl"/>
          <dgm:resizeHandles/>
        </dgm:presLayoutVars>
      </dgm:prSet>
      <dgm:spPr/>
      <dgm:t>
        <a:bodyPr/>
        <a:lstStyle/>
        <a:p>
          <a:endParaRPr lang="ru-RU"/>
        </a:p>
      </dgm:t>
    </dgm:pt>
    <dgm:pt modelId="{597C2726-3E85-47EF-861A-2E03AAF3E3B1}" type="pres">
      <dgm:prSet presAssocID="{4B2CD62F-576D-4611-8895-80B252C739CC}" presName="hierRoot1" presStyleCnt="0"/>
      <dgm:spPr/>
    </dgm:pt>
    <dgm:pt modelId="{8E064B66-3148-489C-BC61-09D3909C8961}" type="pres">
      <dgm:prSet presAssocID="{4B2CD62F-576D-4611-8895-80B252C739CC}" presName="composite" presStyleCnt="0"/>
      <dgm:spPr/>
    </dgm:pt>
    <dgm:pt modelId="{9D8F5442-8998-471C-B16C-5EBAFB572024}" type="pres">
      <dgm:prSet presAssocID="{4B2CD62F-576D-4611-8895-80B252C739CC}" presName="background" presStyleLbl="node0" presStyleIdx="0" presStyleCnt="2"/>
      <dgm:spPr/>
    </dgm:pt>
    <dgm:pt modelId="{A00A8380-2576-4111-8CF0-C02D87DEE237}" type="pres">
      <dgm:prSet presAssocID="{4B2CD62F-576D-4611-8895-80B252C739CC}" presName="text" presStyleLbl="fgAcc0" presStyleIdx="0" presStyleCnt="2" custScaleX="306368" custLinFactY="-22787" custLinFactNeighborX="40996" custLinFactNeighborY="-100000">
        <dgm:presLayoutVars>
          <dgm:chPref val="3"/>
        </dgm:presLayoutVars>
      </dgm:prSet>
      <dgm:spPr/>
      <dgm:t>
        <a:bodyPr/>
        <a:lstStyle/>
        <a:p>
          <a:endParaRPr lang="ru-RU"/>
        </a:p>
      </dgm:t>
    </dgm:pt>
    <dgm:pt modelId="{3E582554-AA58-4420-B14F-9A86C4605E23}" type="pres">
      <dgm:prSet presAssocID="{4B2CD62F-576D-4611-8895-80B252C739CC}" presName="hierChild2" presStyleCnt="0"/>
      <dgm:spPr/>
    </dgm:pt>
    <dgm:pt modelId="{DB2E8C4B-3F84-428C-A1B8-26C5E56A23E3}" type="pres">
      <dgm:prSet presAssocID="{D6D0B6A3-7B45-488A-A5F1-B63341FF05AF}" presName="Name10" presStyleLbl="parChTrans1D2" presStyleIdx="0" presStyleCnt="1"/>
      <dgm:spPr/>
      <dgm:t>
        <a:bodyPr/>
        <a:lstStyle/>
        <a:p>
          <a:endParaRPr lang="ru-RU"/>
        </a:p>
      </dgm:t>
    </dgm:pt>
    <dgm:pt modelId="{C967C50D-6B76-4DB9-AD3A-B22D03116252}" type="pres">
      <dgm:prSet presAssocID="{A527F363-FBE3-461C-8AA5-8394C33A35B6}" presName="hierRoot2" presStyleCnt="0"/>
      <dgm:spPr/>
    </dgm:pt>
    <dgm:pt modelId="{DD5BB1B7-2F8B-4D33-9387-3A13C9E913FF}" type="pres">
      <dgm:prSet presAssocID="{A527F363-FBE3-461C-8AA5-8394C33A35B6}" presName="composite2" presStyleCnt="0"/>
      <dgm:spPr/>
    </dgm:pt>
    <dgm:pt modelId="{CB191E69-9EE2-4F8F-A316-69568946CCA3}" type="pres">
      <dgm:prSet presAssocID="{A527F363-FBE3-461C-8AA5-8394C33A35B6}" presName="background2" presStyleLbl="node2" presStyleIdx="0" presStyleCnt="1"/>
      <dgm:spPr/>
    </dgm:pt>
    <dgm:pt modelId="{686921BA-9D95-413C-A234-D0218B4D021B}" type="pres">
      <dgm:prSet presAssocID="{A527F363-FBE3-461C-8AA5-8394C33A35B6}" presName="text2" presStyleLbl="fgAcc2" presStyleIdx="0" presStyleCnt="1" custAng="0" custScaleX="319649" custLinFactNeighborX="48167" custLinFactNeighborY="86261">
        <dgm:presLayoutVars>
          <dgm:chPref val="3"/>
        </dgm:presLayoutVars>
      </dgm:prSet>
      <dgm:spPr/>
      <dgm:t>
        <a:bodyPr/>
        <a:lstStyle/>
        <a:p>
          <a:endParaRPr lang="ru-RU"/>
        </a:p>
      </dgm:t>
    </dgm:pt>
    <dgm:pt modelId="{685F3B85-EE5F-4609-88F3-3EE2C604C909}" type="pres">
      <dgm:prSet presAssocID="{A527F363-FBE3-461C-8AA5-8394C33A35B6}" presName="hierChild3" presStyleCnt="0"/>
      <dgm:spPr/>
    </dgm:pt>
    <dgm:pt modelId="{C9C4BB29-D33E-401F-9FC8-6018D3C12051}" type="pres">
      <dgm:prSet presAssocID="{D3DE86BA-BCB0-4E8D-8CE0-EA136ACBDE21}" presName="hierRoot1" presStyleCnt="0"/>
      <dgm:spPr/>
    </dgm:pt>
    <dgm:pt modelId="{C0BB1831-B620-418B-8308-054ACE16F551}" type="pres">
      <dgm:prSet presAssocID="{D3DE86BA-BCB0-4E8D-8CE0-EA136ACBDE21}" presName="composite" presStyleCnt="0"/>
      <dgm:spPr/>
    </dgm:pt>
    <dgm:pt modelId="{88FC8432-78C3-4B2C-8F7D-D08FD0DD74B8}" type="pres">
      <dgm:prSet presAssocID="{D3DE86BA-BCB0-4E8D-8CE0-EA136ACBDE21}" presName="background" presStyleLbl="node0" presStyleIdx="1" presStyleCnt="2"/>
      <dgm:spPr/>
    </dgm:pt>
    <dgm:pt modelId="{5B1D1095-CF3A-48EB-B754-3E77EB10B5A8}" type="pres">
      <dgm:prSet presAssocID="{D3DE86BA-BCB0-4E8D-8CE0-EA136ACBDE21}" presName="text" presStyleLbl="fgAcc0" presStyleIdx="1" presStyleCnt="2" custScaleX="319563" custLinFactX="-100000" custLinFactNeighborX="-194034" custLinFactNeighborY="66401">
        <dgm:presLayoutVars>
          <dgm:chPref val="3"/>
        </dgm:presLayoutVars>
      </dgm:prSet>
      <dgm:spPr/>
      <dgm:t>
        <a:bodyPr/>
        <a:lstStyle/>
        <a:p>
          <a:endParaRPr lang="ru-RU"/>
        </a:p>
      </dgm:t>
    </dgm:pt>
    <dgm:pt modelId="{0C097AA8-39B9-4983-96B8-A4FCB3AE3C1C}" type="pres">
      <dgm:prSet presAssocID="{D3DE86BA-BCB0-4E8D-8CE0-EA136ACBDE21}" presName="hierChild2" presStyleCnt="0"/>
      <dgm:spPr/>
    </dgm:pt>
  </dgm:ptLst>
  <dgm:cxnLst>
    <dgm:cxn modelId="{C23EE0AF-CBDF-4337-B987-4700755522A0}" type="presOf" srcId="{D3DE86BA-BCB0-4E8D-8CE0-EA136ACBDE21}" destId="{5B1D1095-CF3A-48EB-B754-3E77EB10B5A8}" srcOrd="0" destOrd="0" presId="urn:microsoft.com/office/officeart/2005/8/layout/hierarchy1"/>
    <dgm:cxn modelId="{296BA16F-EB61-48E2-8A96-E0AE7A2EDA15}" srcId="{801DAABA-9FDA-4707-AFF3-7A090F26669D}" destId="{D3DE86BA-BCB0-4E8D-8CE0-EA136ACBDE21}" srcOrd="1" destOrd="0" parTransId="{30563FDF-0EDD-49D0-9328-B36923123E7F}" sibTransId="{E55CA797-34CD-4438-A757-2C882E97D391}"/>
    <dgm:cxn modelId="{DF88BCD8-1E30-44C5-A9F9-CF4ED9655A5B}" srcId="{801DAABA-9FDA-4707-AFF3-7A090F26669D}" destId="{4B2CD62F-576D-4611-8895-80B252C739CC}" srcOrd="0" destOrd="0" parTransId="{53C80080-770E-4BB5-B587-72A6B0C545D1}" sibTransId="{A594C9DC-8D95-4420-AFBE-B7939E8DA2FD}"/>
    <dgm:cxn modelId="{184D27F0-AA72-450C-833B-17E7FEB07486}" type="presOf" srcId="{A527F363-FBE3-461C-8AA5-8394C33A35B6}" destId="{686921BA-9D95-413C-A234-D0218B4D021B}" srcOrd="0" destOrd="0" presId="urn:microsoft.com/office/officeart/2005/8/layout/hierarchy1"/>
    <dgm:cxn modelId="{569D98AF-99E7-49D9-A26D-CAA337F14D79}" srcId="{4B2CD62F-576D-4611-8895-80B252C739CC}" destId="{A527F363-FBE3-461C-8AA5-8394C33A35B6}" srcOrd="0" destOrd="0" parTransId="{D6D0B6A3-7B45-488A-A5F1-B63341FF05AF}" sibTransId="{07F28265-D92F-484E-8F49-123A145CE7CF}"/>
    <dgm:cxn modelId="{0557B755-92FB-4E0F-A12D-118870873585}" type="presOf" srcId="{D6D0B6A3-7B45-488A-A5F1-B63341FF05AF}" destId="{DB2E8C4B-3F84-428C-A1B8-26C5E56A23E3}" srcOrd="0" destOrd="0" presId="urn:microsoft.com/office/officeart/2005/8/layout/hierarchy1"/>
    <dgm:cxn modelId="{5BAD1545-CBAF-44E0-B84E-97FEE3D8034D}" type="presOf" srcId="{801DAABA-9FDA-4707-AFF3-7A090F26669D}" destId="{BCD94724-E237-428A-9F86-C73542DC9543}" srcOrd="0" destOrd="0" presId="urn:microsoft.com/office/officeart/2005/8/layout/hierarchy1"/>
    <dgm:cxn modelId="{E32E8C69-FDE7-4356-B9DE-327982AFF0C2}" type="presOf" srcId="{4B2CD62F-576D-4611-8895-80B252C739CC}" destId="{A00A8380-2576-4111-8CF0-C02D87DEE237}" srcOrd="0" destOrd="0" presId="urn:microsoft.com/office/officeart/2005/8/layout/hierarchy1"/>
    <dgm:cxn modelId="{16DEF1ED-4CF0-4B6D-AB95-261CFE5B7281}" type="presParOf" srcId="{BCD94724-E237-428A-9F86-C73542DC9543}" destId="{597C2726-3E85-47EF-861A-2E03AAF3E3B1}" srcOrd="0" destOrd="0" presId="urn:microsoft.com/office/officeart/2005/8/layout/hierarchy1"/>
    <dgm:cxn modelId="{BB1B30D4-9E02-47AC-8E0A-287743166C82}" type="presParOf" srcId="{597C2726-3E85-47EF-861A-2E03AAF3E3B1}" destId="{8E064B66-3148-489C-BC61-09D3909C8961}" srcOrd="0" destOrd="0" presId="urn:microsoft.com/office/officeart/2005/8/layout/hierarchy1"/>
    <dgm:cxn modelId="{8071830B-F890-41E8-8815-C57E01F3C875}" type="presParOf" srcId="{8E064B66-3148-489C-BC61-09D3909C8961}" destId="{9D8F5442-8998-471C-B16C-5EBAFB572024}" srcOrd="0" destOrd="0" presId="urn:microsoft.com/office/officeart/2005/8/layout/hierarchy1"/>
    <dgm:cxn modelId="{73B100E3-767F-407D-81AD-0AF5C0C3A8BC}" type="presParOf" srcId="{8E064B66-3148-489C-BC61-09D3909C8961}" destId="{A00A8380-2576-4111-8CF0-C02D87DEE237}" srcOrd="1" destOrd="0" presId="urn:microsoft.com/office/officeart/2005/8/layout/hierarchy1"/>
    <dgm:cxn modelId="{2706F66F-85BB-4151-B608-83862E7C0A2F}" type="presParOf" srcId="{597C2726-3E85-47EF-861A-2E03AAF3E3B1}" destId="{3E582554-AA58-4420-B14F-9A86C4605E23}" srcOrd="1" destOrd="0" presId="urn:microsoft.com/office/officeart/2005/8/layout/hierarchy1"/>
    <dgm:cxn modelId="{F4E14C2F-2D06-4721-AD61-88D880C9BDD3}" type="presParOf" srcId="{3E582554-AA58-4420-B14F-9A86C4605E23}" destId="{DB2E8C4B-3F84-428C-A1B8-26C5E56A23E3}" srcOrd="0" destOrd="0" presId="urn:microsoft.com/office/officeart/2005/8/layout/hierarchy1"/>
    <dgm:cxn modelId="{BC9E7927-1138-47C1-A6C6-D2880C9BB420}" type="presParOf" srcId="{3E582554-AA58-4420-B14F-9A86C4605E23}" destId="{C967C50D-6B76-4DB9-AD3A-B22D03116252}" srcOrd="1" destOrd="0" presId="urn:microsoft.com/office/officeart/2005/8/layout/hierarchy1"/>
    <dgm:cxn modelId="{DF7A7EAC-B02D-4247-B21B-BE45A9C14C49}" type="presParOf" srcId="{C967C50D-6B76-4DB9-AD3A-B22D03116252}" destId="{DD5BB1B7-2F8B-4D33-9387-3A13C9E913FF}" srcOrd="0" destOrd="0" presId="urn:microsoft.com/office/officeart/2005/8/layout/hierarchy1"/>
    <dgm:cxn modelId="{6DD90B1D-708A-41D0-BC4D-4F99EBB9AF4B}" type="presParOf" srcId="{DD5BB1B7-2F8B-4D33-9387-3A13C9E913FF}" destId="{CB191E69-9EE2-4F8F-A316-69568946CCA3}" srcOrd="0" destOrd="0" presId="urn:microsoft.com/office/officeart/2005/8/layout/hierarchy1"/>
    <dgm:cxn modelId="{B82A09C2-E22B-4E58-A26F-238B6964A72D}" type="presParOf" srcId="{DD5BB1B7-2F8B-4D33-9387-3A13C9E913FF}" destId="{686921BA-9D95-413C-A234-D0218B4D021B}" srcOrd="1" destOrd="0" presId="urn:microsoft.com/office/officeart/2005/8/layout/hierarchy1"/>
    <dgm:cxn modelId="{3FBD3850-AF40-4210-B724-E4DA38286E04}" type="presParOf" srcId="{C967C50D-6B76-4DB9-AD3A-B22D03116252}" destId="{685F3B85-EE5F-4609-88F3-3EE2C604C909}" srcOrd="1" destOrd="0" presId="urn:microsoft.com/office/officeart/2005/8/layout/hierarchy1"/>
    <dgm:cxn modelId="{3232E6BD-FF0E-43E8-9F56-B1B08D00BF69}" type="presParOf" srcId="{BCD94724-E237-428A-9F86-C73542DC9543}" destId="{C9C4BB29-D33E-401F-9FC8-6018D3C12051}" srcOrd="1" destOrd="0" presId="urn:microsoft.com/office/officeart/2005/8/layout/hierarchy1"/>
    <dgm:cxn modelId="{34148516-01F4-490E-BE3F-549D3197AE1F}" type="presParOf" srcId="{C9C4BB29-D33E-401F-9FC8-6018D3C12051}" destId="{C0BB1831-B620-418B-8308-054ACE16F551}" srcOrd="0" destOrd="0" presId="urn:microsoft.com/office/officeart/2005/8/layout/hierarchy1"/>
    <dgm:cxn modelId="{99197DE0-8BC8-481D-840A-42B06823A202}" type="presParOf" srcId="{C0BB1831-B620-418B-8308-054ACE16F551}" destId="{88FC8432-78C3-4B2C-8F7D-D08FD0DD74B8}" srcOrd="0" destOrd="0" presId="urn:microsoft.com/office/officeart/2005/8/layout/hierarchy1"/>
    <dgm:cxn modelId="{C8C4F826-2CA0-4F2A-B02A-4ABA9C78DAC2}" type="presParOf" srcId="{C0BB1831-B620-418B-8308-054ACE16F551}" destId="{5B1D1095-CF3A-48EB-B754-3E77EB10B5A8}" srcOrd="1" destOrd="0" presId="urn:microsoft.com/office/officeart/2005/8/layout/hierarchy1"/>
    <dgm:cxn modelId="{07A0F477-61BA-4829-B3CD-1F46B162611C}" type="presParOf" srcId="{C9C4BB29-D33E-401F-9FC8-6018D3C12051}" destId="{0C097AA8-39B9-4983-96B8-A4FCB3AE3C1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973DF-E8EE-41BD-A736-358A56DCCD6A}">
      <dsp:nvSpPr>
        <dsp:cNvPr id="0" name=""/>
        <dsp:cNvSpPr/>
      </dsp:nvSpPr>
      <dsp:spPr>
        <a:xfrm>
          <a:off x="-4688453" y="-794790"/>
          <a:ext cx="5075483" cy="6179063"/>
        </a:xfrm>
        <a:prstGeom prst="blockArc">
          <a:avLst>
            <a:gd name="adj1" fmla="val 18900000"/>
            <a:gd name="adj2" fmla="val 2700000"/>
            <a:gd name="adj3" fmla="val 35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249E34-03ED-4018-8C3F-217D5FBD5D83}">
      <dsp:nvSpPr>
        <dsp:cNvPr id="0" name=""/>
        <dsp:cNvSpPr/>
      </dsp:nvSpPr>
      <dsp:spPr>
        <a:xfrm>
          <a:off x="428571" y="147453"/>
          <a:ext cx="8539502" cy="4442028"/>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1451" tIns="60960" rIns="60960" bIns="60960" numCol="1" spcCol="1270" anchor="ctr" anchorCtr="0">
          <a:noAutofit/>
        </a:bodyPr>
        <a:lstStyle/>
        <a:p>
          <a:pPr lvl="0" algn="just" defTabSz="1066800">
            <a:lnSpc>
              <a:spcPct val="90000"/>
            </a:lnSpc>
            <a:spcBef>
              <a:spcPct val="0"/>
            </a:spcBef>
            <a:spcAft>
              <a:spcPct val="35000"/>
            </a:spcAft>
          </a:pPr>
          <a:r>
            <a:rPr lang="ru-RU" sz="2400" kern="1200" dirty="0" smtClean="0">
              <a:solidFill>
                <a:schemeClr val="bg1"/>
              </a:solidFill>
            </a:rPr>
            <a:t>В педагогической практике </a:t>
          </a:r>
          <a:r>
            <a:rPr lang="ru-RU" sz="2400" i="1" kern="1200" dirty="0" smtClean="0">
              <a:solidFill>
                <a:schemeClr val="bg1"/>
              </a:solidFill>
            </a:rPr>
            <a:t>специфика влияния уровня развития креативности на социально-психологическую адаптацию</a:t>
          </a:r>
          <a:r>
            <a:rPr lang="ru-RU" sz="2400" kern="1200" dirty="0" smtClean="0">
              <a:solidFill>
                <a:schemeClr val="bg1"/>
              </a:solidFill>
            </a:rPr>
            <a:t> остается </a:t>
          </a:r>
          <a:r>
            <a:rPr lang="ru-RU" sz="2400" b="1" kern="1200" dirty="0" smtClean="0">
              <a:solidFill>
                <a:schemeClr val="bg1"/>
              </a:solidFill>
            </a:rPr>
            <a:t>недостаточно разработанной</a:t>
          </a:r>
          <a:r>
            <a:rPr lang="ru-RU" sz="2400" kern="1200" dirty="0" smtClean="0">
              <a:solidFill>
                <a:schemeClr val="bg1"/>
              </a:solidFill>
            </a:rPr>
            <a:t>, в том числе </a:t>
          </a:r>
          <a:r>
            <a:rPr lang="ru-RU" sz="2400" i="1" kern="1200" dirty="0" smtClean="0">
              <a:solidFill>
                <a:schemeClr val="bg1"/>
              </a:solidFill>
            </a:rPr>
            <a:t>в младшем школьном возрасте</a:t>
          </a:r>
          <a:r>
            <a:rPr lang="ru-RU" sz="2400" kern="1200" dirty="0" smtClean="0">
              <a:solidFill>
                <a:schemeClr val="bg1"/>
              </a:solidFill>
            </a:rPr>
            <a:t>, как наиболее </a:t>
          </a:r>
          <a:r>
            <a:rPr lang="ru-RU" sz="2400" kern="1200" dirty="0" err="1" smtClean="0">
              <a:solidFill>
                <a:schemeClr val="bg1"/>
              </a:solidFill>
            </a:rPr>
            <a:t>сензитивном</a:t>
          </a:r>
          <a:r>
            <a:rPr lang="ru-RU" sz="2400" kern="1200" dirty="0" smtClean="0">
              <a:solidFill>
                <a:schemeClr val="bg1"/>
              </a:solidFill>
            </a:rPr>
            <a:t> периоде для развития креативности и социализации ребенка.</a:t>
          </a:r>
          <a:endParaRPr lang="ru-RU" sz="2400" kern="1200" dirty="0">
            <a:solidFill>
              <a:schemeClr val="bg1"/>
            </a:solidFill>
          </a:endParaRPr>
        </a:p>
      </dsp:txBody>
      <dsp:txXfrm>
        <a:off x="428571" y="147453"/>
        <a:ext cx="8539502" cy="4442028"/>
      </dsp:txXfrm>
    </dsp:sp>
    <dsp:sp modelId="{0B625264-99F5-490B-8DAB-08381958C8DB}">
      <dsp:nvSpPr>
        <dsp:cNvPr id="0" name=""/>
        <dsp:cNvSpPr/>
      </dsp:nvSpPr>
      <dsp:spPr>
        <a:xfrm>
          <a:off x="333794" y="1446221"/>
          <a:ext cx="1441643" cy="165793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76A19-032D-40AD-A0C2-62A9F9697D72}">
      <dsp:nvSpPr>
        <dsp:cNvPr id="0" name=""/>
        <dsp:cNvSpPr/>
      </dsp:nvSpPr>
      <dsp:spPr>
        <a:xfrm>
          <a:off x="0" y="0"/>
          <a:ext cx="7429552" cy="4588740"/>
        </a:xfrm>
        <a:prstGeom prst="roundRect">
          <a:avLst/>
        </a:prstGeom>
        <a:solidFill>
          <a:srgbClr val="7D547E">
            <a:alpha val="15000"/>
          </a:srgbClr>
        </a:soli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ru-RU" sz="2800" b="1" kern="1200" dirty="0" smtClean="0">
              <a:solidFill>
                <a:schemeClr val="tx1"/>
              </a:solidFill>
            </a:rPr>
            <a:t>Процесс постоянного активного приспособления личности к условиям социальной среды, связанного как с индивидуальными особенностями личности (интеллект, характер и т.д.), так и с позицией в обществе (межличностные отношения в группе, авторитет у сверстников и т.п.). </a:t>
          </a:r>
          <a:endParaRPr lang="ru-RU" sz="2800" b="1" kern="1200" dirty="0">
            <a:solidFill>
              <a:schemeClr val="tx1"/>
            </a:solidFill>
          </a:endParaRPr>
        </a:p>
      </dsp:txBody>
      <dsp:txXfrm>
        <a:off x="224004" y="224004"/>
        <a:ext cx="6981544" cy="4140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132B2-EE85-4089-838A-E3FB80591D38}">
      <dsp:nvSpPr>
        <dsp:cNvPr id="0" name=""/>
        <dsp:cNvSpPr/>
      </dsp:nvSpPr>
      <dsp:spPr>
        <a:xfrm>
          <a:off x="0" y="32132"/>
          <a:ext cx="8686800" cy="527670"/>
        </a:xfrm>
        <a:prstGeom prst="roundRect">
          <a:avLst/>
        </a:prstGeom>
        <a:solidFill>
          <a:srgbClr val="7D547E">
            <a:alpha val="4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dirty="0" smtClean="0"/>
            <a:t>1. </a:t>
          </a:r>
          <a:r>
            <a:rPr lang="ru-RU" sz="2200" b="1" kern="1200" dirty="0" smtClean="0"/>
            <a:t>Приспособленность</a:t>
          </a:r>
          <a:endParaRPr lang="ru-RU" sz="2200" b="1" kern="1200" dirty="0"/>
        </a:p>
      </dsp:txBody>
      <dsp:txXfrm>
        <a:off x="25759" y="57891"/>
        <a:ext cx="8635282" cy="476152"/>
      </dsp:txXfrm>
    </dsp:sp>
    <dsp:sp modelId="{3EB70ED3-0562-4A5D-9B94-08F0A4D04A48}">
      <dsp:nvSpPr>
        <dsp:cNvPr id="0" name=""/>
        <dsp:cNvSpPr/>
      </dsp:nvSpPr>
      <dsp:spPr>
        <a:xfrm>
          <a:off x="0" y="559802"/>
          <a:ext cx="868680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ru-RU" sz="1700" b="1" kern="1200" dirty="0" smtClean="0"/>
            <a:t>усвоение школьных норм поведения, успешность социальных контактов, эмоциональное благополучие;</a:t>
          </a:r>
          <a:endParaRPr lang="ru-RU" sz="1700" b="1" kern="1200" dirty="0"/>
        </a:p>
      </dsp:txBody>
      <dsp:txXfrm>
        <a:off x="0" y="559802"/>
        <a:ext cx="8686800" cy="535095"/>
      </dsp:txXfrm>
    </dsp:sp>
    <dsp:sp modelId="{4747BE50-3ADF-4074-B151-6CD60E4ECEC7}">
      <dsp:nvSpPr>
        <dsp:cNvPr id="0" name=""/>
        <dsp:cNvSpPr/>
      </dsp:nvSpPr>
      <dsp:spPr>
        <a:xfrm>
          <a:off x="0" y="1094897"/>
          <a:ext cx="8686800" cy="527670"/>
        </a:xfrm>
        <a:prstGeom prst="roundRect">
          <a:avLst/>
        </a:prstGeom>
        <a:solidFill>
          <a:srgbClr val="7D547E">
            <a:alpha val="4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dirty="0" smtClean="0"/>
            <a:t>2. </a:t>
          </a:r>
          <a:r>
            <a:rPr lang="ru-RU" sz="2200" b="1" kern="1200" dirty="0" smtClean="0"/>
            <a:t>Самооценка</a:t>
          </a:r>
          <a:endParaRPr lang="ru-RU" sz="2200" b="1" kern="1200" dirty="0"/>
        </a:p>
      </dsp:txBody>
      <dsp:txXfrm>
        <a:off x="25759" y="1120656"/>
        <a:ext cx="8635282" cy="476152"/>
      </dsp:txXfrm>
    </dsp:sp>
    <dsp:sp modelId="{D84BB915-180D-4769-8330-D10BB2D8D819}">
      <dsp:nvSpPr>
        <dsp:cNvPr id="0" name=""/>
        <dsp:cNvSpPr/>
      </dsp:nvSpPr>
      <dsp:spPr>
        <a:xfrm>
          <a:off x="0" y="1622567"/>
          <a:ext cx="868680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ru-RU" sz="1700" b="1" kern="1200" dirty="0" smtClean="0"/>
            <a:t>уровень самооценки и притязаний (интеллект, характер, авторитет у сверстников, умелые руки, внешность, уверенность в себе);</a:t>
          </a:r>
          <a:endParaRPr lang="ru-RU" sz="1700" b="1" kern="1200" dirty="0"/>
        </a:p>
      </dsp:txBody>
      <dsp:txXfrm>
        <a:off x="0" y="1622567"/>
        <a:ext cx="8686800" cy="535095"/>
      </dsp:txXfrm>
    </dsp:sp>
    <dsp:sp modelId="{EBB20B11-89E7-46BB-840E-A3B3BC64BC70}">
      <dsp:nvSpPr>
        <dsp:cNvPr id="0" name=""/>
        <dsp:cNvSpPr/>
      </dsp:nvSpPr>
      <dsp:spPr>
        <a:xfrm>
          <a:off x="0" y="2101281"/>
          <a:ext cx="8686800" cy="527670"/>
        </a:xfrm>
        <a:prstGeom prst="roundRect">
          <a:avLst/>
        </a:prstGeom>
        <a:solidFill>
          <a:srgbClr val="7D547E">
            <a:alpha val="4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dirty="0" smtClean="0"/>
            <a:t>3. </a:t>
          </a:r>
          <a:r>
            <a:rPr lang="ru-RU" sz="2200" b="1" kern="1200" dirty="0" smtClean="0"/>
            <a:t>Тревожность</a:t>
          </a:r>
          <a:endParaRPr lang="ru-RU" sz="2200" b="1" kern="1200" dirty="0"/>
        </a:p>
      </dsp:txBody>
      <dsp:txXfrm>
        <a:off x="25759" y="2127040"/>
        <a:ext cx="8635282" cy="476152"/>
      </dsp:txXfrm>
    </dsp:sp>
    <dsp:sp modelId="{A51C76E3-EEBC-4FF4-99BA-E4CAD1A615CC}">
      <dsp:nvSpPr>
        <dsp:cNvPr id="0" name=""/>
        <dsp:cNvSpPr/>
      </dsp:nvSpPr>
      <dsp:spPr>
        <a:xfrm>
          <a:off x="0" y="2685332"/>
          <a:ext cx="8686800" cy="1252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ru-RU" sz="1700" b="1" kern="1200" dirty="0" smtClean="0"/>
            <a:t>факторы тревожности (общая тревожность в школе, переживание социального стресса, фрустрация потребности в достижении успеха, страх самовыражения, страх не соответствовать ожиданиям окружающих, низкая физиологическая сопротивляемость стрессу, проблемы и страхи в отношениях с учителями); </a:t>
          </a:r>
          <a:endParaRPr lang="ru-RU" sz="1700" b="1" kern="1200" dirty="0"/>
        </a:p>
      </dsp:txBody>
      <dsp:txXfrm>
        <a:off x="0" y="2685332"/>
        <a:ext cx="8686800" cy="1252350"/>
      </dsp:txXfrm>
    </dsp:sp>
    <dsp:sp modelId="{F7E278E3-9A99-41AF-80A1-00A6F7775CC7}">
      <dsp:nvSpPr>
        <dsp:cNvPr id="0" name=""/>
        <dsp:cNvSpPr/>
      </dsp:nvSpPr>
      <dsp:spPr>
        <a:xfrm>
          <a:off x="0" y="3937682"/>
          <a:ext cx="8686800" cy="527670"/>
        </a:xfrm>
        <a:prstGeom prst="roundRect">
          <a:avLst/>
        </a:prstGeom>
        <a:solidFill>
          <a:srgbClr val="7D547E">
            <a:alpha val="4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dirty="0" smtClean="0"/>
            <a:t>4. </a:t>
          </a:r>
          <a:r>
            <a:rPr lang="ru-RU" sz="2200" b="1" kern="1200" dirty="0" smtClean="0"/>
            <a:t>Межличностные отношения</a:t>
          </a:r>
          <a:endParaRPr lang="ru-RU" sz="2200" b="1" kern="1200" dirty="0"/>
        </a:p>
      </dsp:txBody>
      <dsp:txXfrm>
        <a:off x="25759" y="3963441"/>
        <a:ext cx="8635282" cy="476152"/>
      </dsp:txXfrm>
    </dsp:sp>
    <dsp:sp modelId="{07919BBD-2AB7-494A-91D2-F601F00A42BA}">
      <dsp:nvSpPr>
        <dsp:cNvPr id="0" name=""/>
        <dsp:cNvSpPr/>
      </dsp:nvSpPr>
      <dsp:spPr>
        <a:xfrm>
          <a:off x="0" y="4465352"/>
          <a:ext cx="868680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ru-RU" sz="1700" b="1" kern="1200" dirty="0" smtClean="0"/>
            <a:t>положительные и отрицательные выборы (в классе) в сферах досуга и учебы.</a:t>
          </a:r>
          <a:endParaRPr lang="ru-RU" sz="1700" b="1" kern="1200" dirty="0"/>
        </a:p>
      </dsp:txBody>
      <dsp:txXfrm>
        <a:off x="0" y="4465352"/>
        <a:ext cx="8686800" cy="535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E8C4B-3F84-428C-A1B8-26C5E56A23E3}">
      <dsp:nvSpPr>
        <dsp:cNvPr id="0" name=""/>
        <dsp:cNvSpPr/>
      </dsp:nvSpPr>
      <dsp:spPr>
        <a:xfrm>
          <a:off x="2620854" y="988146"/>
          <a:ext cx="93485" cy="2109691"/>
        </a:xfrm>
        <a:custGeom>
          <a:avLst/>
          <a:gdLst/>
          <a:ahLst/>
          <a:cxnLst/>
          <a:rect l="0" t="0" r="0" b="0"/>
          <a:pathLst>
            <a:path>
              <a:moveTo>
                <a:pt x="0" y="0"/>
              </a:moveTo>
              <a:lnTo>
                <a:pt x="0" y="1988922"/>
              </a:lnTo>
              <a:lnTo>
                <a:pt x="93485" y="1988922"/>
              </a:lnTo>
              <a:lnTo>
                <a:pt x="93485" y="2109691"/>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9D8F5442-8998-471C-B16C-5EBAFB572024}">
      <dsp:nvSpPr>
        <dsp:cNvPr id="0" name=""/>
        <dsp:cNvSpPr/>
      </dsp:nvSpPr>
      <dsp:spPr>
        <a:xfrm>
          <a:off x="623861" y="160324"/>
          <a:ext cx="3993985" cy="8278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0A8380-2576-4111-8CF0-C02D87DEE237}">
      <dsp:nvSpPr>
        <dsp:cNvPr id="0" name=""/>
        <dsp:cNvSpPr/>
      </dsp:nvSpPr>
      <dsp:spPr>
        <a:xfrm>
          <a:off x="768711" y="297933"/>
          <a:ext cx="3993985" cy="8278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ВЫСОКОКРЕАТИВНАЯ ГРУППА  </a:t>
          </a:r>
        </a:p>
        <a:p>
          <a:pPr lvl="0" algn="ctr" defTabSz="577850">
            <a:lnSpc>
              <a:spcPct val="90000"/>
            </a:lnSpc>
            <a:spcBef>
              <a:spcPct val="0"/>
            </a:spcBef>
            <a:spcAft>
              <a:spcPct val="35000"/>
            </a:spcAft>
          </a:pPr>
          <a:r>
            <a:rPr lang="ru-RU" sz="1300" b="1" kern="1200" dirty="0" smtClean="0">
              <a:solidFill>
                <a:srgbClr val="00B050"/>
              </a:solidFill>
            </a:rPr>
            <a:t>самая социально адаптированная группа </a:t>
          </a:r>
          <a:endParaRPr lang="ru-RU" sz="1300" b="1" kern="1200" dirty="0">
            <a:solidFill>
              <a:srgbClr val="00B050"/>
            </a:solidFill>
          </a:endParaRPr>
        </a:p>
      </dsp:txBody>
      <dsp:txXfrm>
        <a:off x="792957" y="322179"/>
        <a:ext cx="3945493" cy="779329"/>
      </dsp:txXfrm>
    </dsp:sp>
    <dsp:sp modelId="{CB191E69-9EE2-4F8F-A316-69568946CCA3}">
      <dsp:nvSpPr>
        <dsp:cNvPr id="0" name=""/>
        <dsp:cNvSpPr/>
      </dsp:nvSpPr>
      <dsp:spPr>
        <a:xfrm>
          <a:off x="630777" y="3097838"/>
          <a:ext cx="4167124" cy="8278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6921BA-9D95-413C-A234-D0218B4D021B}">
      <dsp:nvSpPr>
        <dsp:cNvPr id="0" name=""/>
        <dsp:cNvSpPr/>
      </dsp:nvSpPr>
      <dsp:spPr>
        <a:xfrm>
          <a:off x="775627" y="3235446"/>
          <a:ext cx="4167124" cy="8278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ОЧЕНЬ ВЫСОКОКРЕАТИВНАЯ ГРУППА  </a:t>
          </a:r>
        </a:p>
        <a:p>
          <a:pPr lvl="0" algn="ctr" defTabSz="577850">
            <a:lnSpc>
              <a:spcPct val="90000"/>
            </a:lnSpc>
            <a:spcBef>
              <a:spcPct val="0"/>
            </a:spcBef>
            <a:spcAft>
              <a:spcPct val="35000"/>
            </a:spcAft>
          </a:pPr>
          <a:r>
            <a:rPr lang="ru-RU" sz="1300" b="1" kern="1200" dirty="0" smtClean="0">
              <a:solidFill>
                <a:srgbClr val="FF0000"/>
              </a:solidFill>
            </a:rPr>
            <a:t>самая социально не адаптированная группа</a:t>
          </a:r>
          <a:endParaRPr lang="ru-RU" sz="1300" b="1" kern="1200" dirty="0">
            <a:solidFill>
              <a:srgbClr val="FF0000"/>
            </a:solidFill>
          </a:endParaRPr>
        </a:p>
      </dsp:txBody>
      <dsp:txXfrm>
        <a:off x="799873" y="3259692"/>
        <a:ext cx="4118632" cy="779329"/>
      </dsp:txXfrm>
    </dsp:sp>
    <dsp:sp modelId="{88FC8432-78C3-4B2C-8F7D-D08FD0DD74B8}">
      <dsp:nvSpPr>
        <dsp:cNvPr id="0" name=""/>
        <dsp:cNvSpPr/>
      </dsp:nvSpPr>
      <dsp:spPr>
        <a:xfrm>
          <a:off x="539908" y="1726464"/>
          <a:ext cx="4166002" cy="8278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1D1095-CF3A-48EB-B754-3E77EB10B5A8}">
      <dsp:nvSpPr>
        <dsp:cNvPr id="0" name=""/>
        <dsp:cNvSpPr/>
      </dsp:nvSpPr>
      <dsp:spPr>
        <a:xfrm>
          <a:off x="684759" y="1864072"/>
          <a:ext cx="4166002" cy="8278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ОЧЕНЬ НИЗКОКРЕАТИВНАЯ ГРУППА, НИЗКОКРЕАТИВНАЯ ГРУППА </a:t>
          </a:r>
        </a:p>
        <a:p>
          <a:pPr lvl="0" algn="ctr" defTabSz="577850">
            <a:lnSpc>
              <a:spcPct val="90000"/>
            </a:lnSpc>
            <a:spcBef>
              <a:spcPct val="0"/>
            </a:spcBef>
            <a:spcAft>
              <a:spcPct val="35000"/>
            </a:spcAft>
          </a:pPr>
          <a:r>
            <a:rPr lang="ru-RU" sz="1300" b="1" kern="1200" dirty="0" smtClean="0">
              <a:solidFill>
                <a:schemeClr val="bg2">
                  <a:lumMod val="50000"/>
                </a:schemeClr>
              </a:solidFill>
            </a:rPr>
            <a:t>адаптированная группа на среднем уровне</a:t>
          </a:r>
          <a:endParaRPr lang="ru-RU" sz="1300" b="1" kern="1200" dirty="0">
            <a:solidFill>
              <a:schemeClr val="bg2">
                <a:lumMod val="50000"/>
              </a:schemeClr>
            </a:solidFill>
          </a:endParaRPr>
        </a:p>
      </dsp:txBody>
      <dsp:txXfrm>
        <a:off x="709005" y="1888318"/>
        <a:ext cx="4117510" cy="77932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4639AE-D493-4934-95D6-CA9DBFA3ADA0}" type="datetimeFigureOut">
              <a:rPr lang="ru-RU" smtClean="0"/>
              <a:t>13.10.2017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7D5405-AC3F-42CC-823B-3940842101F2}" type="slidenum">
              <a:rPr lang="ru-RU" smtClean="0"/>
              <a:t>‹#›</a:t>
            </a:fld>
            <a:endParaRPr lang="ru-RU"/>
          </a:p>
        </p:txBody>
      </p:sp>
    </p:spTree>
    <p:extLst>
      <p:ext uri="{BB962C8B-B14F-4D97-AF65-F5344CB8AC3E}">
        <p14:creationId xmlns:p14="http://schemas.microsoft.com/office/powerpoint/2010/main" val="3117023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D8570-5308-4520-AC12-141EA6549C66}" type="datetimeFigureOut">
              <a:rPr lang="ru-RU" smtClean="0"/>
              <a:pPr/>
              <a:t>13.10.2017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C157B9-16CC-40BF-AD66-7DD3F754A566}" type="slidenum">
              <a:rPr lang="ru-RU" smtClean="0"/>
              <a:pPr/>
              <a:t>‹#›</a:t>
            </a:fld>
            <a:endParaRPr lang="ru-RU"/>
          </a:p>
        </p:txBody>
      </p:sp>
    </p:spTree>
    <p:extLst>
      <p:ext uri="{BB962C8B-B14F-4D97-AF65-F5344CB8AC3E}">
        <p14:creationId xmlns:p14="http://schemas.microsoft.com/office/powerpoint/2010/main" val="168756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C157B9-16CC-40BF-AD66-7DD3F754A566}"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EFC48E8-8D9F-4F2F-BA77-A9E257D5E4B7}" type="slidenum">
              <a:rPr lang="ru-RU" smtClean="0"/>
              <a:pPr/>
              <a:t>35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EFC48E8-8D9F-4F2F-BA77-A9E257D5E4B7}" type="slidenum">
              <a:rPr lang="ru-RU" smtClean="0"/>
              <a:pPr/>
              <a:t>36</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EFC48E8-8D9F-4F2F-BA77-A9E257D5E4B7}" type="slidenum">
              <a:rPr lang="ru-RU" smtClean="0"/>
              <a:pPr/>
              <a:t>49</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EFC48E8-8D9F-4F2F-BA77-A9E257D5E4B7}" type="slidenum">
              <a:rPr lang="ru-RU" smtClean="0"/>
              <a:pPr/>
              <a:t>50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5C157B9-16CC-40BF-AD66-7DD3F754A566}" type="slidenum">
              <a:rPr lang="ru-RU" smtClean="0"/>
              <a:pPr/>
              <a:t>15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EFC48E8-8D9F-4F2F-BA77-A9E257D5E4B7}" type="slidenum">
              <a:rPr lang="ru-RU" smtClean="0"/>
              <a:pPr/>
              <a:t>18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На основе анализа научной психологической и педагогической литературы, было определено понятие креативности</a:t>
            </a:r>
            <a:r>
              <a:rPr lang="en-US" dirty="0"/>
              <a:t>.</a:t>
            </a:r>
            <a:endParaRPr lang="ru-RU" dirty="0"/>
          </a:p>
        </p:txBody>
      </p:sp>
      <p:sp>
        <p:nvSpPr>
          <p:cNvPr id="4" name="Номер слайда 3"/>
          <p:cNvSpPr>
            <a:spLocks noGrp="1"/>
          </p:cNvSpPr>
          <p:nvPr>
            <p:ph type="sldNum" sz="quarter" idx="10"/>
          </p:nvPr>
        </p:nvSpPr>
        <p:spPr/>
        <p:txBody>
          <a:bodyPr/>
          <a:lstStyle/>
          <a:p>
            <a:fld id="{CEFC48E8-8D9F-4F2F-BA77-A9E257D5E4B7}" type="slidenum">
              <a:rPr lang="ru-RU" smtClean="0"/>
              <a:pPr/>
              <a:t>20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EFC48E8-8D9F-4F2F-BA77-A9E257D5E4B7}" type="slidenum">
              <a:rPr lang="ru-RU" smtClean="0"/>
              <a:pPr/>
              <a:t>21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FC48E8-8D9F-4F2F-BA77-A9E257D5E4B7}" type="slidenum">
              <a:rPr lang="ru-RU" smtClean="0"/>
              <a:pPr/>
              <a:t>23</a:t>
            </a:fld>
            <a:endParaRPr lang="ru-RU"/>
          </a:p>
        </p:txBody>
      </p:sp>
    </p:spTree>
    <p:extLst>
      <p:ext uri="{BB962C8B-B14F-4D97-AF65-F5344CB8AC3E}">
        <p14:creationId xmlns:p14="http://schemas.microsoft.com/office/powerpoint/2010/main" val="1703680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EFC48E8-8D9F-4F2F-BA77-A9E257D5E4B7}" type="slidenum">
              <a:rPr lang="ru-RU" smtClean="0"/>
              <a:pPr/>
              <a:t>32</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FC48E8-8D9F-4F2F-BA77-A9E257D5E4B7}" type="slidenum">
              <a:rPr lang="ru-RU" smtClean="0"/>
              <a:pPr/>
              <a:t>33</a:t>
            </a:fld>
            <a:endParaRPr lang="ru-RU"/>
          </a:p>
        </p:txBody>
      </p:sp>
    </p:spTree>
    <p:extLst>
      <p:ext uri="{BB962C8B-B14F-4D97-AF65-F5344CB8AC3E}">
        <p14:creationId xmlns:p14="http://schemas.microsoft.com/office/powerpoint/2010/main" val="2897442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EFC48E8-8D9F-4F2F-BA77-A9E257D5E4B7}" type="slidenum">
              <a:rPr lang="ru-RU" smtClean="0"/>
              <a:pPr/>
              <a:t>34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AAC07349-EBD9-4998-9D81-2B65AF24AA56}" type="datetime1">
              <a:rPr lang="ru-RU" smtClean="0"/>
              <a:t>13.10.2017</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3592D24-B05B-4DDF-A105-B9BB7B973C6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989D30B-92CC-46E0-A6C7-CEEB3577B1EE}" type="datetime1">
              <a:rPr lang="ru-RU" smtClean="0"/>
              <a:t>13.10.2017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592D24-B05B-4DDF-A105-B9BB7B973C6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5A688A3-8FA4-43C4-9A77-DAA812F62629}" type="datetime1">
              <a:rPr lang="ru-RU" smtClean="0"/>
              <a:t>13.10.2017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592D24-B05B-4DDF-A105-B9BB7B973C6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1961B474-5D49-4924-8632-602F00933DBF}" type="datetime1">
              <a:rPr lang="ru-RU" smtClean="0"/>
              <a:t>13.10.2017</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33592D24-B05B-4DDF-A105-B9BB7B973C6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4AA08860-1CC9-4C6B-BF44-94707A15E560}" type="datetime1">
              <a:rPr lang="ru-RU" smtClean="0"/>
              <a:t>13.10.2017</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33592D24-B05B-4DDF-A105-B9BB7B973C65}"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47E798E7-7FBB-4DDB-9F4E-06DC92BEB3EC}" type="datetime1">
              <a:rPr lang="ru-RU" smtClean="0"/>
              <a:t>13.10.2017</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33592D24-B05B-4DDF-A105-B9BB7B973C6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882FDA16-8C82-42F1-9C75-5072BA1391AB}" type="datetime1">
              <a:rPr lang="ru-RU" smtClean="0"/>
              <a:t>13.10.2017</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33592D24-B05B-4DDF-A105-B9BB7B973C6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77C6E3F-59B8-453B-833C-5562890D0364}" type="datetime1">
              <a:rPr lang="ru-RU" smtClean="0"/>
              <a:t>13.10.2017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3592D24-B05B-4DDF-A105-B9BB7B973C6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ED717B3A-A8A3-4CBD-9F49-01A2E326EF59}" type="datetime1">
              <a:rPr lang="ru-RU" smtClean="0"/>
              <a:t>13.10.2017</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33592D24-B05B-4DDF-A105-B9BB7B973C6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98F9C147-C5C8-4047-A74C-56AE8BFED651}" type="datetime1">
              <a:rPr lang="ru-RU" smtClean="0"/>
              <a:t>13.10.2017</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33592D24-B05B-4DDF-A105-B9BB7B973C6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4EEA6347-8FB5-413A-8F15-BD2559A1DA35}" type="datetime1">
              <a:rPr lang="ru-RU" smtClean="0"/>
              <a:t>13.10.2017</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33592D24-B05B-4DDF-A105-B9BB7B973C6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5C700C-4295-4A2A-8354-A8B1A16C467B}" type="datetime1">
              <a:rPr lang="ru-RU" smtClean="0"/>
              <a:t>13.10.2017</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3592D24-B05B-4DDF-A105-B9BB7B973C65}"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3500438"/>
            <a:ext cx="8062912" cy="1470025"/>
          </a:xfrm>
        </p:spPr>
        <p:txBody>
          <a:bodyPr>
            <a:normAutofit/>
          </a:bodyPr>
          <a:lstStyle/>
          <a:p>
            <a:pPr algn="ctr"/>
            <a:r>
              <a:rPr lang="ru-RU" sz="3600" b="1" dirty="0" smtClean="0">
                <a:solidFill>
                  <a:schemeClr val="tx1"/>
                </a:solidFill>
              </a:rPr>
              <a:t>КРЕАТИВНЫЙ РЕБЕНОК В СИСТЕМЕ ОБРАЗОВАНИЯ</a:t>
            </a:r>
            <a:endParaRPr lang="ru-RU" sz="3600" b="1" dirty="0">
              <a:solidFill>
                <a:schemeClr val="tx1"/>
              </a:solidFill>
            </a:endParaRPr>
          </a:p>
        </p:txBody>
      </p:sp>
      <p:sp>
        <p:nvSpPr>
          <p:cNvPr id="3" name="TextBox 2"/>
          <p:cNvSpPr txBox="1"/>
          <p:nvPr/>
        </p:nvSpPr>
        <p:spPr>
          <a:xfrm>
            <a:off x="1428728" y="1643050"/>
            <a:ext cx="6715172" cy="1569660"/>
          </a:xfrm>
          <a:prstGeom prst="rect">
            <a:avLst/>
          </a:prstGeom>
          <a:noFill/>
        </p:spPr>
        <p:txBody>
          <a:bodyPr wrap="square" rtlCol="0">
            <a:spAutoFit/>
          </a:bodyPr>
          <a:lstStyle/>
          <a:p>
            <a:pPr algn="ctr"/>
            <a:r>
              <a:rPr lang="ru-RU" sz="4800" b="1" dirty="0" smtClean="0"/>
              <a:t>«ПУТЬ К СЕБЕ – ДРУГИМ НАВСТРЕЧУ»</a:t>
            </a:r>
            <a:endParaRPr lang="ru-RU" sz="4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166" y="4429132"/>
            <a:ext cx="6286544" cy="769441"/>
          </a:xfrm>
          <a:prstGeom prst="rect">
            <a:avLst/>
          </a:prstGeom>
          <a:noFill/>
        </p:spPr>
        <p:txBody>
          <a:bodyPr wrap="square" rtlCol="0">
            <a:spAutoFit/>
          </a:bodyPr>
          <a:lstStyle/>
          <a:p>
            <a:pPr algn="ctr"/>
            <a:r>
              <a:rPr lang="ru-RU" sz="4400" b="1" dirty="0" smtClean="0"/>
              <a:t>Джузеппе Верди</a:t>
            </a:r>
            <a:endParaRPr lang="ru-RU" sz="4400" b="1" dirty="0"/>
          </a:p>
        </p:txBody>
      </p:sp>
      <p:sp>
        <p:nvSpPr>
          <p:cNvPr id="6" name="TextBox 5"/>
          <p:cNvSpPr txBox="1"/>
          <p:nvPr/>
        </p:nvSpPr>
        <p:spPr>
          <a:xfrm>
            <a:off x="142844" y="5143512"/>
            <a:ext cx="8858312" cy="1200329"/>
          </a:xfrm>
          <a:prstGeom prst="rect">
            <a:avLst/>
          </a:prstGeom>
          <a:noFill/>
        </p:spPr>
        <p:txBody>
          <a:bodyPr wrap="square" rtlCol="0">
            <a:spAutoFit/>
          </a:bodyPr>
          <a:lstStyle/>
          <a:p>
            <a:r>
              <a:rPr lang="ru-RU" b="1" dirty="0" smtClean="0"/>
              <a:t>Великий итальянский композитор. Директор миланской консерватории после экзамена: «Оставьте свои мысли о консерватории». Это было в 1832 году. Через несколько лет Миланская консерватория добивалась чести носить имя Верди.</a:t>
            </a:r>
            <a:endParaRPr lang="ru-RU" b="1" dirty="0"/>
          </a:p>
        </p:txBody>
      </p:sp>
      <p:pic>
        <p:nvPicPr>
          <p:cNvPr id="66562" name="Picture 2" descr="http://chert-poberi.ru/wp-content/uploads/2016/proga/111/igor-10october1617564356.jpg"/>
          <p:cNvPicPr>
            <a:picLocks noChangeAspect="1" noChangeArrowheads="1"/>
          </p:cNvPicPr>
          <p:nvPr/>
        </p:nvPicPr>
        <p:blipFill>
          <a:blip r:embed="rId2"/>
          <a:srcRect/>
          <a:stretch>
            <a:fillRect/>
          </a:stretch>
        </p:blipFill>
        <p:spPr bwMode="auto">
          <a:xfrm>
            <a:off x="1857356" y="285728"/>
            <a:ext cx="5643602" cy="4232702"/>
          </a:xfrm>
          <a:prstGeom prst="rect">
            <a:avLst/>
          </a:prstGeom>
          <a:noFill/>
        </p:spPr>
      </p:pic>
      <p:sp>
        <p:nvSpPr>
          <p:cNvPr id="5" name="Номер слайда 4"/>
          <p:cNvSpPr>
            <a:spLocks noGrp="1"/>
          </p:cNvSpPr>
          <p:nvPr>
            <p:ph type="sldNum" sz="quarter" idx="12"/>
          </p:nvPr>
        </p:nvSpPr>
        <p:spPr/>
        <p:txBody>
          <a:bodyPr/>
          <a:lstStyle/>
          <a:p>
            <a:fld id="{33592D24-B05B-4DDF-A105-B9BB7B973C65}" type="slidenum">
              <a:rPr lang="ru-RU" smtClean="0"/>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5000636"/>
            <a:ext cx="8501122" cy="769441"/>
          </a:xfrm>
          <a:prstGeom prst="rect">
            <a:avLst/>
          </a:prstGeom>
          <a:noFill/>
        </p:spPr>
        <p:txBody>
          <a:bodyPr wrap="square" rtlCol="0">
            <a:spAutoFit/>
          </a:bodyPr>
          <a:lstStyle/>
          <a:p>
            <a:pPr algn="ctr"/>
            <a:r>
              <a:rPr lang="ru-RU" sz="4400" b="1" dirty="0" smtClean="0"/>
              <a:t>Василий Иванович Суриков</a:t>
            </a:r>
            <a:r>
              <a:rPr lang="ru-RU" sz="4400" dirty="0" smtClean="0"/>
              <a:t> </a:t>
            </a:r>
            <a:endParaRPr lang="ru-RU" sz="4400" b="1" dirty="0"/>
          </a:p>
        </p:txBody>
      </p:sp>
      <p:sp>
        <p:nvSpPr>
          <p:cNvPr id="6" name="TextBox 5"/>
          <p:cNvSpPr txBox="1"/>
          <p:nvPr/>
        </p:nvSpPr>
        <p:spPr>
          <a:xfrm>
            <a:off x="428596" y="5786454"/>
            <a:ext cx="8358246" cy="646331"/>
          </a:xfrm>
          <a:prstGeom prst="rect">
            <a:avLst/>
          </a:prstGeom>
          <a:noFill/>
        </p:spPr>
        <p:txBody>
          <a:bodyPr wrap="square" rtlCol="0">
            <a:spAutoFit/>
          </a:bodyPr>
          <a:lstStyle/>
          <a:p>
            <a:pPr algn="just"/>
            <a:r>
              <a:rPr lang="ru-RU" b="1" dirty="0" smtClean="0"/>
              <a:t>Провалился в академию художеств, инспектор академии : «За такие рисунки вам даже мимо академии надо запретить ходить».</a:t>
            </a:r>
            <a:endParaRPr lang="ru-RU" b="1" dirty="0"/>
          </a:p>
        </p:txBody>
      </p:sp>
      <p:pic>
        <p:nvPicPr>
          <p:cNvPr id="5" name="Рисунок 4" descr="http://files.vm.ru/photo/vecherka/2016/11/doc6s9wrxj27plb23fra1n_800_480.jpg"/>
          <p:cNvPicPr/>
          <p:nvPr/>
        </p:nvPicPr>
        <p:blipFill>
          <a:blip r:embed="rId2" cstate="print"/>
          <a:srcRect/>
          <a:stretch>
            <a:fillRect/>
          </a:stretch>
        </p:blipFill>
        <p:spPr bwMode="auto">
          <a:xfrm>
            <a:off x="2214546" y="428604"/>
            <a:ext cx="5000660" cy="4423119"/>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33592D24-B05B-4DDF-A105-B9BB7B973C65}" type="slidenum">
              <a:rPr lang="ru-RU" smtClean="0"/>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4643446"/>
            <a:ext cx="9144064" cy="769441"/>
          </a:xfrm>
          <a:prstGeom prst="rect">
            <a:avLst/>
          </a:prstGeom>
          <a:noFill/>
        </p:spPr>
        <p:txBody>
          <a:bodyPr wrap="square" rtlCol="0">
            <a:spAutoFit/>
          </a:bodyPr>
          <a:lstStyle/>
          <a:p>
            <a:r>
              <a:rPr lang="ru-RU" sz="4400" b="1" dirty="0" smtClean="0"/>
              <a:t>Валерий </a:t>
            </a:r>
            <a:r>
              <a:rPr lang="ru-RU" sz="4400" b="1" dirty="0" err="1" smtClean="0"/>
              <a:t>Абисалович</a:t>
            </a:r>
            <a:r>
              <a:rPr lang="ru-RU" sz="4400" b="1" dirty="0" smtClean="0"/>
              <a:t> </a:t>
            </a:r>
            <a:r>
              <a:rPr lang="ru-RU" sz="4400" b="1" dirty="0" err="1" smtClean="0"/>
              <a:t>Гергиев</a:t>
            </a:r>
            <a:endParaRPr lang="ru-RU" sz="4400" b="1" dirty="0"/>
          </a:p>
        </p:txBody>
      </p:sp>
      <p:sp>
        <p:nvSpPr>
          <p:cNvPr id="6" name="TextBox 5"/>
          <p:cNvSpPr txBox="1"/>
          <p:nvPr/>
        </p:nvSpPr>
        <p:spPr>
          <a:xfrm>
            <a:off x="428596" y="5357826"/>
            <a:ext cx="8358246" cy="1200329"/>
          </a:xfrm>
          <a:prstGeom prst="rect">
            <a:avLst/>
          </a:prstGeom>
          <a:noFill/>
        </p:spPr>
        <p:txBody>
          <a:bodyPr wrap="square" rtlCol="0">
            <a:spAutoFit/>
          </a:bodyPr>
          <a:lstStyle/>
          <a:p>
            <a:r>
              <a:rPr lang="ru-RU" b="1" dirty="0" smtClean="0"/>
              <a:t>Маэстро </a:t>
            </a:r>
            <a:r>
              <a:rPr lang="ru-RU" b="1" dirty="0" err="1" smtClean="0"/>
              <a:t>Гергиев</a:t>
            </a:r>
            <a:r>
              <a:rPr lang="ru-RU" b="1" dirty="0" smtClean="0"/>
              <a:t> – художественный руководитель Маринки не поступил в музыкальную школу, у него не обнаружили чувства ритма. Через несколько лет он – лауреат конкурса дирижеров им. Караяна.</a:t>
            </a:r>
            <a:endParaRPr lang="ru-RU" b="1" dirty="0"/>
          </a:p>
        </p:txBody>
      </p:sp>
      <p:pic>
        <p:nvPicPr>
          <p:cNvPr id="7" name="Рисунок 6" descr="https://newizv.ru/attachments/3f614ebeaf15dedb4ac38a6864630ab9a1031772/store/fill/1200/630/a481fd990062508ddbb59ef22ec8d6ba11abd073c3e715a207c33ecb6894/1467627860894.jpg"/>
          <p:cNvPicPr/>
          <p:nvPr/>
        </p:nvPicPr>
        <p:blipFill>
          <a:blip r:embed="rId2" cstate="print"/>
          <a:srcRect/>
          <a:stretch>
            <a:fillRect/>
          </a:stretch>
        </p:blipFill>
        <p:spPr bwMode="auto">
          <a:xfrm>
            <a:off x="1785918" y="500042"/>
            <a:ext cx="6286544" cy="4071966"/>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33592D24-B05B-4DDF-A105-B9BB7B973C65}" type="slidenum">
              <a:rPr lang="ru-RU" smtClean="0"/>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26" y="4429132"/>
            <a:ext cx="8786874" cy="769441"/>
          </a:xfrm>
          <a:prstGeom prst="rect">
            <a:avLst/>
          </a:prstGeom>
          <a:noFill/>
        </p:spPr>
        <p:txBody>
          <a:bodyPr wrap="square" rtlCol="0">
            <a:spAutoFit/>
          </a:bodyPr>
          <a:lstStyle/>
          <a:p>
            <a:r>
              <a:rPr lang="ru-RU" sz="4400" b="1" dirty="0" smtClean="0"/>
              <a:t>Николай Васильевич Гоголь</a:t>
            </a:r>
            <a:endParaRPr lang="ru-RU" sz="4400" b="1" dirty="0"/>
          </a:p>
        </p:txBody>
      </p:sp>
      <p:sp>
        <p:nvSpPr>
          <p:cNvPr id="6" name="TextBox 5"/>
          <p:cNvSpPr txBox="1"/>
          <p:nvPr/>
        </p:nvSpPr>
        <p:spPr>
          <a:xfrm>
            <a:off x="428596" y="5357826"/>
            <a:ext cx="8358246" cy="646331"/>
          </a:xfrm>
          <a:prstGeom prst="rect">
            <a:avLst/>
          </a:prstGeom>
          <a:noFill/>
        </p:spPr>
        <p:txBody>
          <a:bodyPr wrap="square" rtlCol="0">
            <a:spAutoFit/>
          </a:bodyPr>
          <a:lstStyle/>
          <a:p>
            <a:r>
              <a:rPr lang="ru-RU" b="1" dirty="0" smtClean="0"/>
              <a:t>Преподаватели начальной школы аттестовали его как неспособного к русскому языку.</a:t>
            </a:r>
            <a:endParaRPr lang="ru-RU" b="1" dirty="0"/>
          </a:p>
        </p:txBody>
      </p:sp>
      <p:pic>
        <p:nvPicPr>
          <p:cNvPr id="5" name="Рисунок 4" descr="http://fincult.ru/wp-content/uploads/2016/10/nv-gogol-768x555.jpg"/>
          <p:cNvPicPr/>
          <p:nvPr/>
        </p:nvPicPr>
        <p:blipFill>
          <a:blip r:embed="rId2" cstate="print"/>
          <a:srcRect/>
          <a:stretch>
            <a:fillRect/>
          </a:stretch>
        </p:blipFill>
        <p:spPr bwMode="auto">
          <a:xfrm>
            <a:off x="2285984" y="500042"/>
            <a:ext cx="5172102" cy="3859040"/>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33592D24-B05B-4DDF-A105-B9BB7B973C65}" type="slidenum">
              <a:rPr lang="ru-RU" smtClean="0"/>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3108" y="4500570"/>
            <a:ext cx="6000792" cy="769441"/>
          </a:xfrm>
          <a:prstGeom prst="rect">
            <a:avLst/>
          </a:prstGeom>
          <a:noFill/>
        </p:spPr>
        <p:txBody>
          <a:bodyPr wrap="square" rtlCol="0">
            <a:spAutoFit/>
          </a:bodyPr>
          <a:lstStyle/>
          <a:p>
            <a:r>
              <a:rPr lang="ru-RU" sz="4400" b="1" dirty="0" smtClean="0"/>
              <a:t>Альфред Адлер</a:t>
            </a:r>
            <a:endParaRPr lang="ru-RU" sz="4400" b="1" dirty="0"/>
          </a:p>
        </p:txBody>
      </p:sp>
      <p:sp>
        <p:nvSpPr>
          <p:cNvPr id="6" name="TextBox 5"/>
          <p:cNvSpPr txBox="1"/>
          <p:nvPr/>
        </p:nvSpPr>
        <p:spPr>
          <a:xfrm>
            <a:off x="571472" y="5214950"/>
            <a:ext cx="8358246" cy="1200329"/>
          </a:xfrm>
          <a:prstGeom prst="rect">
            <a:avLst/>
          </a:prstGeom>
          <a:noFill/>
        </p:spPr>
        <p:txBody>
          <a:bodyPr wrap="square" rtlCol="0">
            <a:spAutoFit/>
          </a:bodyPr>
          <a:lstStyle/>
          <a:p>
            <a:r>
              <a:rPr lang="ru-RU" b="1" dirty="0" smtClean="0"/>
              <a:t>Основатель индивидуальной теории личности в 1 классе остался на 2 год (по математике). Учитель посоветовал отцу забрать сына из школы и отдать в ученики к сапожнику, т.к. он «не способен ни на что другое».</a:t>
            </a:r>
            <a:endParaRPr lang="ru-RU" b="1" dirty="0"/>
          </a:p>
        </p:txBody>
      </p:sp>
      <p:pic>
        <p:nvPicPr>
          <p:cNvPr id="7" name="Рисунок 6" descr="https://www.thefamouspeople.com/profiles/images/alfred-adler-4.jpg"/>
          <p:cNvPicPr/>
          <p:nvPr/>
        </p:nvPicPr>
        <p:blipFill>
          <a:blip r:embed="rId2" cstate="print"/>
          <a:srcRect/>
          <a:stretch>
            <a:fillRect/>
          </a:stretch>
        </p:blipFill>
        <p:spPr bwMode="auto">
          <a:xfrm>
            <a:off x="2571736" y="285728"/>
            <a:ext cx="4586310" cy="4071958"/>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33592D24-B05B-4DDF-A105-B9BB7B973C65}" type="slidenum">
              <a:rPr lang="ru-RU" smtClean="0"/>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7422" y="4500570"/>
            <a:ext cx="4286280" cy="769441"/>
          </a:xfrm>
          <a:prstGeom prst="rect">
            <a:avLst/>
          </a:prstGeom>
          <a:noFill/>
        </p:spPr>
        <p:txBody>
          <a:bodyPr wrap="square" rtlCol="0">
            <a:spAutoFit/>
          </a:bodyPr>
          <a:lstStyle/>
          <a:p>
            <a:r>
              <a:rPr lang="ru-RU" sz="4400" b="1" dirty="0" smtClean="0"/>
              <a:t>Уолт Дисней</a:t>
            </a:r>
            <a:endParaRPr lang="ru-RU" sz="4400" b="1" dirty="0"/>
          </a:p>
        </p:txBody>
      </p:sp>
      <p:sp>
        <p:nvSpPr>
          <p:cNvPr id="6" name="TextBox 5"/>
          <p:cNvSpPr txBox="1"/>
          <p:nvPr/>
        </p:nvSpPr>
        <p:spPr>
          <a:xfrm>
            <a:off x="1857356" y="5286388"/>
            <a:ext cx="5286412" cy="369332"/>
          </a:xfrm>
          <a:prstGeom prst="rect">
            <a:avLst/>
          </a:prstGeom>
          <a:noFill/>
        </p:spPr>
        <p:txBody>
          <a:bodyPr wrap="square" rtlCol="0">
            <a:spAutoFit/>
          </a:bodyPr>
          <a:lstStyle/>
          <a:p>
            <a:r>
              <a:rPr lang="ru-RU" b="1" dirty="0" smtClean="0"/>
              <a:t>Был уволен из газеты за недостатки идей.</a:t>
            </a:r>
            <a:endParaRPr lang="ru-RU" b="1" dirty="0"/>
          </a:p>
        </p:txBody>
      </p:sp>
      <p:pic>
        <p:nvPicPr>
          <p:cNvPr id="5" name="Рисунок 4" descr="http://www.davewillert.com/uploads/3/4/6/8/3468402/3725769.jpg"/>
          <p:cNvPicPr/>
          <p:nvPr/>
        </p:nvPicPr>
        <p:blipFill>
          <a:blip r:embed="rId3" cstate="print"/>
          <a:srcRect/>
          <a:stretch>
            <a:fillRect/>
          </a:stretch>
        </p:blipFill>
        <p:spPr bwMode="auto">
          <a:xfrm>
            <a:off x="2714612" y="285728"/>
            <a:ext cx="3700483" cy="431128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33592D24-B05B-4DDF-A105-B9BB7B973C65}" type="slidenum">
              <a:rPr lang="ru-RU" smtClean="0"/>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5114932" cy="1399032"/>
          </a:xfrm>
        </p:spPr>
        <p:txBody>
          <a:bodyPr>
            <a:normAutofit/>
          </a:bodyPr>
          <a:lstStyle/>
          <a:p>
            <a:r>
              <a:rPr lang="ru-RU" sz="4000" b="1" dirty="0" smtClean="0">
                <a:solidFill>
                  <a:schemeClr val="tx1"/>
                </a:solidFill>
              </a:rPr>
              <a:t>ВЫВОДЫ:</a:t>
            </a:r>
            <a:endParaRPr lang="ru-RU" sz="4000" b="1" dirty="0">
              <a:solidFill>
                <a:schemeClr val="tx1"/>
              </a:solidFill>
            </a:endParaRPr>
          </a:p>
        </p:txBody>
      </p:sp>
      <p:sp>
        <p:nvSpPr>
          <p:cNvPr id="67587" name="Rectangle 3"/>
          <p:cNvSpPr>
            <a:spLocks noChangeArrowheads="1"/>
          </p:cNvSpPr>
          <p:nvPr/>
        </p:nvSpPr>
        <p:spPr bwMode="auto">
          <a:xfrm>
            <a:off x="1071538" y="1071546"/>
            <a:ext cx="7643833"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685800" algn="l"/>
              </a:tabLst>
            </a:pPr>
            <a:r>
              <a:rPr kumimoji="0" lang="ru-RU" sz="240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Никаких никогда ярлыков!</a:t>
            </a:r>
          </a:p>
          <a:p>
            <a:pPr marL="0" marR="0" lvl="0" indent="0" algn="just" defTabSz="914400" rtl="0" eaLnBrk="1" fontAlgn="base" latinLnBrk="0" hangingPunct="1">
              <a:lnSpc>
                <a:spcPct val="100000"/>
              </a:lnSpc>
              <a:spcBef>
                <a:spcPct val="0"/>
              </a:spcBef>
              <a:spcAft>
                <a:spcPct val="0"/>
              </a:spcAft>
              <a:buClrTx/>
              <a:buSzTx/>
              <a:tabLst>
                <a:tab pos="685800" algn="l"/>
              </a:tabLst>
            </a:pPr>
            <a:endParaRPr kumimoji="0" lang="ru-RU" sz="240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685800" algn="l"/>
              </a:tabLst>
            </a:pPr>
            <a:r>
              <a:rPr lang="ru-RU" sz="2400" dirty="0" smtClean="0">
                <a:latin typeface="Arial Black" pitchFamily="34" charset="0"/>
                <a:ea typeface="Calibri" pitchFamily="34" charset="0"/>
                <a:cs typeface="Times New Roman" pitchFamily="18" charset="0"/>
              </a:rPr>
              <a:t> </a:t>
            </a:r>
            <a:r>
              <a:rPr kumimoji="0" lang="ru-RU" sz="240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Негативный ярлык – может стать САНКЦИЕЙ, программой на всю жизнь!</a:t>
            </a:r>
          </a:p>
          <a:p>
            <a:pPr marL="0" marR="0" lvl="0" indent="0" algn="just" defTabSz="914400" rtl="0" eaLnBrk="1" fontAlgn="base" latinLnBrk="0" hangingPunct="1">
              <a:lnSpc>
                <a:spcPct val="100000"/>
              </a:lnSpc>
              <a:spcBef>
                <a:spcPct val="0"/>
              </a:spcBef>
              <a:spcAft>
                <a:spcPct val="0"/>
              </a:spcAft>
              <a:buClrTx/>
              <a:buSzTx/>
              <a:tabLst>
                <a:tab pos="685800" algn="l"/>
              </a:tabLst>
            </a:pPr>
            <a:endParaRPr lang="ru-RU" sz="2400" dirty="0" smtClean="0">
              <a:latin typeface="Arial Black"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685800" algn="l"/>
              </a:tabLst>
            </a:pPr>
            <a:r>
              <a:rPr kumimoji="0" lang="ru-RU" sz="2400" i="0" u="none" strike="noStrike" cap="none" normalizeH="0" dirty="0" smtClean="0">
                <a:ln>
                  <a:noFill/>
                </a:ln>
                <a:solidFill>
                  <a:schemeClr val="tx1"/>
                </a:solidFill>
                <a:effectLst/>
                <a:latin typeface="Arial Black" pitchFamily="34" charset="0"/>
                <a:ea typeface="Calibri" pitchFamily="34" charset="0"/>
                <a:cs typeface="Arial" pitchFamily="34" charset="0"/>
              </a:rPr>
              <a:t> </a:t>
            </a:r>
            <a:r>
              <a:rPr kumimoji="0" lang="ru-RU" sz="240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Стандарты образования не соответствуют природе детства и</a:t>
            </a:r>
            <a:r>
              <a:rPr kumimoji="0" lang="ru-RU" sz="2400" i="0" u="none" strike="noStrike" cap="none" normalizeH="0" dirty="0" smtClean="0">
                <a:ln>
                  <a:noFill/>
                </a:ln>
                <a:solidFill>
                  <a:schemeClr val="tx1"/>
                </a:solidFill>
                <a:effectLst/>
                <a:latin typeface="Arial Black" pitchFamily="34" charset="0"/>
                <a:ea typeface="Calibri" pitchFamily="34" charset="0"/>
                <a:cs typeface="Times New Roman" pitchFamily="18" charset="0"/>
              </a:rPr>
              <a:t> </a:t>
            </a:r>
            <a:r>
              <a:rPr kumimoji="0" lang="ru-RU" sz="240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творчества, таланта.</a:t>
            </a:r>
            <a:r>
              <a:rPr lang="ru-RU" sz="2400" dirty="0" smtClean="0">
                <a:latin typeface="Arial Black" pitchFamily="34" charset="0"/>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tabLst>
                <a:tab pos="685800" algn="l"/>
              </a:tabLst>
            </a:pPr>
            <a:endParaRPr lang="ru-RU" sz="2400" dirty="0" smtClean="0">
              <a:latin typeface="Arial Black"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685800" algn="l"/>
              </a:tabLst>
            </a:pPr>
            <a:r>
              <a:rPr kumimoji="0" lang="ru-RU" sz="2400" i="0" u="none" strike="noStrike" cap="none" normalizeH="0" dirty="0" smtClean="0">
                <a:ln>
                  <a:noFill/>
                </a:ln>
                <a:solidFill>
                  <a:schemeClr val="tx1"/>
                </a:solidFill>
                <a:effectLst/>
                <a:latin typeface="Arial Black" pitchFamily="34" charset="0"/>
                <a:ea typeface="Calibri" pitchFamily="34" charset="0"/>
                <a:cs typeface="Arial" pitchFamily="34" charset="0"/>
              </a:rPr>
              <a:t> </a:t>
            </a:r>
            <a:r>
              <a:rPr kumimoji="0" lang="ru-RU" sz="240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Диагностика, тестирование – только информация к размышлению, не более!</a:t>
            </a:r>
          </a:p>
          <a:p>
            <a:pPr marL="0" marR="0" lvl="0" indent="0" algn="just" defTabSz="914400" rtl="0" eaLnBrk="1" fontAlgn="base" latinLnBrk="0" hangingPunct="1">
              <a:lnSpc>
                <a:spcPct val="100000"/>
              </a:lnSpc>
              <a:spcBef>
                <a:spcPct val="0"/>
              </a:spcBef>
              <a:spcAft>
                <a:spcPct val="0"/>
              </a:spcAft>
              <a:buClrTx/>
              <a:buSzTx/>
              <a:tabLst>
                <a:tab pos="685800" algn="l"/>
              </a:tabLst>
            </a:pPr>
            <a:endParaRPr kumimoji="0" lang="ru-RU" sz="240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685800" algn="l"/>
              </a:tabLst>
            </a:pPr>
            <a:r>
              <a:rPr lang="ru-RU" sz="2400" dirty="0" smtClean="0">
                <a:latin typeface="Arial Black" pitchFamily="34" charset="0"/>
                <a:ea typeface="Calibri" pitchFamily="34" charset="0"/>
                <a:cs typeface="Times New Roman" pitchFamily="18" charset="0"/>
              </a:rPr>
              <a:t> </a:t>
            </a:r>
            <a:r>
              <a:rPr kumimoji="0" lang="ru-RU" sz="240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Стереотипа проявления </a:t>
            </a:r>
            <a:r>
              <a:rPr kumimoji="0" lang="ru-RU" sz="2400" i="0" u="none"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креативности</a:t>
            </a:r>
            <a:r>
              <a:rPr kumimoji="0" lang="ru-RU" sz="240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не существует. Творческая личность – феномен уникальный!</a:t>
            </a:r>
            <a:endParaRPr kumimoji="0" lang="ru-RU" sz="2400" i="0" u="none" strike="noStrike" cap="none" normalizeH="0" baseline="0" dirty="0" smtClean="0">
              <a:ln>
                <a:noFill/>
              </a:ln>
              <a:solidFill>
                <a:schemeClr val="tx1"/>
              </a:solidFill>
              <a:effectLst/>
              <a:latin typeface="Arial Black" pitchFamily="34" charset="0"/>
              <a:cs typeface="Arial" pitchFamily="34" charset="0"/>
            </a:endParaRPr>
          </a:p>
        </p:txBody>
      </p:sp>
      <p:sp>
        <p:nvSpPr>
          <p:cNvPr id="4" name="Номер слайда 3"/>
          <p:cNvSpPr>
            <a:spLocks noGrp="1"/>
          </p:cNvSpPr>
          <p:nvPr>
            <p:ph type="sldNum" sz="quarter" idx="12"/>
          </p:nvPr>
        </p:nvSpPr>
        <p:spPr/>
        <p:txBody>
          <a:bodyPr/>
          <a:lstStyle/>
          <a:p>
            <a:fld id="{33592D24-B05B-4DDF-A105-B9BB7B973C65}" type="slidenum">
              <a:rPr lang="ru-RU" smtClean="0"/>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ПРОБЛЕМНЫЕ ЗОНЫ</a:t>
            </a:r>
            <a:endParaRPr lang="ru-RU" b="1" dirty="0"/>
          </a:p>
        </p:txBody>
      </p:sp>
      <p:sp>
        <p:nvSpPr>
          <p:cNvPr id="5" name="Содержимое 4"/>
          <p:cNvSpPr>
            <a:spLocks noGrp="1"/>
          </p:cNvSpPr>
          <p:nvPr>
            <p:ph idx="1"/>
          </p:nvPr>
        </p:nvSpPr>
        <p:spPr/>
        <p:txBody>
          <a:bodyPr>
            <a:normAutofit lnSpcReduction="10000"/>
          </a:bodyPr>
          <a:lstStyle/>
          <a:p>
            <a:r>
              <a:rPr lang="ru-RU" sz="4000" b="1" dirty="0" err="1" smtClean="0"/>
              <a:t>Креативность</a:t>
            </a:r>
            <a:r>
              <a:rPr lang="ru-RU" sz="4000" b="1" dirty="0" smtClean="0"/>
              <a:t> </a:t>
            </a:r>
            <a:r>
              <a:rPr lang="en-US" sz="4000" b="1" dirty="0" smtClean="0"/>
              <a:t>&amp;</a:t>
            </a:r>
            <a:r>
              <a:rPr lang="ru-RU" sz="4000" b="1" dirty="0" smtClean="0"/>
              <a:t> социально-психологическая</a:t>
            </a:r>
            <a:r>
              <a:rPr lang="en-US" sz="4000" b="1" dirty="0" smtClean="0"/>
              <a:t> </a:t>
            </a:r>
            <a:r>
              <a:rPr lang="ru-RU" sz="4000" b="1" dirty="0" smtClean="0"/>
              <a:t>адаптация</a:t>
            </a:r>
          </a:p>
          <a:p>
            <a:r>
              <a:rPr lang="ru-RU" sz="4000" b="1" dirty="0" err="1" smtClean="0"/>
              <a:t>Креативные</a:t>
            </a:r>
            <a:r>
              <a:rPr lang="ru-RU" sz="4000" b="1" dirty="0" smtClean="0"/>
              <a:t> дети в образовательном </a:t>
            </a:r>
            <a:r>
              <a:rPr lang="ru-RU" sz="4000" b="1" dirty="0" err="1" smtClean="0"/>
              <a:t>простанстве</a:t>
            </a:r>
            <a:r>
              <a:rPr lang="ru-RU" sz="4000" b="1" dirty="0" smtClean="0"/>
              <a:t> (отношение к феномену </a:t>
            </a:r>
            <a:r>
              <a:rPr lang="ru-RU" sz="4000" b="1" dirty="0" err="1" smtClean="0"/>
              <a:t>креативности</a:t>
            </a:r>
            <a:r>
              <a:rPr lang="ru-RU" sz="4000" b="1" dirty="0" smtClean="0"/>
              <a:t>)</a:t>
            </a:r>
          </a:p>
          <a:p>
            <a:pPr>
              <a:buNone/>
            </a:pPr>
            <a:r>
              <a:rPr lang="ru-RU" dirty="0" smtClean="0"/>
              <a:t>	</a:t>
            </a:r>
            <a:endParaRPr lang="ru-RU" sz="2000" dirty="0" smtClean="0"/>
          </a:p>
          <a:p>
            <a:pPr>
              <a:buNone/>
            </a:pPr>
            <a:r>
              <a:rPr lang="ru-RU" sz="2000" dirty="0" smtClean="0"/>
              <a:t>	 </a:t>
            </a:r>
          </a:p>
        </p:txBody>
      </p:sp>
      <p:sp>
        <p:nvSpPr>
          <p:cNvPr id="4" name="Номер слайда 3"/>
          <p:cNvSpPr>
            <a:spLocks noGrp="1"/>
          </p:cNvSpPr>
          <p:nvPr>
            <p:ph type="sldNum" sz="quarter" idx="12"/>
          </p:nvPr>
        </p:nvSpPr>
        <p:spPr/>
        <p:txBody>
          <a:bodyPr/>
          <a:lstStyle/>
          <a:p>
            <a:fld id="{33592D24-B05B-4DDF-A105-B9BB7B973C65}" type="slidenum">
              <a:rPr lang="ru-RU" smtClean="0"/>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КРЕАТИВНОСТЬ</a:t>
            </a:r>
            <a:endParaRPr lang="ru-RU" b="1"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805064195"/>
              </p:ext>
            </p:extLst>
          </p:nvPr>
        </p:nvGraphicFramePr>
        <p:xfrm>
          <a:off x="0" y="1554162"/>
          <a:ext cx="8991600" cy="4589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fld id="{E9284901-E200-4A03-AD01-5A46087A25B2}" type="slidenum">
              <a:rPr lang="ru-RU" smtClean="0"/>
              <a:pPr/>
              <a:t>18</a:t>
            </a:fld>
            <a:endParaRPr lang="ru-RU"/>
          </a:p>
        </p:txBody>
      </p:sp>
      <p:sp>
        <p:nvSpPr>
          <p:cNvPr id="6" name="TextBox 5"/>
          <p:cNvSpPr txBox="1"/>
          <p:nvPr/>
        </p:nvSpPr>
        <p:spPr>
          <a:xfrm>
            <a:off x="785786" y="3000372"/>
            <a:ext cx="360040" cy="1785104"/>
          </a:xfrm>
          <a:prstGeom prst="rect">
            <a:avLst/>
          </a:prstGeom>
          <a:noFill/>
        </p:spPr>
        <p:txBody>
          <a:bodyPr wrap="square" rtlCol="0">
            <a:spAutoFit/>
          </a:bodyPr>
          <a:lstStyle/>
          <a:p>
            <a:r>
              <a:rPr lang="ru-RU" sz="11000" dirty="0" smtClean="0">
                <a:solidFill>
                  <a:schemeClr val="accent1">
                    <a:lumMod val="75000"/>
                  </a:schemeClr>
                </a:solidFill>
              </a:rPr>
              <a:t>!</a:t>
            </a:r>
            <a:endParaRPr lang="ru-RU" sz="11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Креативность</a:t>
            </a:r>
            <a:r>
              <a:rPr lang="ru-RU" b="1" dirty="0" smtClean="0"/>
              <a:t> ?!?!</a:t>
            </a:r>
            <a:endParaRPr lang="ru-RU" b="1" dirty="0"/>
          </a:p>
        </p:txBody>
      </p:sp>
      <p:sp>
        <p:nvSpPr>
          <p:cNvPr id="3" name="Содержимое 2"/>
          <p:cNvSpPr>
            <a:spLocks noGrp="1"/>
          </p:cNvSpPr>
          <p:nvPr>
            <p:ph idx="1"/>
          </p:nvPr>
        </p:nvSpPr>
        <p:spPr/>
        <p:txBody>
          <a:bodyPr>
            <a:normAutofit fontScale="92500" lnSpcReduction="20000"/>
          </a:bodyPr>
          <a:lstStyle/>
          <a:p>
            <a:r>
              <a:rPr lang="ru-RU" b="1" dirty="0" err="1" smtClean="0"/>
              <a:t>Креативность</a:t>
            </a:r>
            <a:r>
              <a:rPr lang="ru-RU" b="1" dirty="0" smtClean="0"/>
              <a:t> – это способность жить в хаосе</a:t>
            </a:r>
          </a:p>
          <a:p>
            <a:r>
              <a:rPr lang="ru-RU" b="1" dirty="0" err="1" smtClean="0"/>
              <a:t>Креативность</a:t>
            </a:r>
            <a:r>
              <a:rPr lang="ru-RU" b="1" dirty="0" smtClean="0"/>
              <a:t> – теракт против банальности</a:t>
            </a:r>
          </a:p>
          <a:p>
            <a:r>
              <a:rPr lang="ru-RU" b="1" dirty="0" err="1" smtClean="0"/>
              <a:t>Креативность</a:t>
            </a:r>
            <a:r>
              <a:rPr lang="ru-RU" b="1" dirty="0" smtClean="0"/>
              <a:t> – созидательное разрушение</a:t>
            </a:r>
          </a:p>
          <a:p>
            <a:r>
              <a:rPr lang="ru-RU" b="1" dirty="0" err="1" smtClean="0"/>
              <a:t>Креативность</a:t>
            </a:r>
            <a:r>
              <a:rPr lang="ru-RU" b="1" dirty="0" smtClean="0"/>
              <a:t> – способность покупать идеи по дешевой цене, а продавать по дорогой</a:t>
            </a:r>
          </a:p>
          <a:p>
            <a:r>
              <a:rPr lang="ru-RU" b="1" dirty="0" smtClean="0"/>
              <a:t>Творчество – создание чего-нибудь из ничего</a:t>
            </a:r>
            <a:endParaRPr lang="ru-RU" b="1" dirty="0"/>
          </a:p>
        </p:txBody>
      </p:sp>
      <p:sp>
        <p:nvSpPr>
          <p:cNvPr id="4" name="Номер слайда 3"/>
          <p:cNvSpPr>
            <a:spLocks noGrp="1"/>
          </p:cNvSpPr>
          <p:nvPr>
            <p:ph type="sldNum" sz="quarter" idx="12"/>
          </p:nvPr>
        </p:nvSpPr>
        <p:spPr/>
        <p:txBody>
          <a:bodyPr/>
          <a:lstStyle/>
          <a:p>
            <a:fld id="{33592D24-B05B-4DDF-A105-B9BB7B973C65}" type="slidenum">
              <a:rPr lang="ru-RU" smtClean="0"/>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СОДЕРЖАНИЕ</a:t>
            </a:r>
            <a:endParaRPr lang="ru-RU" b="1" dirty="0"/>
          </a:p>
        </p:txBody>
      </p:sp>
      <p:sp>
        <p:nvSpPr>
          <p:cNvPr id="3" name="Содержимое 2"/>
          <p:cNvSpPr>
            <a:spLocks noGrp="1"/>
          </p:cNvSpPr>
          <p:nvPr>
            <p:ph idx="1"/>
          </p:nvPr>
        </p:nvSpPr>
        <p:spPr/>
        <p:txBody>
          <a:bodyPr/>
          <a:lstStyle/>
          <a:p>
            <a:r>
              <a:rPr lang="ru-RU" b="1" dirty="0" smtClean="0">
                <a:latin typeface="Calibri" pitchFamily="34" charset="0"/>
                <a:cs typeface="Calibri" pitchFamily="34" charset="0"/>
              </a:rPr>
              <a:t>РОЛЬ СОЦИАЛЬНОЙ СРЕДЫ В ПРОЯВЛЕНИИ И РАЗВИТИИ КРЕАТИВНОСТИ</a:t>
            </a:r>
          </a:p>
          <a:p>
            <a:r>
              <a:rPr lang="ru-RU" b="1" dirty="0" smtClean="0">
                <a:latin typeface="Calibri" pitchFamily="34" charset="0"/>
                <a:cs typeface="Calibri" pitchFamily="34" charset="0"/>
              </a:rPr>
              <a:t>ПРОБЛЕМЫЕ ЗОНЫ</a:t>
            </a:r>
          </a:p>
          <a:p>
            <a:r>
              <a:rPr lang="ru-RU" b="1" dirty="0" smtClean="0">
                <a:latin typeface="Calibri" pitchFamily="34" charset="0"/>
                <a:cs typeface="Calibri" pitchFamily="34" charset="0"/>
              </a:rPr>
              <a:t>ЭМПИРИЧЕСКОЕ ИССЛЕДОВАНИЕ</a:t>
            </a:r>
          </a:p>
          <a:p>
            <a:r>
              <a:rPr lang="ru-RU" b="1" dirty="0" smtClean="0">
                <a:latin typeface="Calibri" pitchFamily="34" charset="0"/>
                <a:cs typeface="Calibri" pitchFamily="34" charset="0"/>
              </a:rPr>
              <a:t>ВОЗМОЖНОСТИ</a:t>
            </a:r>
          </a:p>
          <a:p>
            <a:r>
              <a:rPr lang="ru-RU" b="1" dirty="0" smtClean="0">
                <a:latin typeface="Calibri" pitchFamily="34" charset="0"/>
                <a:cs typeface="Calibri" pitchFamily="34" charset="0"/>
              </a:rPr>
              <a:t>ЗАКЛЮЧЕНИЕ И ВЫВОДЫ</a:t>
            </a:r>
            <a:endParaRPr lang="ru-RU" b="1" dirty="0">
              <a:latin typeface="Calibri" pitchFamily="34" charset="0"/>
              <a:cs typeface="Calibri" pitchFamily="34" charset="0"/>
            </a:endParaRPr>
          </a:p>
        </p:txBody>
      </p:sp>
      <p:sp>
        <p:nvSpPr>
          <p:cNvPr id="4" name="Номер слайда 3"/>
          <p:cNvSpPr>
            <a:spLocks noGrp="1"/>
          </p:cNvSpPr>
          <p:nvPr>
            <p:ph type="sldNum" sz="quarter" idx="12"/>
          </p:nvPr>
        </p:nvSpPr>
        <p:spPr/>
        <p:txBody>
          <a:bodyPr/>
          <a:lstStyle/>
          <a:p>
            <a:fld id="{33592D24-B05B-4DDF-A105-B9BB7B973C65}" type="slidenum">
              <a:rPr lang="ru-RU" smtClean="0"/>
              <a:pPr/>
              <a:t>2</a:t>
            </a:fld>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Понятие «</a:t>
            </a:r>
            <a:r>
              <a:rPr lang="ru-RU" b="1" dirty="0" err="1" smtClean="0"/>
              <a:t>креативность</a:t>
            </a:r>
            <a:r>
              <a:rPr lang="ru-RU" b="1" dirty="0" smtClean="0"/>
              <a:t>»</a:t>
            </a:r>
            <a:endParaRPr lang="ru-RU" b="1" dirty="0"/>
          </a:p>
        </p:txBody>
      </p:sp>
      <p:sp>
        <p:nvSpPr>
          <p:cNvPr id="3" name="Содержимое 2"/>
          <p:cNvSpPr>
            <a:spLocks noGrp="1"/>
          </p:cNvSpPr>
          <p:nvPr>
            <p:ph idx="1"/>
          </p:nvPr>
        </p:nvSpPr>
        <p:spPr/>
        <p:txBody>
          <a:bodyPr>
            <a:normAutofit/>
          </a:bodyPr>
          <a:lstStyle/>
          <a:p>
            <a:pPr algn="just">
              <a:buNone/>
            </a:pPr>
            <a:r>
              <a:rPr lang="ru-RU" dirty="0" smtClean="0"/>
              <a:t>	</a:t>
            </a:r>
            <a:r>
              <a:rPr lang="ru-RU" sz="1600" dirty="0" smtClean="0"/>
              <a:t>	</a:t>
            </a:r>
          </a:p>
          <a:p>
            <a:pPr>
              <a:buNone/>
            </a:pPr>
            <a:r>
              <a:rPr lang="ru-RU" sz="1600" b="1" dirty="0" smtClean="0"/>
              <a:t>	</a:t>
            </a:r>
          </a:p>
          <a:p>
            <a:pPr>
              <a:buNone/>
            </a:pPr>
            <a:r>
              <a:rPr lang="ru-RU" sz="1600" b="1" dirty="0" smtClean="0"/>
              <a:t>	</a:t>
            </a:r>
            <a:endParaRPr lang="ru-RU" sz="1600" dirty="0" smtClean="0"/>
          </a:p>
          <a:p>
            <a:pPr algn="just">
              <a:buNone/>
            </a:pPr>
            <a:r>
              <a:rPr lang="ru-RU" sz="1600" dirty="0" smtClean="0"/>
              <a:t>	</a:t>
            </a:r>
          </a:p>
          <a:p>
            <a:pPr algn="just">
              <a:buNone/>
            </a:pPr>
            <a:endParaRPr lang="ru-RU" sz="1600" dirty="0" smtClean="0"/>
          </a:p>
        </p:txBody>
      </p:sp>
      <p:sp>
        <p:nvSpPr>
          <p:cNvPr id="4" name="Номер слайда 3"/>
          <p:cNvSpPr>
            <a:spLocks noGrp="1"/>
          </p:cNvSpPr>
          <p:nvPr>
            <p:ph type="sldNum" sz="quarter" idx="12"/>
          </p:nvPr>
        </p:nvSpPr>
        <p:spPr/>
        <p:txBody>
          <a:bodyPr/>
          <a:lstStyle/>
          <a:p>
            <a:fld id="{E9284901-E200-4A03-AD01-5A46087A25B2}" type="slidenum">
              <a:rPr lang="ru-RU" smtClean="0"/>
              <a:pPr/>
              <a:t>20</a:t>
            </a:fld>
            <a:endParaRPr lang="ru-RU"/>
          </a:p>
        </p:txBody>
      </p:sp>
      <p:sp>
        <p:nvSpPr>
          <p:cNvPr id="7" name="Прямоугольник 6"/>
          <p:cNvSpPr/>
          <p:nvPr/>
        </p:nvSpPr>
        <p:spPr>
          <a:xfrm>
            <a:off x="500034" y="1857364"/>
            <a:ext cx="8143932" cy="3108543"/>
          </a:xfrm>
          <a:prstGeom prst="rect">
            <a:avLst/>
          </a:prstGeom>
        </p:spPr>
        <p:txBody>
          <a:bodyPr wrap="square">
            <a:spAutoFit/>
          </a:bodyPr>
          <a:lstStyle/>
          <a:p>
            <a:r>
              <a:rPr lang="ru-RU" sz="2800" b="1" dirty="0" err="1" smtClean="0"/>
              <a:t>Креативность</a:t>
            </a:r>
            <a:r>
              <a:rPr lang="ru-RU" sz="2800" b="1" dirty="0" smtClean="0"/>
              <a:t> представляет собой сложную систему общих творческих способностей и индивидуальных особенностей личности, способствующих генерированию и реализации социально значимых инновационных идей и стратегий. </a:t>
            </a:r>
            <a:endParaRPr lang="ru-RU"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686800" cy="838200"/>
          </a:xfrm>
        </p:spPr>
        <p:txBody>
          <a:bodyPr>
            <a:noAutofit/>
          </a:bodyPr>
          <a:lstStyle/>
          <a:p>
            <a:r>
              <a:rPr lang="ru-RU" sz="3600" b="1" dirty="0" smtClean="0">
                <a:solidFill>
                  <a:schemeClr val="tx1"/>
                </a:solidFill>
              </a:rPr>
              <a:t>Понятие «социально-психологическая адаптация»</a:t>
            </a:r>
            <a:endParaRPr lang="ru-RU" sz="3600" b="1" dirty="0">
              <a:solidFill>
                <a:schemeClr val="tx1"/>
              </a:solidFill>
            </a:endParaRPr>
          </a:p>
        </p:txBody>
      </p:sp>
      <p:sp>
        <p:nvSpPr>
          <p:cNvPr id="3" name="Содержимое 2"/>
          <p:cNvSpPr>
            <a:spLocks noGrp="1"/>
          </p:cNvSpPr>
          <p:nvPr>
            <p:ph idx="1"/>
          </p:nvPr>
        </p:nvSpPr>
        <p:spPr/>
        <p:txBody>
          <a:bodyPr>
            <a:normAutofit/>
          </a:bodyPr>
          <a:lstStyle/>
          <a:p>
            <a:pPr algn="just">
              <a:buNone/>
            </a:pPr>
            <a:r>
              <a:rPr lang="ru-RU" dirty="0" smtClean="0"/>
              <a:t>	</a:t>
            </a:r>
            <a:r>
              <a:rPr lang="ru-RU" sz="1600" dirty="0" smtClean="0"/>
              <a:t>	</a:t>
            </a:r>
          </a:p>
          <a:p>
            <a:pPr>
              <a:buNone/>
            </a:pPr>
            <a:r>
              <a:rPr lang="ru-RU" sz="1600" b="1" dirty="0" smtClean="0"/>
              <a:t>	</a:t>
            </a:r>
          </a:p>
          <a:p>
            <a:pPr>
              <a:buNone/>
            </a:pPr>
            <a:r>
              <a:rPr lang="ru-RU" sz="1600" b="1" dirty="0" smtClean="0"/>
              <a:t>	</a:t>
            </a:r>
            <a:endParaRPr lang="ru-RU" sz="1600" dirty="0" smtClean="0"/>
          </a:p>
          <a:p>
            <a:pPr algn="just">
              <a:buNone/>
            </a:pPr>
            <a:r>
              <a:rPr lang="ru-RU" sz="1600" dirty="0" smtClean="0"/>
              <a:t>	</a:t>
            </a:r>
          </a:p>
          <a:p>
            <a:pPr algn="just">
              <a:buNone/>
            </a:pPr>
            <a:endParaRPr lang="ru-RU" sz="1600" dirty="0" smtClean="0"/>
          </a:p>
        </p:txBody>
      </p:sp>
      <p:sp>
        <p:nvSpPr>
          <p:cNvPr id="4" name="Номер слайда 3"/>
          <p:cNvSpPr>
            <a:spLocks noGrp="1"/>
          </p:cNvSpPr>
          <p:nvPr>
            <p:ph type="sldNum" sz="quarter" idx="12"/>
          </p:nvPr>
        </p:nvSpPr>
        <p:spPr/>
        <p:txBody>
          <a:bodyPr/>
          <a:lstStyle/>
          <a:p>
            <a:fld id="{E9284901-E200-4A03-AD01-5A46087A25B2}" type="slidenum">
              <a:rPr lang="ru-RU" smtClean="0"/>
              <a:pPr/>
              <a:t>21</a:t>
            </a:fld>
            <a:endParaRPr lang="ru-RU"/>
          </a:p>
        </p:txBody>
      </p:sp>
      <p:graphicFrame>
        <p:nvGraphicFramePr>
          <p:cNvPr id="6" name="Схема 5"/>
          <p:cNvGraphicFramePr/>
          <p:nvPr>
            <p:extLst>
              <p:ext uri="{D42A27DB-BD31-4B8C-83A1-F6EECF244321}">
                <p14:modId xmlns:p14="http://schemas.microsoft.com/office/powerpoint/2010/main" val="3610831746"/>
              </p:ext>
            </p:extLst>
          </p:nvPr>
        </p:nvGraphicFramePr>
        <p:xfrm>
          <a:off x="928662" y="1500174"/>
          <a:ext cx="7429552" cy="4593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ЭТАПЫ ИССЛЕДОВАНИЯ</a:t>
            </a:r>
            <a:endParaRPr lang="ru-RU" b="1" dirty="0"/>
          </a:p>
        </p:txBody>
      </p:sp>
      <p:sp>
        <p:nvSpPr>
          <p:cNvPr id="3" name="Содержимое 2"/>
          <p:cNvSpPr>
            <a:spLocks noGrp="1"/>
          </p:cNvSpPr>
          <p:nvPr>
            <p:ph idx="1"/>
          </p:nvPr>
        </p:nvSpPr>
        <p:spPr/>
        <p:txBody>
          <a:bodyPr/>
          <a:lstStyle/>
          <a:p>
            <a:pPr marL="578358" indent="-514350">
              <a:buAutoNum type="arabicPeriod"/>
            </a:pPr>
            <a:r>
              <a:rPr lang="ru-RU" b="1" dirty="0" smtClean="0"/>
              <a:t>Выяснить соотношение уровней </a:t>
            </a:r>
            <a:r>
              <a:rPr lang="ru-RU" b="1" dirty="0" err="1" smtClean="0"/>
              <a:t>креативности</a:t>
            </a:r>
            <a:r>
              <a:rPr lang="ru-RU" b="1" dirty="0" smtClean="0"/>
              <a:t> и социально-психологической адаптации;</a:t>
            </a:r>
          </a:p>
          <a:p>
            <a:pPr marL="578358" indent="-514350">
              <a:buAutoNum type="arabicPeriod"/>
            </a:pPr>
            <a:r>
              <a:rPr lang="ru-RU" b="1" dirty="0" smtClean="0"/>
              <a:t>Найти и разработать педагогический проект, реализовать его</a:t>
            </a:r>
          </a:p>
          <a:p>
            <a:pPr marL="578358" indent="-514350">
              <a:buAutoNum type="arabicPeriod"/>
            </a:pPr>
            <a:r>
              <a:rPr lang="ru-RU" b="1" dirty="0" smtClean="0"/>
              <a:t>Посмотреть динамику исследуемых параметров </a:t>
            </a:r>
            <a:endParaRPr lang="ru-RU" b="1" dirty="0"/>
          </a:p>
        </p:txBody>
      </p:sp>
      <p:sp>
        <p:nvSpPr>
          <p:cNvPr id="4" name="Номер слайда 3"/>
          <p:cNvSpPr>
            <a:spLocks noGrp="1"/>
          </p:cNvSpPr>
          <p:nvPr>
            <p:ph type="sldNum" sz="quarter" idx="12"/>
          </p:nvPr>
        </p:nvSpPr>
        <p:spPr/>
        <p:txBody>
          <a:bodyPr/>
          <a:lstStyle/>
          <a:p>
            <a:fld id="{33592D24-B05B-4DDF-A105-B9BB7B973C65}" type="slidenum">
              <a:rPr lang="ru-RU" smtClean="0"/>
              <a:pPr/>
              <a:t>22</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86800" cy="838200"/>
          </a:xfrm>
        </p:spPr>
        <p:txBody>
          <a:bodyPr>
            <a:normAutofit/>
          </a:bodyPr>
          <a:lstStyle/>
          <a:p>
            <a:r>
              <a:rPr lang="ru-RU" b="1" dirty="0" smtClean="0"/>
              <a:t>Исследование</a:t>
            </a:r>
            <a:endParaRPr lang="ru-RU" b="1" dirty="0"/>
          </a:p>
        </p:txBody>
      </p:sp>
      <p:sp>
        <p:nvSpPr>
          <p:cNvPr id="3" name="Содержимое 2"/>
          <p:cNvSpPr>
            <a:spLocks noGrp="1"/>
          </p:cNvSpPr>
          <p:nvPr>
            <p:ph idx="1"/>
          </p:nvPr>
        </p:nvSpPr>
        <p:spPr>
          <a:xfrm>
            <a:off x="357158" y="1214422"/>
            <a:ext cx="8229600" cy="5357850"/>
          </a:xfrm>
        </p:spPr>
        <p:txBody>
          <a:bodyPr>
            <a:normAutofit/>
          </a:bodyPr>
          <a:lstStyle/>
          <a:p>
            <a:pPr algn="just">
              <a:buNone/>
            </a:pPr>
            <a:r>
              <a:rPr lang="ru-RU" sz="2800" b="1" u="sng" dirty="0" smtClean="0"/>
              <a:t>Цель исследования:</a:t>
            </a:r>
            <a:r>
              <a:rPr lang="ru-RU" sz="2800" b="1" dirty="0" smtClean="0"/>
              <a:t> выявить специфику и возможности оптимизации процесса социально-психологической адаптации младших школьников с различным уровнем развития креативности.</a:t>
            </a:r>
            <a:endParaRPr lang="ru-RU" sz="2800" b="1" u="sng" dirty="0" smtClean="0"/>
          </a:p>
          <a:p>
            <a:pPr lvl="0">
              <a:buNone/>
            </a:pPr>
            <a:r>
              <a:rPr lang="ru-RU" sz="2800" b="1" dirty="0" smtClean="0"/>
              <a:t>	</a:t>
            </a:r>
          </a:p>
          <a:p>
            <a:pPr lvl="0">
              <a:buNone/>
            </a:pPr>
            <a:r>
              <a:rPr lang="ru-RU" sz="2800" b="1" u="sng" dirty="0" smtClean="0"/>
              <a:t>Мы предположили, что: (гипотеза)</a:t>
            </a:r>
          </a:p>
          <a:p>
            <a:pPr lvl="0" algn="just">
              <a:buNone/>
            </a:pPr>
            <a:r>
              <a:rPr lang="ru-RU" sz="2800" b="1" dirty="0" smtClean="0"/>
              <a:t>	Проявление </a:t>
            </a:r>
            <a:r>
              <a:rPr lang="ru-RU" sz="2800" b="1" dirty="0" err="1" smtClean="0"/>
              <a:t>креативности</a:t>
            </a:r>
            <a:r>
              <a:rPr lang="ru-RU" sz="2800" b="1" dirty="0" smtClean="0"/>
              <a:t> может, как способствовать, так и препятствовать социально-психологической адаптации младших школьников.</a:t>
            </a:r>
          </a:p>
          <a:p>
            <a:pPr lvl="0" algn="just">
              <a:buNone/>
            </a:pPr>
            <a:endParaRPr lang="ru-RU" sz="1400" b="1" dirty="0" smtClean="0"/>
          </a:p>
          <a:p>
            <a:pPr algn="just">
              <a:buNone/>
            </a:pPr>
            <a:endParaRPr lang="ru-RU" sz="1400" dirty="0"/>
          </a:p>
        </p:txBody>
      </p:sp>
      <p:sp>
        <p:nvSpPr>
          <p:cNvPr id="4" name="Номер слайда 3"/>
          <p:cNvSpPr>
            <a:spLocks noGrp="1"/>
          </p:cNvSpPr>
          <p:nvPr>
            <p:ph type="sldNum" sz="quarter" idx="12"/>
          </p:nvPr>
        </p:nvSpPr>
        <p:spPr/>
        <p:txBody>
          <a:bodyPr/>
          <a:lstStyle/>
          <a:p>
            <a:fld id="{E9284901-E200-4A03-AD01-5A46087A25B2}" type="slidenum">
              <a:rPr lang="ru-RU" smtClean="0"/>
              <a:pPr/>
              <a:t>23</a:t>
            </a:fld>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ДИАГНОСТИЧЕСКИЕ МЕТОДИКИ КРЕАТИВНОСТИ</a:t>
            </a:r>
            <a:endParaRPr lang="ru-RU" b="1" dirty="0"/>
          </a:p>
        </p:txBody>
      </p:sp>
      <p:sp>
        <p:nvSpPr>
          <p:cNvPr id="3" name="Содержимое 2"/>
          <p:cNvSpPr>
            <a:spLocks noGrp="1"/>
          </p:cNvSpPr>
          <p:nvPr>
            <p:ph idx="1"/>
          </p:nvPr>
        </p:nvSpPr>
        <p:spPr/>
        <p:txBody>
          <a:bodyPr>
            <a:normAutofit/>
          </a:bodyPr>
          <a:lstStyle/>
          <a:p>
            <a:pPr marL="578358" indent="-514350">
              <a:buAutoNum type="arabicPeriod"/>
            </a:pPr>
            <a:r>
              <a:rPr lang="ru-RU" sz="3200" b="1" dirty="0" smtClean="0"/>
              <a:t>Методика классическая творческая Е.П. </a:t>
            </a:r>
            <a:r>
              <a:rPr lang="ru-RU" sz="3200" b="1" dirty="0" err="1" smtClean="0"/>
              <a:t>Торренса</a:t>
            </a:r>
            <a:r>
              <a:rPr lang="ru-RU" sz="3200" b="1" dirty="0" smtClean="0"/>
              <a:t> (вербальный, изобразительный, </a:t>
            </a:r>
          </a:p>
          <a:p>
            <a:pPr marL="578358" indent="-514350">
              <a:buNone/>
            </a:pPr>
            <a:r>
              <a:rPr lang="ru-RU" sz="3200" b="1" dirty="0" smtClean="0"/>
              <a:t>	словесно-звуковой блоки);</a:t>
            </a:r>
          </a:p>
          <a:p>
            <a:pPr marL="578358" indent="-514350">
              <a:buAutoNum type="arabicPeriod"/>
            </a:pPr>
            <a:r>
              <a:rPr lang="ru-RU" sz="3200" b="1" dirty="0" smtClean="0"/>
              <a:t>Экспертная методика Дж. </a:t>
            </a:r>
            <a:r>
              <a:rPr lang="ru-RU" sz="3200" b="1" dirty="0" err="1" smtClean="0"/>
              <a:t>Рензулли</a:t>
            </a:r>
            <a:r>
              <a:rPr lang="ru-RU" sz="3200" b="1" dirty="0" smtClean="0"/>
              <a:t> (по творческим характеристикам)</a:t>
            </a:r>
            <a:endParaRPr lang="ru-RU" sz="3200" b="1" dirty="0"/>
          </a:p>
        </p:txBody>
      </p:sp>
      <p:sp>
        <p:nvSpPr>
          <p:cNvPr id="4" name="Номер слайда 3"/>
          <p:cNvSpPr>
            <a:spLocks noGrp="1"/>
          </p:cNvSpPr>
          <p:nvPr>
            <p:ph type="sldNum" sz="quarter" idx="12"/>
          </p:nvPr>
        </p:nvSpPr>
        <p:spPr/>
        <p:txBody>
          <a:bodyPr/>
          <a:lstStyle/>
          <a:p>
            <a:fld id="{33592D24-B05B-4DDF-A105-B9BB7B973C65}" type="slidenum">
              <a:rPr lang="ru-RU" smtClean="0"/>
              <a:pPr/>
              <a:t>24</a:t>
            </a:fld>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МЕТОДИКА Е.П. ТОРРАНСА</a:t>
            </a:r>
            <a:endParaRPr lang="ru-RU"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rot="5400000">
            <a:off x="2639588" y="1432322"/>
            <a:ext cx="3436196" cy="4857784"/>
          </a:xfrm>
          <a:prstGeom prst="rect">
            <a:avLst/>
          </a:prstGeom>
          <a:noFill/>
          <a:ln w="9525">
            <a:noFill/>
            <a:miter lim="800000"/>
            <a:headEnd/>
            <a:tailEnd/>
          </a:ln>
          <a:effectLst/>
        </p:spPr>
      </p:pic>
      <p:sp>
        <p:nvSpPr>
          <p:cNvPr id="6" name="TextBox 5"/>
          <p:cNvSpPr txBox="1"/>
          <p:nvPr/>
        </p:nvSpPr>
        <p:spPr>
          <a:xfrm>
            <a:off x="1428728" y="1357298"/>
            <a:ext cx="6000792" cy="646331"/>
          </a:xfrm>
          <a:prstGeom prst="rect">
            <a:avLst/>
          </a:prstGeom>
          <a:noFill/>
        </p:spPr>
        <p:txBody>
          <a:bodyPr wrap="square" rtlCol="0">
            <a:spAutoFit/>
          </a:bodyPr>
          <a:lstStyle/>
          <a:p>
            <a:r>
              <a:rPr lang="ru-RU" sz="3600" b="1" dirty="0" smtClean="0"/>
              <a:t>ВЕРБАЛЬНЫЙ БУКЛЕТ «А»</a:t>
            </a:r>
            <a:endParaRPr lang="ru-RU" sz="3600" b="1" dirty="0"/>
          </a:p>
        </p:txBody>
      </p:sp>
      <p:sp>
        <p:nvSpPr>
          <p:cNvPr id="8" name="TextBox 7"/>
          <p:cNvSpPr txBox="1"/>
          <p:nvPr/>
        </p:nvSpPr>
        <p:spPr>
          <a:xfrm>
            <a:off x="285720" y="5643578"/>
            <a:ext cx="8715436" cy="954107"/>
          </a:xfrm>
          <a:prstGeom prst="rect">
            <a:avLst/>
          </a:prstGeom>
          <a:noFill/>
        </p:spPr>
        <p:txBody>
          <a:bodyPr wrap="square" rtlCol="0">
            <a:spAutoFit/>
          </a:bodyPr>
          <a:lstStyle/>
          <a:p>
            <a:pPr algn="ctr"/>
            <a:r>
              <a:rPr lang="ru-RU" sz="2800" b="1" dirty="0" smtClean="0"/>
              <a:t>Задания: 1. «Задай вопросы» ; 2. «Отгадай причины», 3. «Отгадай последствия».</a:t>
            </a:r>
            <a:endParaRPr lang="ru-RU" sz="2800" b="1" dirty="0"/>
          </a:p>
        </p:txBody>
      </p:sp>
      <p:sp>
        <p:nvSpPr>
          <p:cNvPr id="7" name="Номер слайда 6"/>
          <p:cNvSpPr>
            <a:spLocks noGrp="1"/>
          </p:cNvSpPr>
          <p:nvPr>
            <p:ph type="sldNum" sz="quarter" idx="12"/>
          </p:nvPr>
        </p:nvSpPr>
        <p:spPr/>
        <p:txBody>
          <a:bodyPr/>
          <a:lstStyle/>
          <a:p>
            <a:fld id="{33592D24-B05B-4DDF-A105-B9BB7B973C65}" type="slidenum">
              <a:rPr lang="ru-RU" smtClean="0"/>
              <a:pPr/>
              <a:t>25</a:t>
            </a:fld>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lstStyle/>
          <a:p>
            <a:r>
              <a:rPr lang="ru-RU" dirty="0" smtClean="0"/>
              <a:t>МЕТОДИКА Е.П. ТОРРАНСА</a:t>
            </a:r>
            <a:endParaRPr lang="ru-RU" dirty="0"/>
          </a:p>
        </p:txBody>
      </p:sp>
      <p:sp>
        <p:nvSpPr>
          <p:cNvPr id="6" name="TextBox 5"/>
          <p:cNvSpPr txBox="1"/>
          <p:nvPr/>
        </p:nvSpPr>
        <p:spPr>
          <a:xfrm>
            <a:off x="1428728" y="1071546"/>
            <a:ext cx="6000792" cy="646331"/>
          </a:xfrm>
          <a:prstGeom prst="rect">
            <a:avLst/>
          </a:prstGeom>
          <a:noFill/>
        </p:spPr>
        <p:txBody>
          <a:bodyPr wrap="square" rtlCol="0">
            <a:spAutoFit/>
          </a:bodyPr>
          <a:lstStyle/>
          <a:p>
            <a:r>
              <a:rPr lang="ru-RU" sz="3600" b="1" dirty="0" smtClean="0"/>
              <a:t>ВЕРБАЛЬНЫЙ БУКЛЕТ «А»</a:t>
            </a:r>
            <a:endParaRPr lang="ru-RU" sz="3600" b="1" dirty="0"/>
          </a:p>
        </p:txBody>
      </p:sp>
      <p:sp>
        <p:nvSpPr>
          <p:cNvPr id="8" name="TextBox 7"/>
          <p:cNvSpPr txBox="1"/>
          <p:nvPr/>
        </p:nvSpPr>
        <p:spPr>
          <a:xfrm>
            <a:off x="142844" y="6000768"/>
            <a:ext cx="9144000" cy="523220"/>
          </a:xfrm>
          <a:prstGeom prst="rect">
            <a:avLst/>
          </a:prstGeom>
          <a:noFill/>
        </p:spPr>
        <p:txBody>
          <a:bodyPr wrap="square" rtlCol="0">
            <a:spAutoFit/>
          </a:bodyPr>
          <a:lstStyle/>
          <a:p>
            <a:r>
              <a:rPr lang="ru-RU" sz="2800" b="1" dirty="0" smtClean="0"/>
              <a:t>Задание 4. «Результаты усовершенствования»</a:t>
            </a:r>
            <a:endParaRPr lang="ru-RU" sz="2800" b="1" dirty="0"/>
          </a:p>
        </p:txBody>
      </p:sp>
      <p:pic>
        <p:nvPicPr>
          <p:cNvPr id="9" name="Содержимое 8"/>
          <p:cNvPicPr>
            <a:picLocks noGrp="1"/>
          </p:cNvPicPr>
          <p:nvPr>
            <p:ph idx="1"/>
          </p:nvPr>
        </p:nvPicPr>
        <p:blipFill>
          <a:blip r:embed="rId2" cstate="print"/>
          <a:srcRect l="35917" t="18713" r="34420" b="4094"/>
          <a:stretch>
            <a:fillRect/>
          </a:stretch>
        </p:blipFill>
        <p:spPr bwMode="auto">
          <a:xfrm>
            <a:off x="2786050" y="1785926"/>
            <a:ext cx="3714776" cy="4071966"/>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33592D24-B05B-4DDF-A105-B9BB7B973C65}" type="slidenum">
              <a:rPr lang="ru-RU" smtClean="0"/>
              <a:pPr/>
              <a:t>26</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МЕТОДИКА Е.П. ТОРРАНСА</a:t>
            </a:r>
            <a:endParaRPr lang="ru-RU" b="1" dirty="0"/>
          </a:p>
        </p:txBody>
      </p:sp>
      <p:sp>
        <p:nvSpPr>
          <p:cNvPr id="6" name="TextBox 5"/>
          <p:cNvSpPr txBox="1"/>
          <p:nvPr/>
        </p:nvSpPr>
        <p:spPr>
          <a:xfrm>
            <a:off x="1428728" y="1357298"/>
            <a:ext cx="6000792" cy="646331"/>
          </a:xfrm>
          <a:prstGeom prst="rect">
            <a:avLst/>
          </a:prstGeom>
          <a:noFill/>
        </p:spPr>
        <p:txBody>
          <a:bodyPr wrap="square" rtlCol="0">
            <a:spAutoFit/>
          </a:bodyPr>
          <a:lstStyle/>
          <a:p>
            <a:r>
              <a:rPr lang="ru-RU" sz="3600" b="1" dirty="0" smtClean="0"/>
              <a:t>ВЕРБАЛЬНЫЙ БУКЛЕТ «А»</a:t>
            </a:r>
            <a:endParaRPr lang="ru-RU" sz="3600" b="1" dirty="0"/>
          </a:p>
        </p:txBody>
      </p:sp>
      <p:sp>
        <p:nvSpPr>
          <p:cNvPr id="7" name="Содержимое 6"/>
          <p:cNvSpPr>
            <a:spLocks noGrp="1"/>
          </p:cNvSpPr>
          <p:nvPr>
            <p:ph idx="1"/>
          </p:nvPr>
        </p:nvSpPr>
        <p:spPr>
          <a:xfrm>
            <a:off x="500034" y="2000240"/>
            <a:ext cx="8229600" cy="1285884"/>
          </a:xfrm>
        </p:spPr>
        <p:txBody>
          <a:bodyPr>
            <a:normAutofit/>
          </a:bodyPr>
          <a:lstStyle/>
          <a:p>
            <a:pPr>
              <a:buNone/>
            </a:pPr>
            <a:r>
              <a:rPr lang="ru-RU" sz="2400" b="1" dirty="0" smtClean="0"/>
              <a:t>Задание 5. «Необычные способы употребления» (картонные коробки)</a:t>
            </a:r>
          </a:p>
          <a:p>
            <a:pPr>
              <a:buNone/>
            </a:pPr>
            <a:r>
              <a:rPr lang="ru-RU" sz="2400" b="1" dirty="0" smtClean="0"/>
              <a:t>Задание 6. «Необычные вопросы»</a:t>
            </a:r>
          </a:p>
        </p:txBody>
      </p:sp>
      <p:pic>
        <p:nvPicPr>
          <p:cNvPr id="9" name="Рисунок 8"/>
          <p:cNvPicPr/>
          <p:nvPr/>
        </p:nvPicPr>
        <p:blipFill>
          <a:blip r:embed="rId2" cstate="print"/>
          <a:srcRect l="35691" t="17595" r="34245" b="6452"/>
          <a:stretch>
            <a:fillRect/>
          </a:stretch>
        </p:blipFill>
        <p:spPr bwMode="auto">
          <a:xfrm rot="5400000">
            <a:off x="1071538" y="2643182"/>
            <a:ext cx="3143272" cy="4714908"/>
          </a:xfrm>
          <a:prstGeom prst="rect">
            <a:avLst/>
          </a:prstGeom>
          <a:noFill/>
          <a:ln w="9525">
            <a:noFill/>
            <a:miter lim="800000"/>
            <a:headEnd/>
            <a:tailEnd/>
          </a:ln>
        </p:spPr>
      </p:pic>
      <p:sp>
        <p:nvSpPr>
          <p:cNvPr id="10" name="Прямоугольник 9"/>
          <p:cNvSpPr/>
          <p:nvPr/>
        </p:nvSpPr>
        <p:spPr>
          <a:xfrm>
            <a:off x="5143504" y="3429000"/>
            <a:ext cx="3850734" cy="830997"/>
          </a:xfrm>
          <a:prstGeom prst="rect">
            <a:avLst/>
          </a:prstGeom>
        </p:spPr>
        <p:txBody>
          <a:bodyPr wrap="none">
            <a:spAutoFit/>
          </a:bodyPr>
          <a:lstStyle/>
          <a:p>
            <a:pPr>
              <a:buNone/>
            </a:pPr>
            <a:r>
              <a:rPr lang="ru-RU" sz="2400" b="1" dirty="0" smtClean="0"/>
              <a:t>Задание</a:t>
            </a:r>
            <a:r>
              <a:rPr lang="ru-RU" b="1" dirty="0" smtClean="0"/>
              <a:t> 7. </a:t>
            </a:r>
          </a:p>
          <a:p>
            <a:pPr>
              <a:buNone/>
            </a:pPr>
            <a:r>
              <a:rPr lang="ru-RU" sz="2400" b="1" dirty="0" smtClean="0"/>
              <a:t>«Давайте представим»</a:t>
            </a:r>
            <a:endParaRPr lang="ru-RU" sz="2400" b="1" dirty="0"/>
          </a:p>
        </p:txBody>
      </p:sp>
      <p:sp>
        <p:nvSpPr>
          <p:cNvPr id="8" name="Номер слайда 7"/>
          <p:cNvSpPr>
            <a:spLocks noGrp="1"/>
          </p:cNvSpPr>
          <p:nvPr>
            <p:ph type="sldNum" sz="quarter" idx="12"/>
          </p:nvPr>
        </p:nvSpPr>
        <p:spPr/>
        <p:txBody>
          <a:bodyPr/>
          <a:lstStyle/>
          <a:p>
            <a:fld id="{33592D24-B05B-4DDF-A105-B9BB7B973C65}" type="slidenum">
              <a:rPr lang="ru-RU" smtClean="0"/>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399032"/>
          </a:xfrm>
        </p:spPr>
        <p:txBody>
          <a:bodyPr>
            <a:noAutofit/>
          </a:bodyPr>
          <a:lstStyle/>
          <a:p>
            <a:pPr algn="ctr"/>
            <a:r>
              <a:rPr lang="ru-RU" sz="3200" b="1" dirty="0" smtClean="0">
                <a:solidFill>
                  <a:schemeClr val="tx1"/>
                </a:solidFill>
              </a:rPr>
              <a:t>ПОСТРОЕНИЕ ОБРАЗА НА ОСНОВЕ ГРАФИЧЕСКОГО СТИМУЛА.</a:t>
            </a:r>
            <a:br>
              <a:rPr lang="ru-RU" sz="3200" b="1" dirty="0" smtClean="0">
                <a:solidFill>
                  <a:schemeClr val="tx1"/>
                </a:solidFill>
              </a:rPr>
            </a:br>
            <a:r>
              <a:rPr lang="ru-RU" sz="3200" b="1" dirty="0" smtClean="0">
                <a:solidFill>
                  <a:schemeClr val="tx1"/>
                </a:solidFill>
              </a:rPr>
              <a:t>НЕВЕРБАЛЬНЫЙ БУКЛЕТ «А».</a:t>
            </a:r>
            <a:br>
              <a:rPr lang="ru-RU" sz="3200" b="1" dirty="0" smtClean="0">
                <a:solidFill>
                  <a:schemeClr val="tx1"/>
                </a:solidFill>
              </a:rPr>
            </a:br>
            <a:endParaRPr lang="ru-RU" sz="3200" b="1" dirty="0">
              <a:solidFill>
                <a:schemeClr val="tx1"/>
              </a:solidFill>
            </a:endParaRPr>
          </a:p>
        </p:txBody>
      </p:sp>
      <p:sp>
        <p:nvSpPr>
          <p:cNvPr id="4" name="Прямоугольник 3"/>
          <p:cNvSpPr/>
          <p:nvPr/>
        </p:nvSpPr>
        <p:spPr>
          <a:xfrm>
            <a:off x="2714612" y="1714488"/>
            <a:ext cx="2571767" cy="1384995"/>
          </a:xfrm>
          <a:prstGeom prst="rect">
            <a:avLst/>
          </a:prstGeom>
        </p:spPr>
        <p:txBody>
          <a:bodyPr wrap="square">
            <a:spAutoFit/>
          </a:bodyPr>
          <a:lstStyle/>
          <a:p>
            <a:pPr algn="ctr"/>
            <a:r>
              <a:rPr lang="ru-RU" sz="2800" b="1" i="1" dirty="0" err="1" smtClean="0"/>
              <a:t>Субтест</a:t>
            </a:r>
            <a:r>
              <a:rPr lang="ru-RU" sz="2800" b="1" i="1" dirty="0" smtClean="0"/>
              <a:t> 2. «Закончи рисунок». </a:t>
            </a:r>
            <a:endParaRPr lang="ru-RU" sz="2800" dirty="0"/>
          </a:p>
        </p:txBody>
      </p:sp>
      <p:pic>
        <p:nvPicPr>
          <p:cNvPr id="5" name="Рисунок 4"/>
          <p:cNvPicPr/>
          <p:nvPr/>
        </p:nvPicPr>
        <p:blipFill>
          <a:blip r:embed="rId2"/>
          <a:srcRect l="42605" t="18768" r="39067" b="8211"/>
          <a:stretch>
            <a:fillRect/>
          </a:stretch>
        </p:blipFill>
        <p:spPr bwMode="auto">
          <a:xfrm>
            <a:off x="357159" y="1643050"/>
            <a:ext cx="2286016" cy="5079078"/>
          </a:xfrm>
          <a:prstGeom prst="rect">
            <a:avLst/>
          </a:prstGeom>
          <a:noFill/>
          <a:ln w="9525">
            <a:noFill/>
            <a:miter lim="800000"/>
            <a:headEnd/>
            <a:tailEnd/>
          </a:ln>
        </p:spPr>
      </p:pic>
      <p:pic>
        <p:nvPicPr>
          <p:cNvPr id="6" name="Рисунок 5"/>
          <p:cNvPicPr/>
          <p:nvPr/>
        </p:nvPicPr>
        <p:blipFill>
          <a:blip r:embed="rId3"/>
          <a:srcRect l="39415" t="25926" r="39175" b="15100"/>
          <a:stretch>
            <a:fillRect/>
          </a:stretch>
        </p:blipFill>
        <p:spPr bwMode="auto">
          <a:xfrm rot="5400000">
            <a:off x="5165138" y="2907300"/>
            <a:ext cx="2929407" cy="4544312"/>
          </a:xfrm>
          <a:prstGeom prst="rect">
            <a:avLst/>
          </a:prstGeom>
          <a:noFill/>
          <a:ln w="9525">
            <a:noFill/>
            <a:miter lim="800000"/>
            <a:headEnd/>
            <a:tailEnd/>
          </a:ln>
        </p:spPr>
      </p:pic>
      <p:sp>
        <p:nvSpPr>
          <p:cNvPr id="7" name="Прямоугольник 6"/>
          <p:cNvSpPr/>
          <p:nvPr/>
        </p:nvSpPr>
        <p:spPr>
          <a:xfrm>
            <a:off x="5786446" y="2643182"/>
            <a:ext cx="2571767" cy="954107"/>
          </a:xfrm>
          <a:prstGeom prst="rect">
            <a:avLst/>
          </a:prstGeom>
        </p:spPr>
        <p:txBody>
          <a:bodyPr wrap="square">
            <a:spAutoFit/>
          </a:bodyPr>
          <a:lstStyle/>
          <a:p>
            <a:pPr algn="ctr"/>
            <a:r>
              <a:rPr lang="ru-RU" sz="2800" b="1" i="1" dirty="0" err="1" smtClean="0"/>
              <a:t>Субтест</a:t>
            </a:r>
            <a:r>
              <a:rPr lang="ru-RU" sz="2800" b="1" i="1" dirty="0" smtClean="0"/>
              <a:t> 3. «Линии». </a:t>
            </a:r>
            <a:endParaRPr lang="ru-RU" sz="2800" dirty="0"/>
          </a:p>
        </p:txBody>
      </p:sp>
      <p:sp>
        <p:nvSpPr>
          <p:cNvPr id="8" name="Номер слайда 7"/>
          <p:cNvSpPr>
            <a:spLocks noGrp="1"/>
          </p:cNvSpPr>
          <p:nvPr>
            <p:ph type="sldNum" sz="quarter" idx="12"/>
          </p:nvPr>
        </p:nvSpPr>
        <p:spPr/>
        <p:txBody>
          <a:bodyPr/>
          <a:lstStyle/>
          <a:p>
            <a:fld id="{33592D24-B05B-4DDF-A105-B9BB7B973C65}" type="slidenum">
              <a:rPr lang="ru-RU" smtClean="0"/>
              <a:pPr/>
              <a:t>28</a:t>
            </a:fld>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ПРИМЕРЫ ВЫПОЛНЕННЫХ ЗАДАНИЙ</a:t>
            </a:r>
            <a:endParaRPr lang="ru-RU" b="1" dirty="0"/>
          </a:p>
        </p:txBody>
      </p:sp>
      <p:pic>
        <p:nvPicPr>
          <p:cNvPr id="4" name="Picture 2"/>
          <p:cNvPicPr>
            <a:picLocks noGrp="1" noChangeAspect="1" noChangeArrowheads="1"/>
          </p:cNvPicPr>
          <p:nvPr>
            <p:ph idx="1"/>
          </p:nvPr>
        </p:nvPicPr>
        <p:blipFill>
          <a:blip r:embed="rId2" cstate="print"/>
          <a:srcRect l="10937" t="41417" r="50868" b="24929"/>
          <a:stretch>
            <a:fillRect/>
          </a:stretch>
        </p:blipFill>
        <p:spPr bwMode="auto">
          <a:xfrm>
            <a:off x="284455" y="2071678"/>
            <a:ext cx="8681506" cy="4143404"/>
          </a:xfrm>
          <a:prstGeom prst="rect">
            <a:avLst/>
          </a:prstGeom>
          <a:noFill/>
          <a:ln w="9525">
            <a:noFill/>
            <a:miter lim="800000"/>
            <a:headEnd/>
            <a:tailEnd/>
          </a:ln>
          <a:effectLst/>
        </p:spPr>
      </p:pic>
      <p:sp>
        <p:nvSpPr>
          <p:cNvPr id="5" name="Номер слайда 4"/>
          <p:cNvSpPr>
            <a:spLocks noGrp="1"/>
          </p:cNvSpPr>
          <p:nvPr>
            <p:ph type="sldNum" sz="quarter" idx="12"/>
          </p:nvPr>
        </p:nvSpPr>
        <p:spPr/>
        <p:txBody>
          <a:bodyPr/>
          <a:lstStyle/>
          <a:p>
            <a:fld id="{33592D24-B05B-4DDF-A105-B9BB7B973C65}" type="slidenum">
              <a:rPr lang="ru-RU" smtClean="0"/>
              <a:pPr/>
              <a:t>29</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229600" cy="6429420"/>
          </a:xfrm>
        </p:spPr>
        <p:txBody>
          <a:bodyPr>
            <a:normAutofit fontScale="92500" lnSpcReduction="10000"/>
          </a:bodyPr>
          <a:lstStyle/>
          <a:p>
            <a:pPr>
              <a:buNone/>
            </a:pPr>
            <a:r>
              <a:rPr lang="ru-RU" sz="2400" b="1" dirty="0" smtClean="0"/>
              <a:t>Отметьте + или – те качества, которые вам нравятся в воспитанниках, учениках, или не нравятся.</a:t>
            </a:r>
          </a:p>
          <a:p>
            <a:pPr lvl="0">
              <a:buNone/>
            </a:pPr>
            <a:r>
              <a:rPr lang="ru-RU" sz="2000" b="1" dirty="0" smtClean="0"/>
              <a:t>1. Дисциплинированный</a:t>
            </a:r>
          </a:p>
          <a:p>
            <a:pPr lvl="0">
              <a:buNone/>
            </a:pPr>
            <a:r>
              <a:rPr lang="ru-RU" sz="2000" b="1" dirty="0" smtClean="0"/>
              <a:t>2. Неровно успевающий</a:t>
            </a:r>
          </a:p>
          <a:p>
            <a:pPr lvl="0">
              <a:buNone/>
            </a:pPr>
            <a:r>
              <a:rPr lang="ru-RU" sz="2000" b="1" dirty="0" smtClean="0"/>
              <a:t>3. Организованный</a:t>
            </a:r>
          </a:p>
          <a:p>
            <a:pPr lvl="0">
              <a:buNone/>
            </a:pPr>
            <a:r>
              <a:rPr lang="ru-RU" sz="2000" b="1" dirty="0" smtClean="0"/>
              <a:t>4. Выбивающийся из общего темпа</a:t>
            </a:r>
          </a:p>
          <a:p>
            <a:pPr lvl="0">
              <a:buNone/>
            </a:pPr>
            <a:r>
              <a:rPr lang="ru-RU" sz="2000" b="1" dirty="0" smtClean="0"/>
              <a:t>5. Эрудированный</a:t>
            </a:r>
          </a:p>
          <a:p>
            <a:pPr lvl="0">
              <a:buNone/>
            </a:pPr>
            <a:r>
              <a:rPr lang="ru-RU" sz="2000" b="1" dirty="0" smtClean="0"/>
              <a:t>6. Странный в поведении, непонятный</a:t>
            </a:r>
          </a:p>
          <a:p>
            <a:pPr lvl="0">
              <a:buNone/>
            </a:pPr>
            <a:r>
              <a:rPr lang="ru-RU" sz="2000" b="1" dirty="0" smtClean="0"/>
              <a:t>7. Умеющий поддержать общее дело (коллективист)</a:t>
            </a:r>
          </a:p>
          <a:p>
            <a:pPr lvl="0">
              <a:buNone/>
            </a:pPr>
            <a:r>
              <a:rPr lang="ru-RU" sz="2000" b="1" dirty="0" smtClean="0"/>
              <a:t>8. Выскакивающий на уроке с нелепыми замечаниями</a:t>
            </a:r>
          </a:p>
          <a:p>
            <a:pPr lvl="0">
              <a:buNone/>
            </a:pPr>
            <a:r>
              <a:rPr lang="ru-RU" sz="2000" b="1" dirty="0" smtClean="0"/>
              <a:t>9. Стабильно успевающий (всегда хорошо учится)</a:t>
            </a:r>
          </a:p>
          <a:p>
            <a:pPr lvl="0">
              <a:buNone/>
            </a:pPr>
            <a:r>
              <a:rPr lang="ru-RU" sz="2000" b="1" dirty="0" smtClean="0"/>
              <a:t>10. Занятый своими делами (индивидуалист)</a:t>
            </a:r>
          </a:p>
          <a:p>
            <a:pPr lvl="0">
              <a:buNone/>
            </a:pPr>
            <a:r>
              <a:rPr lang="ru-RU" sz="2000" b="1" dirty="0" smtClean="0"/>
              <a:t>11. Быстро, на лету схватывающий</a:t>
            </a:r>
          </a:p>
          <a:p>
            <a:pPr lvl="0">
              <a:buNone/>
            </a:pPr>
            <a:r>
              <a:rPr lang="ru-RU" sz="2000" b="1" dirty="0" smtClean="0"/>
              <a:t>12. Не умеющий общаться, конфликтный</a:t>
            </a:r>
          </a:p>
          <a:p>
            <a:pPr lvl="0">
              <a:buNone/>
            </a:pPr>
            <a:r>
              <a:rPr lang="ru-RU" sz="2000" b="1" dirty="0" smtClean="0"/>
              <a:t>13. Общающийся легко, приятный в общении</a:t>
            </a:r>
          </a:p>
          <a:p>
            <a:pPr lvl="0">
              <a:buNone/>
            </a:pPr>
            <a:r>
              <a:rPr lang="ru-RU" sz="2000" b="1" dirty="0" smtClean="0"/>
              <a:t>14. Иногда </a:t>
            </a:r>
            <a:r>
              <a:rPr lang="ru-RU" sz="2000" b="1" dirty="0" err="1" smtClean="0"/>
              <a:t>тугоум</a:t>
            </a:r>
            <a:r>
              <a:rPr lang="ru-RU" sz="2000" b="1" dirty="0" smtClean="0"/>
              <a:t>, иногда не может понять очевидного</a:t>
            </a:r>
          </a:p>
          <a:p>
            <a:pPr lvl="0">
              <a:buNone/>
            </a:pPr>
            <a:r>
              <a:rPr lang="ru-RU" sz="2000" b="1" dirty="0" smtClean="0"/>
              <a:t>15. Ясно, понятно для всех выражающий свои мысли</a:t>
            </a:r>
          </a:p>
          <a:p>
            <a:pPr lvl="0">
              <a:buNone/>
            </a:pPr>
            <a:r>
              <a:rPr lang="ru-RU" sz="2000" b="1" dirty="0" smtClean="0"/>
              <a:t>16. Не всегда желающий подчиниться большинству или руководителю</a:t>
            </a:r>
          </a:p>
          <a:p>
            <a:pPr>
              <a:buNone/>
            </a:pPr>
            <a:endParaRPr lang="ru-RU" sz="2000" dirty="0" smtClean="0"/>
          </a:p>
          <a:p>
            <a:pPr>
              <a:buNone/>
            </a:pPr>
            <a:endParaRPr lang="ru-RU" sz="2000" dirty="0" smtClean="0"/>
          </a:p>
          <a:p>
            <a:pPr>
              <a:buNone/>
            </a:pPr>
            <a:endParaRPr lang="ru-RU" dirty="0"/>
          </a:p>
        </p:txBody>
      </p:sp>
      <p:sp>
        <p:nvSpPr>
          <p:cNvPr id="4" name="Номер слайда 3"/>
          <p:cNvSpPr>
            <a:spLocks noGrp="1"/>
          </p:cNvSpPr>
          <p:nvPr>
            <p:ph type="sldNum" sz="quarter" idx="12"/>
          </p:nvPr>
        </p:nvSpPr>
        <p:spPr/>
        <p:txBody>
          <a:bodyPr/>
          <a:lstStyle/>
          <a:p>
            <a:fld id="{33592D24-B05B-4DDF-A105-B9BB7B973C65}" type="slidenum">
              <a:rPr lang="ru-RU" smtClean="0"/>
              <a:pPr/>
              <a:t>3</a:t>
            </a:fld>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br>
              <a:rPr lang="ru-RU" dirty="0" smtClean="0"/>
            </a:br>
            <a:r>
              <a:rPr lang="ru-RU" b="1" dirty="0" smtClean="0"/>
              <a:t>СЛОВЕСНО-ЗВУКОВОЕ ТВОРЧЕСКОЕ МЫШЛЕНИЕ</a:t>
            </a:r>
            <a:br>
              <a:rPr lang="ru-RU" b="1" dirty="0" smtClean="0"/>
            </a:br>
            <a:endParaRPr lang="ru-RU" b="1" dirty="0"/>
          </a:p>
        </p:txBody>
      </p:sp>
      <p:sp>
        <p:nvSpPr>
          <p:cNvPr id="3" name="Содержимое 2"/>
          <p:cNvSpPr>
            <a:spLocks noGrp="1"/>
          </p:cNvSpPr>
          <p:nvPr>
            <p:ph idx="1"/>
          </p:nvPr>
        </p:nvSpPr>
        <p:spPr/>
        <p:txBody>
          <a:bodyPr>
            <a:normAutofit fontScale="77500" lnSpcReduction="20000"/>
          </a:bodyPr>
          <a:lstStyle/>
          <a:p>
            <a:pPr>
              <a:buNone/>
            </a:pPr>
            <a:r>
              <a:rPr lang="ru-RU" sz="3300" b="1" dirty="0" smtClean="0"/>
              <a:t>1. «Звук и образы» </a:t>
            </a:r>
          </a:p>
          <a:p>
            <a:pPr>
              <a:buNone/>
            </a:pPr>
            <a:r>
              <a:rPr lang="ru-RU" sz="3300" b="1" dirty="0" smtClean="0"/>
              <a:t>	используются естественные, синтетические и музыкальные звуки.</a:t>
            </a:r>
          </a:p>
          <a:p>
            <a:pPr>
              <a:buNone/>
            </a:pPr>
            <a:endParaRPr lang="ru-RU" sz="3300" b="1" dirty="0" smtClean="0"/>
          </a:p>
          <a:p>
            <a:pPr>
              <a:buNone/>
            </a:pPr>
            <a:r>
              <a:rPr lang="ru-RU" sz="3300" b="1" dirty="0" smtClean="0"/>
              <a:t>2. «Звукоподражание и образы» </a:t>
            </a:r>
          </a:p>
          <a:p>
            <a:pPr>
              <a:buNone/>
            </a:pPr>
            <a:r>
              <a:rPr lang="ru-RU" sz="3300" b="1" dirty="0" smtClean="0"/>
              <a:t>	содержат различные слова, интонации, напоминающие различные содержательные знаки (скрип, треск), имитирующие естественные звуки, присущие каком-то объекту, музыкальные интонации, интонационные комплексы, смоделированные на синтезаторе.</a:t>
            </a:r>
          </a:p>
          <a:p>
            <a:pPr>
              <a:buNone/>
            </a:pPr>
            <a:endParaRPr lang="ru-RU" dirty="0"/>
          </a:p>
        </p:txBody>
      </p:sp>
      <p:sp>
        <p:nvSpPr>
          <p:cNvPr id="4" name="Номер слайда 3"/>
          <p:cNvSpPr>
            <a:spLocks noGrp="1"/>
          </p:cNvSpPr>
          <p:nvPr>
            <p:ph type="sldNum" sz="quarter" idx="12"/>
          </p:nvPr>
        </p:nvSpPr>
        <p:spPr/>
        <p:txBody>
          <a:bodyPr/>
          <a:lstStyle/>
          <a:p>
            <a:fld id="{33592D24-B05B-4DDF-A105-B9BB7B973C65}" type="slidenum">
              <a:rPr lang="ru-RU" smtClean="0"/>
              <a:pPr/>
              <a:t>30</a:t>
            </a:fld>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ТВОРЧЕСКИЕ ХАРАКТЕРИСТИКИ (ДЖ. РЕНЗУЛЛИ)</a:t>
            </a:r>
            <a:endParaRPr lang="ru-RU" b="1" dirty="0"/>
          </a:p>
        </p:txBody>
      </p:sp>
      <p:sp>
        <p:nvSpPr>
          <p:cNvPr id="3" name="Содержимое 2"/>
          <p:cNvSpPr>
            <a:spLocks noGrp="1"/>
          </p:cNvSpPr>
          <p:nvPr>
            <p:ph idx="1"/>
          </p:nvPr>
        </p:nvSpPr>
        <p:spPr>
          <a:xfrm>
            <a:off x="428596" y="1714488"/>
            <a:ext cx="8229600" cy="4786346"/>
          </a:xfrm>
        </p:spPr>
        <p:txBody>
          <a:bodyPr>
            <a:normAutofit fontScale="47500" lnSpcReduction="20000"/>
          </a:bodyPr>
          <a:lstStyle/>
          <a:p>
            <a:pPr lvl="0" algn="just">
              <a:buNone/>
            </a:pPr>
            <a:r>
              <a:rPr lang="ru-RU" sz="2900" b="1" dirty="0" smtClean="0"/>
              <a:t>1. Чрезвычайно любознателен в самых разных областях: постоянно задает вопросы о чем-либо и обо всем.</a:t>
            </a:r>
          </a:p>
          <a:p>
            <a:pPr lvl="0" algn="just">
              <a:buNone/>
            </a:pPr>
            <a:r>
              <a:rPr lang="ru-RU" sz="2900" b="1" dirty="0" smtClean="0"/>
              <a:t>2. Выдвигает большое количество различных идей или решений проблем; часто предлагает необычные, нестандартные, оригинальные ответы.</a:t>
            </a:r>
          </a:p>
          <a:p>
            <a:pPr lvl="0" algn="just">
              <a:buNone/>
            </a:pPr>
            <a:r>
              <a:rPr lang="ru-RU" sz="2900" b="1" dirty="0" smtClean="0"/>
              <a:t>3. Свободен и независим в выражении своего мнения, иногда горяч в споре; упорный и настойчивый.</a:t>
            </a:r>
          </a:p>
          <a:p>
            <a:pPr lvl="0" algn="just">
              <a:buNone/>
            </a:pPr>
            <a:r>
              <a:rPr lang="ru-RU" sz="2900" b="1" dirty="0" smtClean="0"/>
              <a:t>4. Способен рисковать; предприимчив и решителен.</a:t>
            </a:r>
          </a:p>
          <a:p>
            <a:pPr lvl="0" algn="just">
              <a:buNone/>
            </a:pPr>
            <a:r>
              <a:rPr lang="ru-RU" sz="2900" b="1" dirty="0" smtClean="0"/>
              <a:t>5. Предпочитает задания, связанные с «игрой ума»; фантазирует, обладает воображением («интересно, что произойдет, если...»); манипулирует идеями (изменяет, тщательно разрабатывает их); любит заниматься применением, улучшением и изменением правил и объектов.</a:t>
            </a:r>
          </a:p>
          <a:p>
            <a:pPr lvl="0" algn="just">
              <a:buNone/>
            </a:pPr>
            <a:r>
              <a:rPr lang="ru-RU" sz="2900" b="1" dirty="0" smtClean="0"/>
              <a:t>6. Обладает тонким чувством юмора и видит смешное в ситуациях, которые не кажутся смешными другим.</a:t>
            </a:r>
          </a:p>
          <a:p>
            <a:pPr lvl="0" algn="just">
              <a:buNone/>
            </a:pPr>
            <a:r>
              <a:rPr lang="ru-RU" sz="2900" b="1" dirty="0" smtClean="0"/>
              <a:t>7. Осознает свою импульсивность и принимает это в себе, более открыт восприятию необычного в себе (свободное проявление «типично женских» интересов для мальчиков; девочки более независимы и настойчивы, чем их сверстницы); проявляет эмоциональную чувствительность.</a:t>
            </a:r>
          </a:p>
          <a:p>
            <a:pPr lvl="0" algn="just">
              <a:buNone/>
            </a:pPr>
            <a:r>
              <a:rPr lang="ru-RU" sz="2900" b="1" dirty="0" smtClean="0"/>
              <a:t>8. Обладает чувством прекрасного; уделяет внимание эстетическим характеристикам вещей и явлений.</a:t>
            </a:r>
          </a:p>
          <a:p>
            <a:pPr lvl="0" algn="just">
              <a:buNone/>
            </a:pPr>
            <a:r>
              <a:rPr lang="ru-RU" sz="2900" b="1" dirty="0" smtClean="0"/>
              <a:t>9. Имеет собственное мнение и способен его отстаивать; не боится быть непохожим на других; индивидуалист, не интересуется деталями; спокойно относится к творческому беспорядку.</a:t>
            </a:r>
          </a:p>
          <a:p>
            <a:pPr lvl="0" algn="just">
              <a:buNone/>
            </a:pPr>
            <a:r>
              <a:rPr lang="ru-RU" sz="2900" b="1" dirty="0" smtClean="0"/>
              <a:t>10. Критикует конструктивно; не склонен полагаться на авторитетные мнения без их критической оценки.</a:t>
            </a:r>
          </a:p>
          <a:p>
            <a:pPr>
              <a:buNone/>
            </a:pPr>
            <a:endParaRPr lang="ru-RU" dirty="0"/>
          </a:p>
        </p:txBody>
      </p:sp>
      <p:sp>
        <p:nvSpPr>
          <p:cNvPr id="4" name="Номер слайда 3"/>
          <p:cNvSpPr>
            <a:spLocks noGrp="1"/>
          </p:cNvSpPr>
          <p:nvPr>
            <p:ph type="sldNum" sz="quarter" idx="12"/>
          </p:nvPr>
        </p:nvSpPr>
        <p:spPr/>
        <p:txBody>
          <a:bodyPr/>
          <a:lstStyle/>
          <a:p>
            <a:fld id="{33592D24-B05B-4DDF-A105-B9BB7B973C65}" type="slidenum">
              <a:rPr lang="ru-RU" smtClean="0"/>
              <a:pPr/>
              <a:t>31</a:t>
            </a:fld>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615394" cy="1018366"/>
          </a:xfrm>
        </p:spPr>
        <p:txBody>
          <a:bodyPr>
            <a:normAutofit fontScale="90000"/>
          </a:bodyPr>
          <a:lstStyle/>
          <a:p>
            <a:r>
              <a:rPr lang="ru-RU" b="1" dirty="0" smtClean="0"/>
              <a:t>Выделение групп </a:t>
            </a:r>
            <a:r>
              <a:rPr lang="ru-RU" b="1" dirty="0" err="1" smtClean="0"/>
              <a:t>креативности</a:t>
            </a:r>
            <a:endParaRPr lang="ru-RU" b="1" dirty="0"/>
          </a:p>
        </p:txBody>
      </p:sp>
      <p:sp>
        <p:nvSpPr>
          <p:cNvPr id="5" name="Номер слайда 4"/>
          <p:cNvSpPr>
            <a:spLocks noGrp="1"/>
          </p:cNvSpPr>
          <p:nvPr>
            <p:ph type="sldNum" sz="quarter" idx="12"/>
          </p:nvPr>
        </p:nvSpPr>
        <p:spPr/>
        <p:txBody>
          <a:bodyPr/>
          <a:lstStyle/>
          <a:p>
            <a:fld id="{E9284901-E200-4A03-AD01-5A46087A25B2}" type="slidenum">
              <a:rPr lang="ru-RU" smtClean="0"/>
              <a:pPr/>
              <a:t>32</a:t>
            </a:fld>
            <a:endParaRPr lang="ru-RU"/>
          </a:p>
        </p:txBody>
      </p:sp>
      <p:pic>
        <p:nvPicPr>
          <p:cNvPr id="33794" name="Picture 2"/>
          <p:cNvPicPr>
            <a:picLocks noChangeAspect="1" noChangeArrowheads="1"/>
          </p:cNvPicPr>
          <p:nvPr/>
        </p:nvPicPr>
        <p:blipFill>
          <a:blip r:embed="rId3" cstate="print"/>
          <a:srcRect l="3906" t="23689" r="67188" b="7934"/>
          <a:stretch>
            <a:fillRect/>
          </a:stretch>
        </p:blipFill>
        <p:spPr bwMode="auto">
          <a:xfrm>
            <a:off x="357158" y="1214422"/>
            <a:ext cx="3857652" cy="5037808"/>
          </a:xfrm>
          <a:prstGeom prst="rect">
            <a:avLst/>
          </a:prstGeom>
          <a:noFill/>
          <a:ln w="9525">
            <a:noFill/>
            <a:miter lim="800000"/>
            <a:headEnd/>
            <a:tailEnd/>
          </a:ln>
          <a:effectLst/>
        </p:spPr>
      </p:pic>
      <p:sp>
        <p:nvSpPr>
          <p:cNvPr id="6" name="TextBox 5"/>
          <p:cNvSpPr txBox="1"/>
          <p:nvPr/>
        </p:nvSpPr>
        <p:spPr>
          <a:xfrm>
            <a:off x="178563" y="6264059"/>
            <a:ext cx="4214842" cy="646331"/>
          </a:xfrm>
          <a:prstGeom prst="rect">
            <a:avLst/>
          </a:prstGeom>
          <a:noFill/>
        </p:spPr>
        <p:txBody>
          <a:bodyPr wrap="square" rtlCol="0">
            <a:spAutoFit/>
          </a:bodyPr>
          <a:lstStyle/>
          <a:p>
            <a:pPr algn="ctr"/>
            <a:r>
              <a:rPr lang="ru-RU" sz="1200" b="1" dirty="0" smtClean="0"/>
              <a:t>Рисунок  – группы младших школьников с различным уровнем развития креативности, в общей выборке</a:t>
            </a:r>
            <a:endParaRPr lang="ru-RU" sz="1200" b="1" dirty="0"/>
          </a:p>
        </p:txBody>
      </p:sp>
      <p:sp>
        <p:nvSpPr>
          <p:cNvPr id="3" name="TextBox 2"/>
          <p:cNvSpPr txBox="1"/>
          <p:nvPr/>
        </p:nvSpPr>
        <p:spPr>
          <a:xfrm>
            <a:off x="4357686" y="1214422"/>
            <a:ext cx="4536504" cy="5262979"/>
          </a:xfrm>
          <a:prstGeom prst="rect">
            <a:avLst/>
          </a:prstGeom>
          <a:noFill/>
        </p:spPr>
        <p:txBody>
          <a:bodyPr wrap="square" rtlCol="0">
            <a:spAutoFit/>
          </a:bodyPr>
          <a:lstStyle/>
          <a:p>
            <a:pPr algn="just"/>
            <a:r>
              <a:rPr lang="ru-RU" sz="1200" dirty="0" smtClean="0"/>
              <a:t>В результате соотношения двух методик: экспертной и классической творческой, были выделены 5 групп, здесь тоже много интересного, что необходимо учитывать в педагогической практике.</a:t>
            </a:r>
          </a:p>
          <a:p>
            <a:pPr marL="228600" indent="-228600" algn="just">
              <a:buAutoNum type="arabicPeriod"/>
            </a:pPr>
            <a:r>
              <a:rPr lang="ru-RU" sz="1200" b="1" dirty="0" err="1" smtClean="0"/>
              <a:t>Супер</a:t>
            </a:r>
            <a:r>
              <a:rPr lang="ru-RU" sz="1200" b="1" dirty="0" smtClean="0"/>
              <a:t> </a:t>
            </a:r>
            <a:r>
              <a:rPr lang="ru-RU" sz="1200" b="1" dirty="0" err="1" smtClean="0"/>
              <a:t>креаторы</a:t>
            </a:r>
            <a:r>
              <a:rPr lang="ru-RU" sz="1200" b="1" dirty="0" smtClean="0"/>
              <a:t> – 4%.</a:t>
            </a:r>
          </a:p>
          <a:p>
            <a:pPr algn="just"/>
            <a:r>
              <a:rPr lang="ru-RU" sz="1200" dirty="0" smtClean="0"/>
              <a:t>Характеризуется высшим уровнем креативности при возникающих противоречиях экспертной оценки в силу нерешительности детей, нежелания выражать и защищать свое мнение в классе.</a:t>
            </a:r>
            <a:endParaRPr lang="ru-RU" sz="1200" dirty="0"/>
          </a:p>
          <a:p>
            <a:pPr algn="just"/>
            <a:r>
              <a:rPr lang="ru-RU" sz="1200" b="1" dirty="0" smtClean="0"/>
              <a:t>2. </a:t>
            </a:r>
            <a:r>
              <a:rPr lang="ru-RU" sz="1200" b="1" dirty="0" err="1" smtClean="0"/>
              <a:t>Креативы</a:t>
            </a:r>
            <a:r>
              <a:rPr lang="ru-RU" sz="1200" b="1" dirty="0" smtClean="0"/>
              <a:t> – 15%.</a:t>
            </a:r>
          </a:p>
          <a:p>
            <a:pPr algn="just"/>
            <a:r>
              <a:rPr lang="ru-RU" sz="1200" dirty="0" smtClean="0"/>
              <a:t>Характеризуется высокими уровнями креативности, и очень высокими возможностями попадания на уровень выше в силу личностных качеств, таких как любознательность, яркое</a:t>
            </a:r>
            <a:r>
              <a:rPr lang="en-US" sz="1200" dirty="0" smtClean="0"/>
              <a:t> </a:t>
            </a:r>
            <a:r>
              <a:rPr lang="ru-RU" sz="1200" dirty="0" smtClean="0"/>
              <a:t> проявление индивидуальности. </a:t>
            </a:r>
          </a:p>
          <a:p>
            <a:pPr algn="just"/>
            <a:r>
              <a:rPr lang="ru-RU" sz="1200" b="1" dirty="0" smtClean="0"/>
              <a:t>3.</a:t>
            </a:r>
            <a:r>
              <a:rPr lang="ru-RU" sz="1200" dirty="0" smtClean="0"/>
              <a:t> </a:t>
            </a:r>
            <a:r>
              <a:rPr lang="ru-RU" sz="1200" b="1" dirty="0" smtClean="0"/>
              <a:t>Потенциалы – 62%.</a:t>
            </a:r>
          </a:p>
          <a:p>
            <a:pPr algn="just"/>
            <a:r>
              <a:rPr lang="ru-RU" sz="1200" dirty="0" smtClean="0"/>
              <a:t>Выделены 2 подгруппы: </a:t>
            </a:r>
            <a:r>
              <a:rPr lang="ru-RU" sz="1200" dirty="0" err="1" smtClean="0"/>
              <a:t>среднекреативные</a:t>
            </a:r>
            <a:r>
              <a:rPr lang="ru-RU" sz="1200" dirty="0" smtClean="0"/>
              <a:t> общего уровня,</a:t>
            </a:r>
            <a:r>
              <a:rPr lang="en-US" sz="1200" dirty="0" smtClean="0"/>
              <a:t> </a:t>
            </a:r>
            <a:r>
              <a:rPr lang="ru-RU" sz="1200" dirty="0" smtClean="0"/>
              <a:t> </a:t>
            </a:r>
            <a:r>
              <a:rPr lang="ru-RU" sz="1200" dirty="0" err="1" smtClean="0"/>
              <a:t>среднекреативные</a:t>
            </a:r>
            <a:r>
              <a:rPr lang="ru-RU" sz="1200" dirty="0" smtClean="0"/>
              <a:t>, обладающие свойствами личности, такими, как разносторонность, возможности  множественного продуцирования идей вариативного характера.</a:t>
            </a:r>
          </a:p>
          <a:p>
            <a:pPr algn="just"/>
            <a:r>
              <a:rPr lang="ru-RU" sz="1200" b="1" dirty="0" smtClean="0"/>
              <a:t>4. Вариаторы – 15%</a:t>
            </a:r>
          </a:p>
          <a:p>
            <a:pPr algn="just"/>
            <a:r>
              <a:rPr lang="ru-RU" sz="1200" dirty="0" smtClean="0"/>
              <a:t>Ученики группы характеризуются противоречивостью полученных данных по результативным показателям креативности и восприятием учителя.</a:t>
            </a:r>
          </a:p>
          <a:p>
            <a:pPr algn="just"/>
            <a:r>
              <a:rPr lang="ru-RU" sz="1200" b="1" dirty="0" smtClean="0"/>
              <a:t>5.Минимизаторы – 4%.</a:t>
            </a:r>
          </a:p>
          <a:p>
            <a:pPr algn="just"/>
            <a:r>
              <a:rPr lang="ru-RU" sz="1200" dirty="0" smtClean="0"/>
              <a:t>Ученики группы имеют возможности личностного роста и повышения уровня креативности.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928694"/>
          </a:xfrm>
        </p:spPr>
        <p:txBody>
          <a:bodyPr>
            <a:noAutofit/>
          </a:bodyPr>
          <a:lstStyle/>
          <a:p>
            <a:r>
              <a:rPr lang="ru-RU" sz="3200" b="1" dirty="0" smtClean="0"/>
              <a:t>Параметры социально-психологической адаптации</a:t>
            </a:r>
            <a:endParaRPr lang="ru-RU" sz="3200" b="1" dirty="0"/>
          </a:p>
        </p:txBody>
      </p:sp>
      <p:graphicFrame>
        <p:nvGraphicFramePr>
          <p:cNvPr id="9" name="Объект 8"/>
          <p:cNvGraphicFramePr>
            <a:graphicFrameLocks noGrp="1"/>
          </p:cNvGraphicFramePr>
          <p:nvPr>
            <p:ph idx="1"/>
            <p:extLst>
              <p:ext uri="{D42A27DB-BD31-4B8C-83A1-F6EECF244321}">
                <p14:modId xmlns:p14="http://schemas.microsoft.com/office/powerpoint/2010/main" val="3999212738"/>
              </p:ext>
            </p:extLst>
          </p:nvPr>
        </p:nvGraphicFramePr>
        <p:xfrm>
          <a:off x="285720" y="1357298"/>
          <a:ext cx="8686800" cy="5032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fld id="{E9284901-E200-4A03-AD01-5A46087A25B2}" type="slidenum">
              <a:rPr lang="ru-RU" smtClean="0"/>
              <a:pPr/>
              <a:t>33</a:t>
            </a:fld>
            <a:endParaRPr lang="ru-RU"/>
          </a:p>
        </p:txBody>
      </p:sp>
    </p:spTree>
    <p:extLst>
      <p:ext uri="{BB962C8B-B14F-4D97-AF65-F5344CB8AC3E}">
        <p14:creationId xmlns:p14="http://schemas.microsoft.com/office/powerpoint/2010/main" val="21543886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67494"/>
            <a:ext cx="9001156" cy="1399032"/>
          </a:xfrm>
        </p:spPr>
        <p:txBody>
          <a:bodyPr>
            <a:noAutofit/>
          </a:bodyPr>
          <a:lstStyle/>
          <a:p>
            <a:r>
              <a:rPr lang="ru-RU" sz="2800" b="1" dirty="0" smtClean="0"/>
              <a:t>Особенности социально-психологической адаптации в различных группах креативности</a:t>
            </a:r>
            <a:endParaRPr lang="ru-RU" sz="2800" b="1" dirty="0"/>
          </a:p>
        </p:txBody>
      </p:sp>
      <p:graphicFrame>
        <p:nvGraphicFramePr>
          <p:cNvPr id="5" name="Содержимое 4"/>
          <p:cNvGraphicFramePr>
            <a:graphicFrameLocks noGrp="1"/>
          </p:cNvGraphicFramePr>
          <p:nvPr>
            <p:ph idx="1"/>
          </p:nvPr>
        </p:nvGraphicFramePr>
        <p:xfrm>
          <a:off x="304800" y="1554162"/>
          <a:ext cx="8686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fld id="{E9284901-E200-4A03-AD01-5A46087A25B2}" type="slidenum">
              <a:rPr lang="ru-RU" smtClean="0"/>
              <a:pPr/>
              <a:t>34</a:t>
            </a:fld>
            <a:endParaRPr lang="ru-RU"/>
          </a:p>
        </p:txBody>
      </p:sp>
      <p:sp>
        <p:nvSpPr>
          <p:cNvPr id="6" name="TextBox 5"/>
          <p:cNvSpPr txBox="1"/>
          <p:nvPr/>
        </p:nvSpPr>
        <p:spPr>
          <a:xfrm>
            <a:off x="5429256" y="1571612"/>
            <a:ext cx="3357586" cy="1077218"/>
          </a:xfrm>
          <a:prstGeom prst="rect">
            <a:avLst/>
          </a:prstGeom>
          <a:noFill/>
        </p:spPr>
        <p:txBody>
          <a:bodyPr wrap="square" rtlCol="0">
            <a:spAutoFit/>
          </a:bodyPr>
          <a:lstStyle/>
          <a:p>
            <a:r>
              <a:rPr lang="ru-RU" sz="1600" i="1" dirty="0" smtClean="0"/>
              <a:t>Адаптированы по параметрам:</a:t>
            </a:r>
          </a:p>
          <a:p>
            <a:pPr>
              <a:buFont typeface="Wingdings" pitchFamily="2" charset="2"/>
              <a:buChar char="v"/>
            </a:pPr>
            <a:r>
              <a:rPr lang="ru-RU" sz="1600" dirty="0" smtClean="0"/>
              <a:t> Приспособленность;</a:t>
            </a:r>
          </a:p>
          <a:p>
            <a:pPr>
              <a:buFont typeface="Wingdings" pitchFamily="2" charset="2"/>
              <a:buChar char="v"/>
            </a:pPr>
            <a:r>
              <a:rPr lang="ru-RU" sz="1600" dirty="0" smtClean="0"/>
              <a:t> Тревожность;</a:t>
            </a:r>
          </a:p>
          <a:p>
            <a:pPr>
              <a:buFont typeface="Wingdings" pitchFamily="2" charset="2"/>
              <a:buChar char="v"/>
            </a:pPr>
            <a:r>
              <a:rPr lang="ru-RU" sz="1600" dirty="0" smtClean="0"/>
              <a:t> Межличностные отношения.</a:t>
            </a:r>
            <a:endParaRPr lang="ru-RU" sz="1600" dirty="0"/>
          </a:p>
        </p:txBody>
      </p:sp>
      <p:sp>
        <p:nvSpPr>
          <p:cNvPr id="8" name="TextBox 7"/>
          <p:cNvSpPr txBox="1"/>
          <p:nvPr/>
        </p:nvSpPr>
        <p:spPr>
          <a:xfrm>
            <a:off x="5500694" y="3429000"/>
            <a:ext cx="2857520" cy="584775"/>
          </a:xfrm>
          <a:prstGeom prst="rect">
            <a:avLst/>
          </a:prstGeom>
          <a:noFill/>
        </p:spPr>
        <p:txBody>
          <a:bodyPr wrap="square" rtlCol="0">
            <a:spAutoFit/>
          </a:bodyPr>
          <a:lstStyle/>
          <a:p>
            <a:r>
              <a:rPr lang="ru-RU" sz="1600" i="1" dirty="0" smtClean="0"/>
              <a:t>«Проблемная зона» </a:t>
            </a:r>
            <a:r>
              <a:rPr lang="ru-RU" sz="1600" dirty="0" smtClean="0"/>
              <a:t>– межличностные отношения.</a:t>
            </a:r>
          </a:p>
        </p:txBody>
      </p:sp>
      <p:sp>
        <p:nvSpPr>
          <p:cNvPr id="9" name="TextBox 8"/>
          <p:cNvSpPr txBox="1"/>
          <p:nvPr/>
        </p:nvSpPr>
        <p:spPr>
          <a:xfrm>
            <a:off x="5429256" y="4643446"/>
            <a:ext cx="3714744" cy="1077218"/>
          </a:xfrm>
          <a:prstGeom prst="rect">
            <a:avLst/>
          </a:prstGeom>
          <a:noFill/>
        </p:spPr>
        <p:txBody>
          <a:bodyPr wrap="square" rtlCol="0">
            <a:spAutoFit/>
          </a:bodyPr>
          <a:lstStyle/>
          <a:p>
            <a:r>
              <a:rPr lang="ru-RU" sz="1600" i="1" dirty="0" smtClean="0"/>
              <a:t>Не адаптированы по параметрам</a:t>
            </a:r>
            <a:r>
              <a:rPr lang="ru-RU" sz="1600" i="1" dirty="0" smtClean="0">
                <a:solidFill>
                  <a:srgbClr val="FF0000"/>
                </a:solidFill>
              </a:rPr>
              <a:t>:</a:t>
            </a:r>
          </a:p>
          <a:p>
            <a:pPr>
              <a:buFont typeface="Wingdings" pitchFamily="2" charset="2"/>
              <a:buChar char="v"/>
            </a:pPr>
            <a:r>
              <a:rPr lang="ru-RU" sz="1600" dirty="0" smtClean="0"/>
              <a:t> Приспособленность;</a:t>
            </a:r>
          </a:p>
          <a:p>
            <a:pPr>
              <a:buFont typeface="Wingdings" pitchFamily="2" charset="2"/>
              <a:buChar char="v"/>
            </a:pPr>
            <a:r>
              <a:rPr lang="ru-RU" sz="1600" dirty="0" smtClean="0"/>
              <a:t>Самооценка;</a:t>
            </a:r>
          </a:p>
          <a:p>
            <a:pPr>
              <a:buFont typeface="Wingdings" pitchFamily="2" charset="2"/>
              <a:buChar char="v"/>
            </a:pPr>
            <a:r>
              <a:rPr lang="ru-RU" sz="1600" dirty="0" smtClean="0"/>
              <a:t> Тревожность.</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attach-635963645042611294.jpg"/>
          <p:cNvPicPr>
            <a:picLocks noChangeAspect="1"/>
          </p:cNvPicPr>
          <p:nvPr/>
        </p:nvPicPr>
        <p:blipFill>
          <a:blip r:embed="rId3" cstate="print"/>
          <a:stretch>
            <a:fillRect/>
          </a:stretch>
        </p:blipFill>
        <p:spPr>
          <a:xfrm>
            <a:off x="2857488" y="3357562"/>
            <a:ext cx="4095778" cy="3071834"/>
          </a:xfrm>
          <a:prstGeom prst="rect">
            <a:avLst/>
          </a:prstGeom>
        </p:spPr>
      </p:pic>
      <p:sp>
        <p:nvSpPr>
          <p:cNvPr id="5" name="Номер слайда 4"/>
          <p:cNvSpPr>
            <a:spLocks noGrp="1"/>
          </p:cNvSpPr>
          <p:nvPr>
            <p:ph type="sldNum" sz="quarter" idx="12"/>
          </p:nvPr>
        </p:nvSpPr>
        <p:spPr/>
        <p:txBody>
          <a:bodyPr/>
          <a:lstStyle/>
          <a:p>
            <a:fld id="{E9284901-E200-4A03-AD01-5A46087A25B2}" type="slidenum">
              <a:rPr lang="ru-RU" smtClean="0"/>
              <a:pPr/>
              <a:t>35</a:t>
            </a:fld>
            <a:endParaRPr lang="ru-RU"/>
          </a:p>
        </p:txBody>
      </p:sp>
      <p:sp>
        <p:nvSpPr>
          <p:cNvPr id="6" name="Заголовок 5"/>
          <p:cNvSpPr>
            <a:spLocks noGrp="1"/>
          </p:cNvSpPr>
          <p:nvPr>
            <p:ph type="title"/>
          </p:nvPr>
        </p:nvSpPr>
        <p:spPr>
          <a:xfrm>
            <a:off x="428596" y="0"/>
            <a:ext cx="8229600" cy="1399032"/>
          </a:xfrm>
        </p:spPr>
        <p:txBody>
          <a:bodyPr/>
          <a:lstStyle/>
          <a:p>
            <a:pPr algn="ctr"/>
            <a:r>
              <a:rPr lang="ru-RU" b="1" dirty="0" smtClean="0"/>
              <a:t>ЭКСПЕРИМЕНТ</a:t>
            </a:r>
            <a:endParaRPr lang="ru-RU" b="1" dirty="0"/>
          </a:p>
        </p:txBody>
      </p:sp>
      <p:sp>
        <p:nvSpPr>
          <p:cNvPr id="7" name="TextBox 6"/>
          <p:cNvSpPr txBox="1"/>
          <p:nvPr/>
        </p:nvSpPr>
        <p:spPr>
          <a:xfrm>
            <a:off x="857224" y="1214422"/>
            <a:ext cx="7643866" cy="2800767"/>
          </a:xfrm>
          <a:prstGeom prst="rect">
            <a:avLst/>
          </a:prstGeom>
          <a:noFill/>
        </p:spPr>
        <p:txBody>
          <a:bodyPr wrap="square" rtlCol="0">
            <a:spAutoFit/>
          </a:bodyPr>
          <a:lstStyle/>
          <a:p>
            <a:pPr algn="just"/>
            <a:r>
              <a:rPr lang="ru-RU" sz="2000" b="1" dirty="0" smtClean="0"/>
              <a:t>База исследования: исследование проводилось в 2015 – 2016 гг. на базе начальной образовательной школы № 300 Центрального района Санкт-Петербурга. В выборку вошли 52 человека: 28 учеников 4 «Г» класса (экспериментальный) и 24 ученика 4 «Д» класса (контрольный). Возраст всех учеников варьировался от 10 до 11 лет.</a:t>
            </a:r>
            <a:endParaRPr lang="en-US" sz="2000" b="1"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10"/>
          <p:cNvSpPr>
            <a:spLocks noGrp="1"/>
          </p:cNvSpPr>
          <p:nvPr>
            <p:ph type="sldNum" sz="quarter" idx="12"/>
          </p:nvPr>
        </p:nvSpPr>
        <p:spPr/>
        <p:txBody>
          <a:bodyPr/>
          <a:lstStyle/>
          <a:p>
            <a:fld id="{E9284901-E200-4A03-AD01-5A46087A25B2}" type="slidenum">
              <a:rPr lang="ru-RU" smtClean="0"/>
              <a:pPr/>
              <a:t>36</a:t>
            </a:fld>
            <a:endParaRPr lang="ru-RU"/>
          </a:p>
        </p:txBody>
      </p:sp>
      <p:sp>
        <p:nvSpPr>
          <p:cNvPr id="11265" name="Rectangle 1"/>
          <p:cNvSpPr>
            <a:spLocks noChangeArrowheads="1"/>
          </p:cNvSpPr>
          <p:nvPr/>
        </p:nvSpPr>
        <p:spPr bwMode="auto">
          <a:xfrm>
            <a:off x="357158" y="214291"/>
            <a:ext cx="8429684"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lumMod val="95000"/>
                    <a:lumOff val="5000"/>
                  </a:schemeClr>
                </a:solidFill>
                <a:effectLst/>
                <a:ea typeface="Calibri" pitchFamily="34" charset="0"/>
                <a:cs typeface="Times New Roman" pitchFamily="18" charset="0"/>
              </a:rPr>
              <a:t>Преобразующий эксперимент</a:t>
            </a:r>
            <a:r>
              <a:rPr kumimoji="0" lang="ru-RU" sz="2400" b="1" i="0" u="none" strike="noStrike" cap="none" normalizeH="0" dirty="0" smtClean="0">
                <a:ln>
                  <a:noFill/>
                </a:ln>
                <a:solidFill>
                  <a:schemeClr val="bg1">
                    <a:lumMod val="95000"/>
                    <a:lumOff val="5000"/>
                  </a:schemeClr>
                </a:solidFill>
                <a:effectLst/>
                <a:ea typeface="Calibri" pitchFamily="34" charset="0"/>
                <a:cs typeface="Times New Roman" pitchFamily="18" charset="0"/>
              </a:rPr>
              <a:t> </a:t>
            </a:r>
            <a:r>
              <a:rPr lang="ru-RU" sz="2400" b="1" dirty="0" smtClean="0">
                <a:solidFill>
                  <a:schemeClr val="bg1">
                    <a:lumMod val="95000"/>
                    <a:lumOff val="5000"/>
                  </a:schemeClr>
                </a:solidFill>
                <a:ea typeface="Calibri" pitchFamily="34" charset="0"/>
                <a:cs typeface="Times New Roman" pitchFamily="18" charset="0"/>
              </a:rPr>
              <a:t>о</a:t>
            </a:r>
            <a:r>
              <a:rPr kumimoji="0" lang="ru-RU" sz="2400" b="1" i="0" u="none" strike="noStrike" cap="none" normalizeH="0" baseline="0" dirty="0" smtClean="0">
                <a:ln>
                  <a:noFill/>
                </a:ln>
                <a:solidFill>
                  <a:schemeClr val="bg1">
                    <a:lumMod val="95000"/>
                    <a:lumOff val="5000"/>
                  </a:schemeClr>
                </a:solidFill>
                <a:effectLst/>
                <a:ea typeface="Calibri" pitchFamily="34" charset="0"/>
                <a:cs typeface="Times New Roman" pitchFamily="18" charset="0"/>
              </a:rPr>
              <a:t>снован на данных,</a:t>
            </a:r>
            <a:r>
              <a:rPr kumimoji="0" lang="ru-RU" sz="2400" b="1" i="0" u="none" strike="noStrike" cap="none" normalizeH="0" dirty="0" smtClean="0">
                <a:ln>
                  <a:noFill/>
                </a:ln>
                <a:solidFill>
                  <a:schemeClr val="bg1">
                    <a:lumMod val="95000"/>
                    <a:lumOff val="5000"/>
                  </a:schemeClr>
                </a:solidFill>
                <a:effectLst/>
                <a:ea typeface="Calibri" pitchFamily="34" charset="0"/>
                <a:cs typeface="Times New Roman" pitchFamily="18" charset="0"/>
              </a:rPr>
              <a:t> полученных в результате эмпирического исследования креативности и социально-психологической адаптации младших школьников.</a:t>
            </a:r>
            <a:endParaRPr kumimoji="0" lang="ru-RU" sz="2400" b="1" i="0" u="none" strike="noStrike" cap="none" normalizeH="0" baseline="0" dirty="0" smtClean="0">
              <a:ln>
                <a:noFill/>
              </a:ln>
              <a:solidFill>
                <a:schemeClr val="bg1">
                  <a:lumMod val="95000"/>
                  <a:lumOff val="5000"/>
                </a:schemeClr>
              </a:solidFill>
              <a:effectLst/>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600" b="1" dirty="0" smtClean="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Calibri" pitchFamily="34" charset="0"/>
              <a:cs typeface="Times New Roman" pitchFamily="18" charset="0"/>
            </a:endParaRPr>
          </a:p>
          <a:p>
            <a:pPr algn="r"/>
            <a:endParaRPr lang="ru-RU" sz="1600" b="1" dirty="0" smtClean="0"/>
          </a:p>
          <a:p>
            <a:pPr algn="ctr"/>
            <a:endParaRPr lang="ru-RU" sz="2000" b="1" dirty="0" smtClean="0"/>
          </a:p>
          <a:p>
            <a:pPr algn="ctr"/>
            <a:r>
              <a:rPr lang="ru-RU" sz="2400" b="1" dirty="0" smtClean="0"/>
              <a:t>ПРОГРАММА: СОЦИАЛЬНО-ПСИХОЛОГИЧЕСКАЯ АДАПТАЦИЯ </a:t>
            </a:r>
            <a:r>
              <a:rPr lang="ru-RU" sz="2400" dirty="0" smtClean="0"/>
              <a:t/>
            </a:r>
            <a:br>
              <a:rPr lang="ru-RU" sz="2400" dirty="0" smtClean="0"/>
            </a:br>
            <a:r>
              <a:rPr lang="ru-RU" sz="2400" b="1" dirty="0" smtClean="0"/>
              <a:t>МЛАДШИХ ШКОЛЬНИКОВ</a:t>
            </a:r>
            <a:r>
              <a:rPr lang="ru-RU" sz="2400" dirty="0" smtClean="0"/>
              <a:t/>
            </a:r>
            <a:br>
              <a:rPr lang="ru-RU" sz="2400" dirty="0" smtClean="0"/>
            </a:br>
            <a:r>
              <a:rPr lang="ru-RU" sz="2400" b="1" dirty="0" smtClean="0"/>
              <a:t> В ПРОЦЕССЕ РАЗВИТИЯ СОЦИАЛЬНОЙ КРЕАТИВНОСТИ</a:t>
            </a:r>
          </a:p>
          <a:p>
            <a:pPr algn="ctr"/>
            <a:endParaRPr lang="ru-RU" sz="1600" b="1" dirty="0" smtClean="0"/>
          </a:p>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2800" b="1" i="0" u="sng" strike="noStrike" cap="none" normalizeH="0" baseline="0" dirty="0" smtClean="0">
                <a:ln>
                  <a:noFill/>
                </a:ln>
                <a:solidFill>
                  <a:schemeClr val="tx1"/>
                </a:solidFill>
                <a:effectLst/>
                <a:ea typeface="Calibri" pitchFamily="34" charset="0"/>
                <a:cs typeface="Times New Roman" pitchFamily="18" charset="0"/>
              </a:rPr>
              <a:t>Цель:</a:t>
            </a:r>
            <a:r>
              <a:rPr kumimoji="0" lang="ru-RU" sz="28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2800" b="1" i="1" u="none" strike="noStrike" cap="none" normalizeH="0" baseline="0" dirty="0" smtClean="0">
                <a:ln>
                  <a:noFill/>
                </a:ln>
                <a:solidFill>
                  <a:schemeClr val="tx1"/>
                </a:solidFill>
                <a:effectLst/>
                <a:ea typeface="Calibri" pitchFamily="34" charset="0"/>
                <a:cs typeface="Times New Roman" pitchFamily="18" charset="0"/>
              </a:rPr>
              <a:t>развитие социальной креативности детей младшего школьного возраста и гармонизация процессов творческого потенциала и социально-психологической адаптации детей</a:t>
            </a: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600" dirty="0" smtClean="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ndParaRPr>
          </a:p>
        </p:txBody>
      </p:sp>
      <p:sp>
        <p:nvSpPr>
          <p:cNvPr id="3" name="Прямоугольник 2"/>
          <p:cNvSpPr/>
          <p:nvPr/>
        </p:nvSpPr>
        <p:spPr>
          <a:xfrm>
            <a:off x="67477" y="1857364"/>
            <a:ext cx="9076523" cy="1200329"/>
          </a:xfrm>
          <a:prstGeom prst="rect">
            <a:avLst/>
          </a:prstGeom>
          <a:noFill/>
        </p:spPr>
        <p:txBody>
          <a:bodyPr wrap="none" lIns="91440" tIns="45720" rIns="91440" bIns="45720">
            <a:spAutoFit/>
          </a:bodyPr>
          <a:lstStyle/>
          <a:p>
            <a:pPr algn="ctr"/>
            <a:r>
              <a:rPr lang="ru-RU" sz="36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Путь к себе – другим навстречу.</a:t>
            </a:r>
          </a:p>
          <a:p>
            <a:pPr algn="ctr"/>
            <a:endParaRPr lang="ru-RU" sz="3600" b="1" cap="none"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lstStyle/>
          <a:p>
            <a:pPr algn="ctr"/>
            <a:r>
              <a:rPr lang="ru-RU" b="1" dirty="0" smtClean="0"/>
              <a:t>«Я В ЭТОМ МИРЕ»</a:t>
            </a:r>
            <a:endParaRPr lang="ru-RU" b="1" dirty="0"/>
          </a:p>
        </p:txBody>
      </p:sp>
      <p:sp>
        <p:nvSpPr>
          <p:cNvPr id="3" name="Rectangle 1"/>
          <p:cNvSpPr>
            <a:spLocks noChangeArrowheads="1"/>
          </p:cNvSpPr>
          <p:nvPr/>
        </p:nvSpPr>
        <p:spPr bwMode="auto">
          <a:xfrm>
            <a:off x="500034" y="1142984"/>
            <a:ext cx="7929618"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основе первого модуля </a:t>
            </a:r>
            <a:r>
              <a:rPr kumimoji="0" lang="ru-RU" sz="2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 в этом мире</a:t>
            </a:r>
            <a:r>
              <a:rPr kumimoji="0" lang="ru-RU" sz="2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лежит понятие </a:t>
            </a:r>
            <a:r>
              <a:rPr kumimoji="0" lang="ru-RU" sz="2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рефлексии</a:t>
            </a:r>
            <a:r>
              <a:rPr kumimoji="0" lang="ru-RU"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которое включает в себя</a:t>
            </a:r>
            <a:r>
              <a:rPr lang="en-US" sz="2600" b="1" dirty="0" smtClean="0">
                <a:latin typeface="Times New Roman" pitchFamily="18" charset="0"/>
                <a:ea typeface="Calibri" pitchFamily="34" charset="0"/>
                <a:cs typeface="Times New Roman" pitchFamily="18" charset="0"/>
              </a:rPr>
              <a:t> </a:t>
            </a:r>
            <a:r>
              <a:rPr kumimoji="0" lang="ru-RU" sz="2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самопонимание</a:t>
            </a:r>
            <a:r>
              <a:rPr kumimoji="0" lang="ru-RU"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самооценку, </a:t>
            </a:r>
            <a:r>
              <a:rPr kumimoji="0" lang="ru-RU" sz="2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самоинтерпретацию</a:t>
            </a:r>
            <a:r>
              <a:rPr kumimoji="0" lang="ru-RU"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др., а также по отношению к другим: понимание, оценка и интерпретация и др. Рефлексия непосредственно связана с творческими актами при выполнении предложенных заданий, при решении которых, как в индивидуальном, так и коллективном взаимодействии, формируются коммуникативные компетенции. </a:t>
            </a:r>
            <a:endParaRPr kumimoji="0" lang="ru-RU" sz="26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33592D24-B05B-4DDF-A105-B9BB7B973C65}" type="slidenum">
              <a:rPr lang="ru-RU" smtClean="0"/>
              <a:pPr/>
              <a:t>37</a:t>
            </a:fld>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lstStyle/>
          <a:p>
            <a:pPr algn="ctr"/>
            <a:r>
              <a:rPr lang="ru-RU" b="1" dirty="0" smtClean="0"/>
              <a:t>«Я В ЭТОМ МИРЕ»</a:t>
            </a:r>
            <a:endParaRPr lang="ru-RU" b="1" dirty="0"/>
          </a:p>
        </p:txBody>
      </p:sp>
      <p:sp>
        <p:nvSpPr>
          <p:cNvPr id="3" name="Содержимое 2"/>
          <p:cNvSpPr>
            <a:spLocks noGrp="1"/>
          </p:cNvSpPr>
          <p:nvPr>
            <p:ph idx="1"/>
          </p:nvPr>
        </p:nvSpPr>
        <p:spPr>
          <a:xfrm>
            <a:off x="457200" y="928670"/>
            <a:ext cx="8229600" cy="5526138"/>
          </a:xfrm>
        </p:spPr>
        <p:txBody>
          <a:bodyPr>
            <a:normAutofit fontScale="92500" lnSpcReduction="10000"/>
          </a:bodyPr>
          <a:lstStyle/>
          <a:p>
            <a:pPr>
              <a:buNone/>
            </a:pPr>
            <a:r>
              <a:rPr lang="ru-RU" sz="2000" b="1" i="1" dirty="0" smtClean="0"/>
              <a:t>		</a:t>
            </a:r>
          </a:p>
          <a:p>
            <a:pPr>
              <a:buNone/>
            </a:pPr>
            <a:r>
              <a:rPr lang="ru-RU" sz="2400" b="1" i="1" dirty="0" smtClean="0"/>
              <a:t>Понятие </a:t>
            </a:r>
            <a:r>
              <a:rPr lang="ru-RU" sz="2400" b="1" i="1" u="sng" dirty="0" smtClean="0"/>
              <a:t>рефлексии</a:t>
            </a:r>
          </a:p>
          <a:p>
            <a:pPr>
              <a:buNone/>
            </a:pPr>
            <a:endParaRPr lang="ru-RU" sz="2400" b="1" u="sng" dirty="0" smtClean="0"/>
          </a:p>
          <a:p>
            <a:pPr>
              <a:buNone/>
            </a:pPr>
            <a:r>
              <a:rPr lang="ru-RU" sz="2400" b="1" i="1" dirty="0" smtClean="0"/>
              <a:t>Составляющие рефлексивной способности:</a:t>
            </a:r>
          </a:p>
          <a:p>
            <a:pPr marL="521208" indent="-457200">
              <a:buAutoNum type="arabicParenR"/>
            </a:pPr>
            <a:r>
              <a:rPr lang="ru-RU" sz="2400" b="1" i="1" dirty="0" smtClean="0"/>
              <a:t>Самонаблюдение – наблюдение, сосредоточенное на самом себе;</a:t>
            </a:r>
          </a:p>
          <a:p>
            <a:pPr marL="521208" indent="-457200">
              <a:buAutoNum type="arabicParenR"/>
            </a:pPr>
            <a:r>
              <a:rPr lang="ru-RU" sz="2400" b="1" i="1" dirty="0" smtClean="0"/>
              <a:t>Самооценка – понимание себя, своих физических и интеллектуальных потенциалов, целей и мотивов поведения, отношения к людям и окружающей действительности;</a:t>
            </a:r>
          </a:p>
          <a:p>
            <a:pPr marL="521208" indent="-457200">
              <a:buAutoNum type="arabicParenR"/>
            </a:pPr>
            <a:r>
              <a:rPr lang="ru-RU" sz="2400" b="1" i="1" dirty="0" smtClean="0"/>
              <a:t>Самосознание себя как члена общества, коллектива.</a:t>
            </a:r>
          </a:p>
          <a:p>
            <a:endParaRPr lang="ru-RU" sz="2400" b="1" i="1" dirty="0" smtClean="0"/>
          </a:p>
          <a:p>
            <a:pPr>
              <a:buNone/>
            </a:pPr>
            <a:endParaRPr lang="ru-RU" sz="2400" b="1" i="1" dirty="0" smtClean="0"/>
          </a:p>
          <a:p>
            <a:r>
              <a:rPr lang="ru-RU" sz="2400" b="1" i="1" dirty="0" smtClean="0"/>
              <a:t>Рефлексия – самоанализ (обратная связь с учеником).</a:t>
            </a:r>
            <a:endParaRPr lang="ru-RU" sz="2400" b="1" dirty="0" smtClean="0"/>
          </a:p>
          <a:p>
            <a:pPr>
              <a:buNone/>
            </a:pPr>
            <a:endParaRPr lang="ru-RU" sz="1800" b="1" dirty="0" smtClean="0"/>
          </a:p>
          <a:p>
            <a:pPr>
              <a:buNone/>
            </a:pPr>
            <a:endParaRPr lang="ru-RU" sz="2400" dirty="0" smtClean="0"/>
          </a:p>
          <a:p>
            <a:pPr>
              <a:buNone/>
            </a:pPr>
            <a:endParaRPr lang="ru-RU" dirty="0"/>
          </a:p>
        </p:txBody>
      </p:sp>
      <p:sp>
        <p:nvSpPr>
          <p:cNvPr id="4" name="Номер слайда 3"/>
          <p:cNvSpPr>
            <a:spLocks noGrp="1"/>
          </p:cNvSpPr>
          <p:nvPr>
            <p:ph type="sldNum" sz="quarter" idx="12"/>
          </p:nvPr>
        </p:nvSpPr>
        <p:spPr/>
        <p:txBody>
          <a:bodyPr/>
          <a:lstStyle/>
          <a:p>
            <a:fld id="{33592D24-B05B-4DDF-A105-B9BB7B973C65}" type="slidenum">
              <a:rPr lang="ru-RU" smtClean="0"/>
              <a:pPr/>
              <a:t>38</a:t>
            </a:fld>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1399032"/>
          </a:xfrm>
        </p:spPr>
        <p:txBody>
          <a:bodyPr/>
          <a:lstStyle/>
          <a:p>
            <a:pPr algn="ctr"/>
            <a:r>
              <a:rPr lang="ru-RU" dirty="0" smtClean="0"/>
              <a:t>РЕФЛЕКСИЯ</a:t>
            </a:r>
            <a:endParaRPr lang="ru-RU" dirty="0"/>
          </a:p>
        </p:txBody>
      </p:sp>
      <p:sp>
        <p:nvSpPr>
          <p:cNvPr id="5" name="TextBox 4"/>
          <p:cNvSpPr txBox="1"/>
          <p:nvPr/>
        </p:nvSpPr>
        <p:spPr>
          <a:xfrm>
            <a:off x="214282" y="1142984"/>
            <a:ext cx="8643998" cy="5447645"/>
          </a:xfrm>
          <a:prstGeom prst="rect">
            <a:avLst/>
          </a:prstGeom>
          <a:noFill/>
        </p:spPr>
        <p:txBody>
          <a:bodyPr wrap="square" rtlCol="0">
            <a:spAutoFit/>
          </a:bodyPr>
          <a:lstStyle/>
          <a:p>
            <a:pPr algn="ctr"/>
            <a:r>
              <a:rPr lang="ru-RU" sz="2400" b="1" dirty="0" smtClean="0"/>
              <a:t>ЗАНЯТИЕ «Давайте подумаем!»</a:t>
            </a:r>
          </a:p>
          <a:p>
            <a:endParaRPr lang="ru-RU" b="1" dirty="0" smtClean="0"/>
          </a:p>
          <a:p>
            <a:r>
              <a:rPr lang="ru-RU" b="1" dirty="0" smtClean="0"/>
              <a:t>Предварительно учитель предлагает множество определений одного понятия.</a:t>
            </a:r>
          </a:p>
          <a:p>
            <a:endParaRPr lang="ru-RU" dirty="0" smtClean="0"/>
          </a:p>
          <a:p>
            <a:r>
              <a:rPr lang="ru-RU" b="1" dirty="0" smtClean="0"/>
              <a:t>Цель: научить подводить итоги новых, полученных знаний посредством рефлексии, самоанализа</a:t>
            </a:r>
          </a:p>
          <a:p>
            <a:endParaRPr lang="ru-RU" dirty="0" smtClean="0"/>
          </a:p>
          <a:p>
            <a:r>
              <a:rPr lang="ru-RU" b="1" dirty="0" smtClean="0"/>
              <a:t>Инструкция: заполните таблицу.</a:t>
            </a:r>
          </a:p>
          <a:p>
            <a:pPr algn="r"/>
            <a:r>
              <a:rPr lang="ru-RU" b="1" dirty="0" smtClean="0"/>
              <a:t>Таблица. </a:t>
            </a:r>
            <a:r>
              <a:rPr lang="ru-RU" b="1" dirty="0" err="1" smtClean="0"/>
              <a:t>Самооанализ</a:t>
            </a:r>
            <a:r>
              <a:rPr lang="ru-RU" b="1" dirty="0" smtClean="0"/>
              <a:t> понятий.</a:t>
            </a:r>
          </a:p>
          <a:p>
            <a:r>
              <a:rPr lang="ru-RU" dirty="0" smtClean="0"/>
              <a:t> </a:t>
            </a:r>
          </a:p>
          <a:p>
            <a:r>
              <a:rPr lang="ru-RU" dirty="0" smtClean="0"/>
              <a:t> </a:t>
            </a:r>
          </a:p>
          <a:p>
            <a:r>
              <a:rPr lang="ru-RU" dirty="0" smtClean="0"/>
              <a:t> </a:t>
            </a:r>
          </a:p>
          <a:p>
            <a:r>
              <a:rPr lang="ru-RU" dirty="0" smtClean="0"/>
              <a:t> </a:t>
            </a:r>
          </a:p>
          <a:p>
            <a:r>
              <a:rPr lang="ru-RU" dirty="0" smtClean="0"/>
              <a:t> </a:t>
            </a:r>
          </a:p>
          <a:p>
            <a:r>
              <a:rPr lang="ru-RU" dirty="0" smtClean="0"/>
              <a:t> </a:t>
            </a:r>
          </a:p>
          <a:p>
            <a:r>
              <a:rPr lang="ru-RU" dirty="0" smtClean="0"/>
              <a:t> </a:t>
            </a:r>
          </a:p>
          <a:p>
            <a:r>
              <a:rPr lang="ru-RU" dirty="0" smtClean="0"/>
              <a:t> </a:t>
            </a:r>
          </a:p>
          <a:p>
            <a:endParaRPr lang="ru-RU" dirty="0"/>
          </a:p>
        </p:txBody>
      </p:sp>
      <p:graphicFrame>
        <p:nvGraphicFramePr>
          <p:cNvPr id="6" name="Таблица 5"/>
          <p:cNvGraphicFramePr>
            <a:graphicFrameLocks noGrp="1"/>
          </p:cNvGraphicFramePr>
          <p:nvPr/>
        </p:nvGraphicFramePr>
        <p:xfrm>
          <a:off x="285720" y="4143380"/>
          <a:ext cx="8572560" cy="2026920"/>
        </p:xfrm>
        <a:graphic>
          <a:graphicData uri="http://schemas.openxmlformats.org/drawingml/2006/table">
            <a:tbl>
              <a:tblPr firstRow="1" bandRow="1">
                <a:tableStyleId>{5C22544A-7EE6-4342-B048-85BDC9FD1C3A}</a:tableStyleId>
              </a:tblPr>
              <a:tblGrid>
                <a:gridCol w="2857520"/>
                <a:gridCol w="2857520"/>
                <a:gridCol w="2857520"/>
              </a:tblGrid>
              <a:tr h="370840">
                <a:tc>
                  <a:txBody>
                    <a:bodyPr/>
                    <a:lstStyle/>
                    <a:p>
                      <a:r>
                        <a:rPr lang="ru-RU" dirty="0" smtClean="0"/>
                        <a:t>ПОНЯТИЕ</a:t>
                      </a:r>
                      <a:endParaRPr lang="ru-RU" dirty="0"/>
                    </a:p>
                  </a:txBody>
                  <a:tcPr/>
                </a:tc>
                <a:tc>
                  <a:txBody>
                    <a:bodyPr/>
                    <a:lstStyle/>
                    <a:p>
                      <a:r>
                        <a:rPr lang="ru-RU" dirty="0" smtClean="0"/>
                        <a:t>ЧТО ОЗНАЧАЕТ</a:t>
                      </a:r>
                      <a:r>
                        <a:rPr lang="ru-RU" baseline="0" dirty="0" smtClean="0"/>
                        <a:t> ЭТО ПОНЯТИЕ В ВАШЕМ ПРЕДСТАВЛЕНИИ?</a:t>
                      </a:r>
                      <a:endParaRPr lang="ru-RU" dirty="0"/>
                    </a:p>
                  </a:txBody>
                  <a:tcPr/>
                </a:tc>
                <a:tc>
                  <a:txBody>
                    <a:bodyPr/>
                    <a:lstStyle/>
                    <a:p>
                      <a:r>
                        <a:rPr lang="ru-RU" dirty="0" smtClean="0"/>
                        <a:t>ВАШЕ</a:t>
                      </a:r>
                      <a:r>
                        <a:rPr lang="ru-RU" baseline="0" dirty="0" smtClean="0"/>
                        <a:t> ОТНОШЕНИЕ К ЭТОМУ ПОНЯТИЮ?</a:t>
                      </a:r>
                      <a:endParaRPr lang="ru-RU" dirty="0"/>
                    </a:p>
                  </a:txBody>
                  <a:tcPr/>
                </a:tc>
              </a:tr>
              <a:tr h="370840">
                <a:tc>
                  <a:txBody>
                    <a:bodyPr/>
                    <a:lstStyle/>
                    <a:p>
                      <a:r>
                        <a:rPr lang="ru-RU" dirty="0" err="1" smtClean="0"/>
                        <a:t>Эмпатия</a:t>
                      </a:r>
                      <a:endParaRPr lang="ru-RU" dirty="0"/>
                    </a:p>
                  </a:txBody>
                  <a:tcPr/>
                </a:tc>
                <a:tc>
                  <a:txBody>
                    <a:bodyPr/>
                    <a:lstStyle/>
                    <a:p>
                      <a:endParaRPr lang="ru-RU"/>
                    </a:p>
                  </a:txBody>
                  <a:tcPr/>
                </a:tc>
                <a:tc>
                  <a:txBody>
                    <a:bodyPr/>
                    <a:lstStyle/>
                    <a:p>
                      <a:endParaRPr lang="ru-RU"/>
                    </a:p>
                  </a:txBody>
                  <a:tcPr/>
                </a:tc>
              </a:tr>
              <a:tr h="370840">
                <a:tc>
                  <a:txBody>
                    <a:bodyPr/>
                    <a:lstStyle/>
                    <a:p>
                      <a:r>
                        <a:rPr lang="ru-RU" dirty="0" smtClean="0"/>
                        <a:t>Рефлексия</a:t>
                      </a:r>
                      <a:endParaRPr lang="ru-RU" dirty="0"/>
                    </a:p>
                  </a:txBody>
                  <a:tcPr/>
                </a:tc>
                <a:tc>
                  <a:txBody>
                    <a:bodyPr/>
                    <a:lstStyle/>
                    <a:p>
                      <a:endParaRPr lang="ru-RU"/>
                    </a:p>
                  </a:txBody>
                  <a:tcPr/>
                </a:tc>
                <a:tc>
                  <a:txBody>
                    <a:bodyPr/>
                    <a:lstStyle/>
                    <a:p>
                      <a:endParaRPr lang="ru-RU"/>
                    </a:p>
                  </a:txBody>
                  <a:tcPr/>
                </a:tc>
              </a:tr>
              <a:tr h="370840">
                <a:tc>
                  <a:txBody>
                    <a:bodyPr/>
                    <a:lstStyle/>
                    <a:p>
                      <a:r>
                        <a:rPr lang="ru-RU" dirty="0" smtClean="0"/>
                        <a:t>…</a:t>
                      </a:r>
                      <a:endParaRPr lang="ru-RU" dirty="0"/>
                    </a:p>
                  </a:txBody>
                  <a:tcPr/>
                </a:tc>
                <a:tc>
                  <a:txBody>
                    <a:bodyPr/>
                    <a:lstStyle/>
                    <a:p>
                      <a:endParaRPr lang="ru-RU"/>
                    </a:p>
                  </a:txBody>
                  <a:tcPr/>
                </a:tc>
                <a:tc>
                  <a:txBody>
                    <a:bodyPr/>
                    <a:lstStyle/>
                    <a:p>
                      <a:endParaRPr lang="ru-RU" dirty="0"/>
                    </a:p>
                  </a:txBody>
                  <a:tcPr/>
                </a:tc>
              </a:tr>
            </a:tbl>
          </a:graphicData>
        </a:graphic>
      </p:graphicFrame>
      <p:sp>
        <p:nvSpPr>
          <p:cNvPr id="7" name="Номер слайда 6"/>
          <p:cNvSpPr>
            <a:spLocks noGrp="1"/>
          </p:cNvSpPr>
          <p:nvPr>
            <p:ph type="sldNum" sz="quarter" idx="12"/>
          </p:nvPr>
        </p:nvSpPr>
        <p:spPr/>
        <p:txBody>
          <a:bodyPr/>
          <a:lstStyle/>
          <a:p>
            <a:fld id="{33592D24-B05B-4DDF-A105-B9BB7B973C65}" type="slidenum">
              <a:rPr lang="ru-RU" smtClean="0"/>
              <a:pPr/>
              <a:t>39</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hoiz.me/uploads/2017-08/e49c06c4c5096d234d876eaa02c1d291.jpg"/>
          <p:cNvPicPr>
            <a:picLocks noChangeAspect="1" noChangeArrowheads="1"/>
          </p:cNvPicPr>
          <p:nvPr/>
        </p:nvPicPr>
        <p:blipFill>
          <a:blip r:embed="rId2"/>
          <a:srcRect/>
          <a:stretch>
            <a:fillRect/>
          </a:stretch>
        </p:blipFill>
        <p:spPr bwMode="auto">
          <a:xfrm>
            <a:off x="571472" y="214290"/>
            <a:ext cx="7878854" cy="3939428"/>
          </a:xfrm>
          <a:prstGeom prst="rect">
            <a:avLst/>
          </a:prstGeom>
          <a:noFill/>
        </p:spPr>
      </p:pic>
      <p:sp>
        <p:nvSpPr>
          <p:cNvPr id="3" name="TextBox 2"/>
          <p:cNvSpPr txBox="1"/>
          <p:nvPr/>
        </p:nvSpPr>
        <p:spPr>
          <a:xfrm>
            <a:off x="1785918" y="4214818"/>
            <a:ext cx="5429288" cy="769441"/>
          </a:xfrm>
          <a:prstGeom prst="rect">
            <a:avLst/>
          </a:prstGeom>
          <a:noFill/>
        </p:spPr>
        <p:txBody>
          <a:bodyPr wrap="square" rtlCol="0">
            <a:spAutoFit/>
          </a:bodyPr>
          <a:lstStyle/>
          <a:p>
            <a:r>
              <a:rPr lang="ru-RU" sz="4400" b="1" dirty="0" smtClean="0"/>
              <a:t>Уинстон</a:t>
            </a:r>
            <a:r>
              <a:rPr lang="ru-RU" sz="4400" dirty="0" smtClean="0"/>
              <a:t> </a:t>
            </a:r>
            <a:r>
              <a:rPr lang="ru-RU" sz="4400" b="1" dirty="0" smtClean="0"/>
              <a:t>Черчилль</a:t>
            </a:r>
            <a:endParaRPr lang="ru-RU" sz="4400" b="1" dirty="0"/>
          </a:p>
        </p:txBody>
      </p:sp>
      <p:sp>
        <p:nvSpPr>
          <p:cNvPr id="4" name="TextBox 3"/>
          <p:cNvSpPr txBox="1"/>
          <p:nvPr/>
        </p:nvSpPr>
        <p:spPr>
          <a:xfrm>
            <a:off x="571472" y="5000636"/>
            <a:ext cx="8143932" cy="1754326"/>
          </a:xfrm>
          <a:prstGeom prst="rect">
            <a:avLst/>
          </a:prstGeom>
          <a:noFill/>
        </p:spPr>
        <p:txBody>
          <a:bodyPr wrap="square" rtlCol="0">
            <a:spAutoFit/>
          </a:bodyPr>
          <a:lstStyle/>
          <a:p>
            <a:pPr algn="just"/>
            <a:r>
              <a:rPr lang="ru-RU" b="1" dirty="0" smtClean="0"/>
              <a:t>Будущий министр Великобритании и проницательный политик в школе был отъявленным хулиганом. Отпрыск из аристократической семьи попросту отказывался учиться, менял школы, заваливал экзамены. От многих предметов его «отлучили», считая, что он не сможет справиться с нагрузкой. Знали бы учителя, кем потом станет этот мальчик!</a:t>
            </a:r>
            <a:endParaRPr lang="ru-RU" b="1" dirty="0"/>
          </a:p>
        </p:txBody>
      </p:sp>
      <p:sp>
        <p:nvSpPr>
          <p:cNvPr id="5" name="Номер слайда 4"/>
          <p:cNvSpPr>
            <a:spLocks noGrp="1"/>
          </p:cNvSpPr>
          <p:nvPr>
            <p:ph type="sldNum" sz="quarter" idx="12"/>
          </p:nvPr>
        </p:nvSpPr>
        <p:spPr/>
        <p:txBody>
          <a:bodyPr/>
          <a:lstStyle/>
          <a:p>
            <a:fld id="{33592D24-B05B-4DDF-A105-B9BB7B973C65}" type="slidenum">
              <a:rPr lang="ru-RU" smtClean="0"/>
              <a:pPr/>
              <a:t>4</a:t>
            </a:fld>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lstStyle/>
          <a:p>
            <a:pPr algn="ctr"/>
            <a:r>
              <a:rPr lang="ru-RU" b="1" dirty="0" smtClean="0"/>
              <a:t>«Я В ЭТОМ МИРЕ»</a:t>
            </a:r>
            <a:endParaRPr lang="ru-RU" b="1" dirty="0"/>
          </a:p>
        </p:txBody>
      </p:sp>
      <p:sp>
        <p:nvSpPr>
          <p:cNvPr id="4" name="TextBox 3"/>
          <p:cNvSpPr txBox="1"/>
          <p:nvPr/>
        </p:nvSpPr>
        <p:spPr>
          <a:xfrm>
            <a:off x="428596" y="1214422"/>
            <a:ext cx="8286808" cy="5170646"/>
          </a:xfrm>
          <a:prstGeom prst="rect">
            <a:avLst/>
          </a:prstGeom>
          <a:noFill/>
        </p:spPr>
        <p:txBody>
          <a:bodyPr wrap="square" rtlCol="0">
            <a:spAutoFit/>
          </a:bodyPr>
          <a:lstStyle/>
          <a:p>
            <a:pPr algn="ctr"/>
            <a:r>
              <a:rPr lang="ru-RU" sz="2400" b="1" dirty="0" smtClean="0"/>
              <a:t>ЗАНЯТИЕ «ПРЕДЛОЖИ ИЛИ ПРОДОЛЖИ»</a:t>
            </a:r>
          </a:p>
          <a:p>
            <a:endParaRPr lang="ru-RU" b="1" dirty="0" smtClean="0"/>
          </a:p>
          <a:p>
            <a:r>
              <a:rPr lang="ru-RU" b="1" dirty="0" smtClean="0"/>
              <a:t>Методика: незаконченные предложения.</a:t>
            </a:r>
          </a:p>
          <a:p>
            <a:endParaRPr lang="ru-RU" b="1" dirty="0" smtClean="0"/>
          </a:p>
          <a:p>
            <a:pPr algn="just"/>
            <a:r>
              <a:rPr lang="ru-RU" b="1" dirty="0" smtClean="0"/>
              <a:t>Это проективная методика, при которой испытуемые должны дополнить «начала» предложений любыми подходящими словами, чтобы целое предложение носило характер законченного высказывания. Предложения формулируются таким образом, чтобы стимулировало испытуемого на ответы, относящиеся к изучаемым свойствам личности. </a:t>
            </a:r>
          </a:p>
          <a:p>
            <a:endParaRPr lang="ru-RU" dirty="0" smtClean="0"/>
          </a:p>
          <a:p>
            <a:r>
              <a:rPr lang="ru-RU" b="1" i="1" dirty="0" smtClean="0"/>
              <a:t>Предложения могут начинаться следующим образом:</a:t>
            </a:r>
          </a:p>
          <a:p>
            <a:r>
              <a:rPr lang="ru-RU" b="1" dirty="0" smtClean="0"/>
              <a:t>Будущее кажется мне …</a:t>
            </a:r>
          </a:p>
          <a:p>
            <a:pPr lvl="0"/>
            <a:r>
              <a:rPr lang="ru-RU" b="1" dirty="0" smtClean="0"/>
              <a:t>В ситуации …</a:t>
            </a:r>
          </a:p>
          <a:p>
            <a:pPr lvl="0"/>
            <a:r>
              <a:rPr lang="ru-RU" b="1" dirty="0" smtClean="0"/>
              <a:t>Легче всего …</a:t>
            </a:r>
          </a:p>
          <a:p>
            <a:pPr lvl="0"/>
            <a:r>
              <a:rPr lang="ru-RU" b="1" dirty="0" smtClean="0"/>
              <a:t>Будет время, когда …</a:t>
            </a:r>
          </a:p>
          <a:p>
            <a:pPr lvl="0"/>
            <a:r>
              <a:rPr lang="ru-RU" b="1" dirty="0" smtClean="0"/>
              <a:t>Легче всего …</a:t>
            </a:r>
          </a:p>
          <a:p>
            <a:endParaRPr lang="ru-RU" dirty="0"/>
          </a:p>
        </p:txBody>
      </p:sp>
      <p:sp>
        <p:nvSpPr>
          <p:cNvPr id="5" name="Номер слайда 4"/>
          <p:cNvSpPr>
            <a:spLocks noGrp="1"/>
          </p:cNvSpPr>
          <p:nvPr>
            <p:ph type="sldNum" sz="quarter" idx="12"/>
          </p:nvPr>
        </p:nvSpPr>
        <p:spPr/>
        <p:txBody>
          <a:bodyPr/>
          <a:lstStyle/>
          <a:p>
            <a:fld id="{33592D24-B05B-4DDF-A105-B9BB7B973C65}" type="slidenum">
              <a:rPr lang="ru-RU" smtClean="0"/>
              <a:pPr/>
              <a:t>40</a:t>
            </a:fld>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«Я В ЭТОМ МИРЕ»</a:t>
            </a:r>
            <a:endParaRPr lang="ru-RU" dirty="0"/>
          </a:p>
        </p:txBody>
      </p:sp>
      <p:sp>
        <p:nvSpPr>
          <p:cNvPr id="3" name="Содержимое 2"/>
          <p:cNvSpPr>
            <a:spLocks noGrp="1"/>
          </p:cNvSpPr>
          <p:nvPr>
            <p:ph idx="1"/>
          </p:nvPr>
        </p:nvSpPr>
        <p:spPr>
          <a:xfrm>
            <a:off x="428596" y="1500174"/>
            <a:ext cx="8229600" cy="4572000"/>
          </a:xfrm>
        </p:spPr>
        <p:txBody>
          <a:bodyPr/>
          <a:lstStyle/>
          <a:p>
            <a:pPr algn="ctr">
              <a:buNone/>
            </a:pPr>
            <a:r>
              <a:rPr lang="ru-RU" dirty="0" smtClean="0"/>
              <a:t> </a:t>
            </a:r>
            <a:r>
              <a:rPr lang="ru-RU" sz="2000" b="1" dirty="0" smtClean="0"/>
              <a:t>ЗАНЯТИЕ «О СЧАСТЬЕ»</a:t>
            </a:r>
          </a:p>
          <a:p>
            <a:pPr>
              <a:buNone/>
            </a:pPr>
            <a:r>
              <a:rPr lang="ru-RU" sz="2000" b="1" dirty="0" smtClean="0"/>
              <a:t>Методика: рефлексия, с использование аудио/видео фрагмента.</a:t>
            </a:r>
          </a:p>
          <a:p>
            <a:pPr>
              <a:buNone/>
            </a:pPr>
            <a:r>
              <a:rPr lang="ru-RU" sz="2000" b="1" dirty="0" smtClean="0"/>
              <a:t>Инструкция: прослушайте аудиозапись фрагмента из фильма «Доживем до понедельника» (1986) о счастье. Рефлексия на тему: счастье – это когда тебя понимают.</a:t>
            </a:r>
          </a:p>
          <a:p>
            <a:pPr>
              <a:buNone/>
            </a:pPr>
            <a:r>
              <a:rPr lang="ru-RU" sz="2000" b="1" dirty="0" smtClean="0"/>
              <a:t>Ответьте на вопросы:</a:t>
            </a:r>
          </a:p>
          <a:p>
            <a:pPr lvl="0">
              <a:buNone/>
            </a:pPr>
            <a:r>
              <a:rPr lang="ru-RU" sz="2000" dirty="0" smtClean="0"/>
              <a:t>1. Важно ли то, чтобы тебя понимали окружающие?</a:t>
            </a:r>
          </a:p>
          <a:p>
            <a:pPr lvl="0">
              <a:buNone/>
            </a:pPr>
            <a:r>
              <a:rPr lang="ru-RU" sz="2000" dirty="0" smtClean="0"/>
              <a:t>2. Является ли счастьем то, когда тебя понимают?</a:t>
            </a:r>
          </a:p>
          <a:p>
            <a:pPr lvl="0">
              <a:buNone/>
            </a:pPr>
            <a:r>
              <a:rPr lang="ru-RU" sz="2000" dirty="0" smtClean="0"/>
              <a:t>3. Понимают ли тебя одноклассники? Что можно изменить?</a:t>
            </a:r>
          </a:p>
          <a:p>
            <a:pPr lvl="0">
              <a:buNone/>
            </a:pPr>
            <a:r>
              <a:rPr lang="ru-RU" sz="2000" dirty="0" smtClean="0"/>
              <a:t>4. Как взаимосвязаны понятия «</a:t>
            </a:r>
            <a:r>
              <a:rPr lang="ru-RU" sz="2000" dirty="0" err="1" smtClean="0"/>
              <a:t>эмпатия</a:t>
            </a:r>
            <a:r>
              <a:rPr lang="ru-RU" sz="2000" dirty="0" smtClean="0"/>
              <a:t>», «счастье», «понимание другого»?</a:t>
            </a:r>
          </a:p>
          <a:p>
            <a:pPr>
              <a:buNone/>
            </a:pPr>
            <a:endParaRPr lang="ru-RU" sz="2000" b="1" dirty="0"/>
          </a:p>
        </p:txBody>
      </p:sp>
      <p:sp>
        <p:nvSpPr>
          <p:cNvPr id="4" name="Номер слайда 3"/>
          <p:cNvSpPr>
            <a:spLocks noGrp="1"/>
          </p:cNvSpPr>
          <p:nvPr>
            <p:ph type="sldNum" sz="quarter" idx="12"/>
          </p:nvPr>
        </p:nvSpPr>
        <p:spPr/>
        <p:txBody>
          <a:bodyPr/>
          <a:lstStyle/>
          <a:p>
            <a:fld id="{33592D24-B05B-4DDF-A105-B9BB7B973C65}" type="slidenum">
              <a:rPr lang="ru-RU" smtClean="0"/>
              <a:pPr/>
              <a:t>41</a:t>
            </a:fld>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«НАВСТРЕЧУ ДРУГИМ»</a:t>
            </a:r>
            <a:endParaRPr lang="ru-RU" b="1" dirty="0"/>
          </a:p>
        </p:txBody>
      </p:sp>
      <p:sp>
        <p:nvSpPr>
          <p:cNvPr id="4" name="Rectangle 2"/>
          <p:cNvSpPr>
            <a:spLocks noChangeArrowheads="1"/>
          </p:cNvSpPr>
          <p:nvPr/>
        </p:nvSpPr>
        <p:spPr bwMode="auto">
          <a:xfrm>
            <a:off x="642910" y="1428736"/>
            <a:ext cx="778674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основе второго модуля </a:t>
            </a:r>
            <a:r>
              <a:rPr kumimoji="0" lang="ru-RU"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Навстречу другим</a:t>
            </a:r>
            <a:r>
              <a:rPr kumimoji="0" lang="ru-RU"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лежит как активизация социальных интересов посредством развития творческих способностей в социуме, так и формирование эмоционально-ценностных компонентов социальной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креативности</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(социальные ориентации, толерантность), что способствует формированию творческого отношения детей к пространству социальных явлений. Занятия направлены на стимулирование воображения в поисках собственного понимания понятий социальной реальности. На данном этапе создаются условия для включения не адаптированных младших школьников в социально-значимую деятельность. </a:t>
            </a:r>
            <a:endParaRPr kumimoji="0" lang="ru-RU"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Номер слайда 4"/>
          <p:cNvSpPr>
            <a:spLocks noGrp="1"/>
          </p:cNvSpPr>
          <p:nvPr>
            <p:ph type="sldNum" sz="quarter" idx="12"/>
          </p:nvPr>
        </p:nvSpPr>
        <p:spPr/>
        <p:txBody>
          <a:bodyPr/>
          <a:lstStyle/>
          <a:p>
            <a:fld id="{33592D24-B05B-4DDF-A105-B9BB7B973C65}" type="slidenum">
              <a:rPr lang="ru-RU" smtClean="0"/>
              <a:pPr/>
              <a:t>42</a:t>
            </a:fld>
            <a:endParaRPr lang="ru-RU"/>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399032"/>
          </a:xfrm>
        </p:spPr>
        <p:txBody>
          <a:bodyPr/>
          <a:lstStyle/>
          <a:p>
            <a:pPr algn="ctr"/>
            <a:r>
              <a:rPr lang="ru-RU" b="1" dirty="0" smtClean="0"/>
              <a:t>«НАВСТРЕЧУ ДРУГИМ»</a:t>
            </a:r>
            <a:endParaRPr lang="ru-RU" b="1" dirty="0"/>
          </a:p>
        </p:txBody>
      </p:sp>
      <p:sp>
        <p:nvSpPr>
          <p:cNvPr id="3" name="TextBox 2"/>
          <p:cNvSpPr txBox="1"/>
          <p:nvPr/>
        </p:nvSpPr>
        <p:spPr>
          <a:xfrm>
            <a:off x="285720" y="1071546"/>
            <a:ext cx="8643998" cy="6463308"/>
          </a:xfrm>
          <a:prstGeom prst="rect">
            <a:avLst/>
          </a:prstGeom>
          <a:noFill/>
        </p:spPr>
        <p:txBody>
          <a:bodyPr wrap="square" rtlCol="0">
            <a:spAutoFit/>
          </a:bodyPr>
          <a:lstStyle/>
          <a:p>
            <a:r>
              <a:rPr lang="ru-RU" sz="2000" b="1" u="sng" dirty="0" smtClean="0"/>
              <a:t>Метод социальных инверсий </a:t>
            </a:r>
            <a:r>
              <a:rPr lang="ru-RU" sz="2000" b="1" dirty="0" smtClean="0"/>
              <a:t>- опыт преобразования негативных ситуаций в позитивные.</a:t>
            </a:r>
          </a:p>
          <a:p>
            <a:r>
              <a:rPr lang="ru-RU" sz="2000" b="1" dirty="0" smtClean="0"/>
              <a:t>Тем, кому под силу такие преобразования, могут запросто изменять негативную ситуацию и переводить в дружеские отношения, добиваться понимания тех, кто привык всегда доказывать свою точку зрения.</a:t>
            </a:r>
          </a:p>
          <a:p>
            <a:r>
              <a:rPr lang="ru-RU" sz="2000" b="1" u="sng" dirty="0" smtClean="0"/>
              <a:t>Мозговой штурм </a:t>
            </a:r>
            <a:r>
              <a:rPr lang="ru-RU" sz="2000" b="1" dirty="0" smtClean="0"/>
              <a:t>– метод свободных ассоциаций, направленный на то, чтобы генерировать как можно больше идей.</a:t>
            </a:r>
          </a:p>
          <a:p>
            <a:r>
              <a:rPr lang="ru-RU" sz="2000" b="1" u="sng" dirty="0" smtClean="0"/>
              <a:t>Диалоговое взаимодействие </a:t>
            </a:r>
            <a:r>
              <a:rPr lang="ru-RU" sz="2000" b="1" dirty="0" smtClean="0"/>
              <a:t>– подразумевает равенство позиций в обществе. В структуре диалогового взаимодействия преобладают эмоциональный и когнитивные компоненты, которые могут быть охарактеризованы через высокий уровень </a:t>
            </a:r>
            <a:r>
              <a:rPr lang="ru-RU" sz="2000" b="1" dirty="0" err="1" smtClean="0"/>
              <a:t>эмпатии</a:t>
            </a:r>
            <a:r>
              <a:rPr lang="ru-RU" sz="2000" b="1" dirty="0" smtClean="0"/>
              <a:t>, чувство партнера, умение принять его таким, каков он есть, отсутствие стереотипности в восприятии других, гибкость мышления; также умение «видеть» свою индивидуальность, адекватно «принимать» (оценивать) свою личность.</a:t>
            </a:r>
          </a:p>
          <a:p>
            <a:endParaRPr lang="ru-RU" b="1" dirty="0" smtClean="0"/>
          </a:p>
          <a:p>
            <a:endParaRPr lang="ru-RU" b="1" dirty="0" smtClean="0"/>
          </a:p>
          <a:p>
            <a:endParaRPr lang="ru-RU" b="1" dirty="0"/>
          </a:p>
        </p:txBody>
      </p:sp>
      <p:sp>
        <p:nvSpPr>
          <p:cNvPr id="4" name="Номер слайда 3"/>
          <p:cNvSpPr>
            <a:spLocks noGrp="1"/>
          </p:cNvSpPr>
          <p:nvPr>
            <p:ph type="sldNum" sz="quarter" idx="12"/>
          </p:nvPr>
        </p:nvSpPr>
        <p:spPr/>
        <p:txBody>
          <a:bodyPr/>
          <a:lstStyle/>
          <a:p>
            <a:fld id="{33592D24-B05B-4DDF-A105-B9BB7B973C65}" type="slidenum">
              <a:rPr lang="ru-RU" smtClean="0"/>
              <a:pPr/>
              <a:t>43</a:t>
            </a:fld>
            <a:endParaRPr lang="ru-RU"/>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018366"/>
          </a:xfrm>
        </p:spPr>
        <p:txBody>
          <a:bodyPr>
            <a:normAutofit/>
          </a:bodyPr>
          <a:lstStyle/>
          <a:p>
            <a:pPr algn="ctr"/>
            <a:r>
              <a:rPr lang="ru-RU" b="1" dirty="0" smtClean="0"/>
              <a:t>НАВСТРЕЧУ ДРУГИМ</a:t>
            </a:r>
            <a:endParaRPr lang="ru-RU" b="1" dirty="0"/>
          </a:p>
        </p:txBody>
      </p:sp>
      <p:sp>
        <p:nvSpPr>
          <p:cNvPr id="3" name="TextBox 2"/>
          <p:cNvSpPr txBox="1"/>
          <p:nvPr/>
        </p:nvSpPr>
        <p:spPr>
          <a:xfrm>
            <a:off x="357158" y="1071546"/>
            <a:ext cx="8143932" cy="6047809"/>
          </a:xfrm>
          <a:prstGeom prst="rect">
            <a:avLst/>
          </a:prstGeom>
          <a:noFill/>
        </p:spPr>
        <p:txBody>
          <a:bodyPr wrap="square" rtlCol="0">
            <a:spAutoFit/>
          </a:bodyPr>
          <a:lstStyle/>
          <a:p>
            <a:endParaRPr lang="ru-RU" sz="1700" b="1" u="sng" dirty="0" smtClean="0"/>
          </a:p>
          <a:p>
            <a:r>
              <a:rPr lang="ru-RU" sz="2000" b="1" u="sng" dirty="0" smtClean="0"/>
              <a:t>«Толерантность – это .. » </a:t>
            </a:r>
          </a:p>
          <a:p>
            <a:pPr algn="just"/>
            <a:r>
              <a:rPr lang="ru-RU" sz="2000" b="1" dirty="0" smtClean="0"/>
              <a:t>Дать возможность ученикам обдумать и сформулировать собственное представление толерантности. Все участники делятся на команды по 3 – 4 человека. Каждая группа в результате «мозгового штурма» дает свое определение толерантности. Это могут быть характеристики, примеры из жизни, особенности. Представитель от каждой группы озвучивает определение толерантности. После того, как представители всех групп выступят, для закрепления материала, учитель может задать следующие вопросы: Что отличает каждое определение? Что объединяет определения? «Толерантная личность» - это личность какая? Далее учитель поясняет, что понятие «толерантность» имеет множество сторон, каждое из определений выявило сторону толерантности.</a:t>
            </a:r>
          </a:p>
          <a:p>
            <a:endParaRPr lang="ru-RU" sz="1700" b="1" u="sng" dirty="0" smtClean="0"/>
          </a:p>
          <a:p>
            <a:endParaRPr lang="ru-RU" sz="1700" b="1" dirty="0" smtClean="0"/>
          </a:p>
          <a:p>
            <a:endParaRPr lang="ru-RU" b="1" dirty="0" smtClean="0"/>
          </a:p>
          <a:p>
            <a:endParaRPr lang="ru-RU" b="1" dirty="0"/>
          </a:p>
        </p:txBody>
      </p:sp>
      <p:sp>
        <p:nvSpPr>
          <p:cNvPr id="4" name="Номер слайда 3"/>
          <p:cNvSpPr>
            <a:spLocks noGrp="1"/>
          </p:cNvSpPr>
          <p:nvPr>
            <p:ph type="sldNum" sz="quarter" idx="12"/>
          </p:nvPr>
        </p:nvSpPr>
        <p:spPr/>
        <p:txBody>
          <a:bodyPr/>
          <a:lstStyle/>
          <a:p>
            <a:fld id="{33592D24-B05B-4DDF-A105-B9BB7B973C65}" type="slidenum">
              <a:rPr lang="ru-RU" smtClean="0"/>
              <a:pPr/>
              <a:t>44</a:t>
            </a:fld>
            <a:endParaRPr lang="ru-R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785786" y="1357298"/>
            <a:ext cx="771530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основе третьего модуля </a:t>
            </a:r>
            <a:r>
              <a:rPr kumimoji="0" lang="ru-RU"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Тропинка к своему я</a:t>
            </a:r>
            <a:r>
              <a:rPr kumimoji="0" lang="ru-RU"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лежит познание творческого и социального потенциала, а также понимание ценностных ориентаций. С помощью предложенных занятий достигается формирование позитивного образа социума. Углубление ребенка в свой внутренний мир имеет важнейшее значение на этапе возрастного развития, а именно в области развития самосознания в условиях социальной среды. С педагогической точки зрения процесс социализации младшего школьника проявляется в согласовании его адаптации, приспособления к постоянно меняющимся социальным условиям окружающей среды, обособления и активного взаимодействия. </a:t>
            </a:r>
            <a:endParaRPr kumimoji="0" lang="ru-RU"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Заголовок 8"/>
          <p:cNvSpPr>
            <a:spLocks noGrp="1"/>
          </p:cNvSpPr>
          <p:nvPr>
            <p:ph type="title"/>
          </p:nvPr>
        </p:nvSpPr>
        <p:spPr/>
        <p:txBody>
          <a:bodyPr/>
          <a:lstStyle/>
          <a:p>
            <a:pPr algn="ctr"/>
            <a:r>
              <a:rPr lang="ru-RU" b="1" dirty="0" smtClean="0"/>
              <a:t>«ТРОПИНКА К СВОЕМУ Я»</a:t>
            </a:r>
            <a:endParaRPr lang="ru-RU" b="1" dirty="0"/>
          </a:p>
        </p:txBody>
      </p:sp>
      <p:sp>
        <p:nvSpPr>
          <p:cNvPr id="4" name="Номер слайда 3"/>
          <p:cNvSpPr>
            <a:spLocks noGrp="1"/>
          </p:cNvSpPr>
          <p:nvPr>
            <p:ph type="sldNum" sz="quarter" idx="12"/>
          </p:nvPr>
        </p:nvSpPr>
        <p:spPr/>
        <p:txBody>
          <a:bodyPr/>
          <a:lstStyle/>
          <a:p>
            <a:fld id="{33592D24-B05B-4DDF-A105-B9BB7B973C65}" type="slidenum">
              <a:rPr lang="ru-RU" smtClean="0"/>
              <a:pPr/>
              <a:t>45</a:t>
            </a:fld>
            <a:endParaRPr lang="ru-R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«ТРОПИНКА К СВОЕМУ Я»</a:t>
            </a:r>
            <a:endParaRPr lang="ru-RU" dirty="0"/>
          </a:p>
        </p:txBody>
      </p:sp>
      <p:sp>
        <p:nvSpPr>
          <p:cNvPr id="3" name="Прямоугольник 2"/>
          <p:cNvSpPr/>
          <p:nvPr/>
        </p:nvSpPr>
        <p:spPr>
          <a:xfrm>
            <a:off x="571472" y="1785926"/>
            <a:ext cx="8286808" cy="6771084"/>
          </a:xfrm>
          <a:prstGeom prst="rect">
            <a:avLst/>
          </a:prstGeom>
        </p:spPr>
        <p:txBody>
          <a:bodyPr wrap="square">
            <a:spAutoFit/>
          </a:bodyPr>
          <a:lstStyle/>
          <a:p>
            <a:pPr marL="14605"/>
            <a:r>
              <a:rPr lang="ru-RU" b="1" dirty="0" smtClean="0"/>
              <a:t>Метод: дискуссия.</a:t>
            </a:r>
          </a:p>
          <a:p>
            <a:pPr algn="just"/>
            <a:r>
              <a:rPr lang="ru-RU" b="1" dirty="0" smtClean="0"/>
              <a:t>Инструкция: ценностные ориентации напечатаны на карточках. Необходимо расположить карточки в порядке ценности убеждений для вас. </a:t>
            </a:r>
          </a:p>
          <a:p>
            <a:r>
              <a:rPr lang="ru-RU" b="1" u="sng" dirty="0" smtClean="0"/>
              <a:t>Обработка данных:</a:t>
            </a:r>
            <a:r>
              <a:rPr lang="ru-RU" b="1" dirty="0" smtClean="0"/>
              <a:t> после выявления иерархии ценностей для ученика, может быть проведена дискуссия – беседа с испытуемым, для выявления закономерностей его иерархии.</a:t>
            </a:r>
          </a:p>
          <a:p>
            <a:pPr lvl="0" algn="just"/>
            <a:endParaRPr lang="ru-RU" sz="1400" b="1" dirty="0" smtClean="0"/>
          </a:p>
          <a:p>
            <a:pPr lvl="0" algn="just"/>
            <a:r>
              <a:rPr lang="ru-RU" sz="1400" b="1" dirty="0" smtClean="0"/>
              <a:t>Список: активная деятельная жизнь (в школе, вне школы); зрелость суждений и здравый смысл (достигаемые опытом); здоровье (физическое и психическое); красота природы и искусства (переживание прекрасного в природе и в искусстве);</a:t>
            </a:r>
          </a:p>
          <a:p>
            <a:pPr lvl="0" algn="just"/>
            <a:r>
              <a:rPr lang="ru-RU" sz="1400" b="1" dirty="0" smtClean="0"/>
              <a:t>любовь (к близким); наличие хороших и верных друзей; общественное призвание (уважение окружающих, коллектива в классе); познание (возможность расширения своего образования, кругозора, общей культуры, интеллектуальное развитие); </a:t>
            </a:r>
            <a:r>
              <a:rPr lang="ru-RU" sz="1400" b="1" dirty="0" err="1" smtClean="0"/>
              <a:t>развитие</a:t>
            </a:r>
            <a:r>
              <a:rPr lang="ru-RU" sz="1400" b="1" dirty="0" smtClean="0"/>
              <a:t> (работа над собой, постоянное совершенствование); свобода (самостоятельность, независимость в суждениях и поступках); счастливая семейная жизнь (без конфликтов с родственниками); счастье других (благосостояние, развитие и совершенствование других людей, всего народа, человечества в целом); творчество (возможность творческой деятельности); уверенность в себе (внутренняя гармония, свобода от внутренних противоречий, сомнений).</a:t>
            </a:r>
          </a:p>
          <a:p>
            <a:pPr marL="14605"/>
            <a:endParaRPr lang="ru-RU" b="1" dirty="0" smtClean="0">
              <a:latin typeface="Times New Roman"/>
              <a:ea typeface="Calibri"/>
              <a:cs typeface="Times New Roman"/>
            </a:endParaRPr>
          </a:p>
          <a:p>
            <a:pPr marL="14605"/>
            <a:endParaRPr lang="ru-RU" b="1" dirty="0" smtClean="0">
              <a:latin typeface="Times New Roman"/>
              <a:ea typeface="Calibri"/>
              <a:cs typeface="Times New Roman"/>
            </a:endParaRPr>
          </a:p>
          <a:p>
            <a:pPr marL="14605"/>
            <a:endParaRPr lang="ru-RU" b="1" dirty="0" smtClean="0">
              <a:latin typeface="Times New Roman"/>
              <a:ea typeface="Calibri"/>
              <a:cs typeface="Times New Roman"/>
            </a:endParaRPr>
          </a:p>
          <a:p>
            <a:pPr marL="14605"/>
            <a:endParaRPr lang="ru-RU" b="1" dirty="0" smtClean="0">
              <a:latin typeface="Times New Roman"/>
              <a:ea typeface="Calibri"/>
              <a:cs typeface="Times New Roman"/>
            </a:endParaRPr>
          </a:p>
          <a:p>
            <a:pPr marL="14605"/>
            <a:endParaRPr lang="ru-RU" b="1" dirty="0" smtClean="0">
              <a:latin typeface="Times New Roman"/>
              <a:ea typeface="Calibri"/>
              <a:cs typeface="Times New Roman"/>
            </a:endParaRPr>
          </a:p>
          <a:p>
            <a:pPr marL="14605"/>
            <a:endParaRPr lang="ru-RU" b="1" dirty="0" smtClean="0">
              <a:latin typeface="Times New Roman"/>
              <a:ea typeface="Calibri"/>
              <a:cs typeface="Times New Roman"/>
            </a:endParaRPr>
          </a:p>
          <a:p>
            <a:pPr marL="14605"/>
            <a:endParaRPr lang="ru-RU" b="1" dirty="0" smtClean="0">
              <a:latin typeface="Times New Roman"/>
              <a:ea typeface="Calibri"/>
              <a:cs typeface="Times New Roman"/>
            </a:endParaRPr>
          </a:p>
        </p:txBody>
      </p:sp>
      <p:sp>
        <p:nvSpPr>
          <p:cNvPr id="4" name="TextBox 3"/>
          <p:cNvSpPr txBox="1"/>
          <p:nvPr/>
        </p:nvSpPr>
        <p:spPr>
          <a:xfrm>
            <a:off x="1785918" y="1357298"/>
            <a:ext cx="5214974" cy="400110"/>
          </a:xfrm>
          <a:prstGeom prst="rect">
            <a:avLst/>
          </a:prstGeom>
          <a:noFill/>
        </p:spPr>
        <p:txBody>
          <a:bodyPr wrap="square" rtlCol="0">
            <a:spAutoFit/>
          </a:bodyPr>
          <a:lstStyle/>
          <a:p>
            <a:pPr algn="ctr"/>
            <a:r>
              <a:rPr lang="ru-RU" sz="2000" b="1" dirty="0" smtClean="0"/>
              <a:t>Занятие «ЦЕННОСТНЫЕ ОРИЕНТАЦИИ»</a:t>
            </a:r>
            <a:endParaRPr lang="ru-RU" sz="2000" b="1" dirty="0"/>
          </a:p>
        </p:txBody>
      </p:sp>
      <p:sp>
        <p:nvSpPr>
          <p:cNvPr id="5" name="Номер слайда 4"/>
          <p:cNvSpPr>
            <a:spLocks noGrp="1"/>
          </p:cNvSpPr>
          <p:nvPr>
            <p:ph type="sldNum" sz="quarter" idx="12"/>
          </p:nvPr>
        </p:nvSpPr>
        <p:spPr/>
        <p:txBody>
          <a:bodyPr/>
          <a:lstStyle/>
          <a:p>
            <a:fld id="{33592D24-B05B-4DDF-A105-B9BB7B973C65}" type="slidenum">
              <a:rPr lang="ru-RU" smtClean="0"/>
              <a:pPr/>
              <a:t>46</a:t>
            </a:fld>
            <a:endParaRPr lang="ru-RU"/>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«ТРОПИНКА К СВОЕМУ Я»</a:t>
            </a:r>
            <a:endParaRPr lang="ru-RU" dirty="0"/>
          </a:p>
        </p:txBody>
      </p:sp>
      <p:sp>
        <p:nvSpPr>
          <p:cNvPr id="3" name="Прямоугольник 2"/>
          <p:cNvSpPr/>
          <p:nvPr/>
        </p:nvSpPr>
        <p:spPr>
          <a:xfrm>
            <a:off x="500034" y="1643050"/>
            <a:ext cx="8286808" cy="4955203"/>
          </a:xfrm>
          <a:prstGeom prst="rect">
            <a:avLst/>
          </a:prstGeom>
        </p:spPr>
        <p:txBody>
          <a:bodyPr wrap="square">
            <a:spAutoFit/>
          </a:bodyPr>
          <a:lstStyle/>
          <a:p>
            <a:pPr algn="ctr"/>
            <a:r>
              <a:rPr lang="ru-RU" sz="2800" b="1" dirty="0" smtClean="0"/>
              <a:t>Занятие «Мой выбор, мой путь»</a:t>
            </a:r>
          </a:p>
          <a:p>
            <a:pPr algn="ctr"/>
            <a:endParaRPr lang="ru-RU" b="1" dirty="0" smtClean="0"/>
          </a:p>
          <a:p>
            <a:pPr algn="just"/>
            <a:r>
              <a:rPr lang="ru-RU" b="1" dirty="0" smtClean="0"/>
              <a:t>Учитель напоминает детям сказку, в которой Иван-царевич оказался на перекрестке трех дорог. Ему пришлось выбирать свой путь. Он сам делал свой выбор и убеждался в том, что не всегда самый легкий путь приводит к успеху. Учитель предлагает ребятам представить ситуацию, когда человек не в сказке, а в жизни оказывается на распутье и должен выбрать одну из дорог. «Часто от нас самих, от нашего выбора зависит, по какой дороге мы пойдем, как сложится наша жизнь». Далее в качестве примера можно рассмотреть школу как исходный пункт выбора дороги. На доске изображается линия, ведущая в школу, а внутри школы она разветвляется. Как можно назвать эти ветки? Дети предлагают свои варианты названий: «к пятеркам любой ценой», «главное — чтобы тебя хвалили», «к знаниям через старание», «к тройкам через лень». Дети размышляют над тем, какая дорога может привести к успеху.</a:t>
            </a:r>
          </a:p>
        </p:txBody>
      </p:sp>
      <p:sp>
        <p:nvSpPr>
          <p:cNvPr id="4" name="Номер слайда 3"/>
          <p:cNvSpPr>
            <a:spLocks noGrp="1"/>
          </p:cNvSpPr>
          <p:nvPr>
            <p:ph type="sldNum" sz="quarter" idx="12"/>
          </p:nvPr>
        </p:nvSpPr>
        <p:spPr/>
        <p:txBody>
          <a:bodyPr/>
          <a:lstStyle/>
          <a:p>
            <a:fld id="{33592D24-B05B-4DDF-A105-B9BB7B973C65}" type="slidenum">
              <a:rPr lang="ru-RU" smtClean="0"/>
              <a:pPr/>
              <a:t>47</a:t>
            </a:fld>
            <a:endParaRPr lang="ru-RU"/>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Методы и технологии</a:t>
            </a:r>
            <a:endParaRPr lang="ru-RU" b="1" dirty="0"/>
          </a:p>
        </p:txBody>
      </p:sp>
      <p:sp>
        <p:nvSpPr>
          <p:cNvPr id="6" name="Овал 5"/>
          <p:cNvSpPr/>
          <p:nvPr/>
        </p:nvSpPr>
        <p:spPr>
          <a:xfrm>
            <a:off x="2928926" y="3000372"/>
            <a:ext cx="3429024"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357554" y="3071810"/>
            <a:ext cx="2643206" cy="646331"/>
          </a:xfrm>
          <a:prstGeom prst="rect">
            <a:avLst/>
          </a:prstGeom>
          <a:noFill/>
        </p:spPr>
        <p:txBody>
          <a:bodyPr wrap="square" rtlCol="0">
            <a:spAutoFit/>
          </a:bodyPr>
          <a:lstStyle/>
          <a:p>
            <a:pPr algn="ctr"/>
            <a:r>
              <a:rPr lang="ru-RU" dirty="0" smtClean="0">
                <a:solidFill>
                  <a:schemeClr val="bg1"/>
                </a:solidFill>
              </a:rPr>
              <a:t>МЕТОДЫ И ТЕХНОЛОГИИ</a:t>
            </a:r>
            <a:endParaRPr lang="ru-RU" dirty="0">
              <a:solidFill>
                <a:schemeClr val="bg1"/>
              </a:solidFill>
            </a:endParaRPr>
          </a:p>
        </p:txBody>
      </p:sp>
      <p:sp>
        <p:nvSpPr>
          <p:cNvPr id="8" name="TextBox 7"/>
          <p:cNvSpPr txBox="1"/>
          <p:nvPr/>
        </p:nvSpPr>
        <p:spPr>
          <a:xfrm>
            <a:off x="1928794" y="1571612"/>
            <a:ext cx="1714512" cy="276999"/>
          </a:xfrm>
          <a:prstGeom prst="rect">
            <a:avLst/>
          </a:prstGeom>
          <a:noFill/>
        </p:spPr>
        <p:txBody>
          <a:bodyPr wrap="square" rtlCol="0">
            <a:spAutoFit/>
          </a:bodyPr>
          <a:lstStyle/>
          <a:p>
            <a:r>
              <a:rPr lang="ru-RU" sz="1200" b="1" dirty="0" smtClean="0"/>
              <a:t>Игровые методы</a:t>
            </a:r>
            <a:endParaRPr lang="ru-RU" sz="1200" b="1" dirty="0"/>
          </a:p>
        </p:txBody>
      </p:sp>
      <p:sp>
        <p:nvSpPr>
          <p:cNvPr id="9" name="TextBox 8"/>
          <p:cNvSpPr txBox="1"/>
          <p:nvPr/>
        </p:nvSpPr>
        <p:spPr>
          <a:xfrm>
            <a:off x="285720" y="2000240"/>
            <a:ext cx="1714512" cy="646331"/>
          </a:xfrm>
          <a:prstGeom prst="rect">
            <a:avLst/>
          </a:prstGeom>
          <a:noFill/>
        </p:spPr>
        <p:txBody>
          <a:bodyPr wrap="square" rtlCol="0">
            <a:spAutoFit/>
          </a:bodyPr>
          <a:lstStyle/>
          <a:p>
            <a:pPr algn="ctr"/>
            <a:r>
              <a:rPr lang="ru-RU" sz="1200" b="1" dirty="0" smtClean="0"/>
              <a:t>Проблемно-ценностное общение</a:t>
            </a:r>
            <a:endParaRPr lang="ru-RU" sz="1200" b="1" dirty="0"/>
          </a:p>
        </p:txBody>
      </p:sp>
      <p:sp>
        <p:nvSpPr>
          <p:cNvPr id="10" name="TextBox 9"/>
          <p:cNvSpPr txBox="1"/>
          <p:nvPr/>
        </p:nvSpPr>
        <p:spPr>
          <a:xfrm>
            <a:off x="500034" y="2857496"/>
            <a:ext cx="1714512" cy="461665"/>
          </a:xfrm>
          <a:prstGeom prst="rect">
            <a:avLst/>
          </a:prstGeom>
          <a:noFill/>
        </p:spPr>
        <p:txBody>
          <a:bodyPr wrap="square" rtlCol="0">
            <a:spAutoFit/>
          </a:bodyPr>
          <a:lstStyle/>
          <a:p>
            <a:pPr algn="ctr"/>
            <a:r>
              <a:rPr lang="ru-RU" sz="1200" b="1" dirty="0" smtClean="0"/>
              <a:t>Метод социальных инверсий</a:t>
            </a:r>
            <a:endParaRPr lang="ru-RU" sz="1200" b="1" dirty="0"/>
          </a:p>
        </p:txBody>
      </p:sp>
      <p:sp>
        <p:nvSpPr>
          <p:cNvPr id="11" name="TextBox 10"/>
          <p:cNvSpPr txBox="1"/>
          <p:nvPr/>
        </p:nvSpPr>
        <p:spPr>
          <a:xfrm>
            <a:off x="357158" y="3571876"/>
            <a:ext cx="1714512" cy="646331"/>
          </a:xfrm>
          <a:prstGeom prst="rect">
            <a:avLst/>
          </a:prstGeom>
          <a:noFill/>
        </p:spPr>
        <p:txBody>
          <a:bodyPr wrap="square" rtlCol="0">
            <a:spAutoFit/>
          </a:bodyPr>
          <a:lstStyle/>
          <a:p>
            <a:pPr algn="ctr"/>
            <a:r>
              <a:rPr lang="ru-RU" sz="1200" b="1" dirty="0" smtClean="0"/>
              <a:t>Анализ незавершенных ситуаций</a:t>
            </a:r>
            <a:endParaRPr lang="ru-RU" sz="1200" b="1" dirty="0"/>
          </a:p>
        </p:txBody>
      </p:sp>
      <p:sp>
        <p:nvSpPr>
          <p:cNvPr id="12" name="TextBox 11"/>
          <p:cNvSpPr txBox="1"/>
          <p:nvPr/>
        </p:nvSpPr>
        <p:spPr>
          <a:xfrm>
            <a:off x="1714480" y="4429132"/>
            <a:ext cx="1714512" cy="461665"/>
          </a:xfrm>
          <a:prstGeom prst="rect">
            <a:avLst/>
          </a:prstGeom>
          <a:noFill/>
        </p:spPr>
        <p:txBody>
          <a:bodyPr wrap="square" rtlCol="0">
            <a:spAutoFit/>
          </a:bodyPr>
          <a:lstStyle/>
          <a:p>
            <a:pPr algn="ctr"/>
            <a:r>
              <a:rPr lang="ru-RU" sz="1200" b="1" dirty="0" smtClean="0"/>
              <a:t>Диалоговое взаимодействие</a:t>
            </a:r>
            <a:endParaRPr lang="ru-RU" sz="1200" b="1" dirty="0"/>
          </a:p>
        </p:txBody>
      </p:sp>
      <p:sp>
        <p:nvSpPr>
          <p:cNvPr id="13" name="TextBox 12"/>
          <p:cNvSpPr txBox="1"/>
          <p:nvPr/>
        </p:nvSpPr>
        <p:spPr>
          <a:xfrm>
            <a:off x="2500298" y="5214950"/>
            <a:ext cx="1714512" cy="276999"/>
          </a:xfrm>
          <a:prstGeom prst="rect">
            <a:avLst/>
          </a:prstGeom>
          <a:noFill/>
        </p:spPr>
        <p:txBody>
          <a:bodyPr wrap="square" rtlCol="0">
            <a:spAutoFit/>
          </a:bodyPr>
          <a:lstStyle/>
          <a:p>
            <a:r>
              <a:rPr lang="ru-RU" sz="1200" b="1" dirty="0" smtClean="0"/>
              <a:t>Метод проектов</a:t>
            </a:r>
            <a:endParaRPr lang="ru-RU" sz="1200" b="1" dirty="0"/>
          </a:p>
        </p:txBody>
      </p:sp>
      <p:sp>
        <p:nvSpPr>
          <p:cNvPr id="14" name="TextBox 13"/>
          <p:cNvSpPr txBox="1"/>
          <p:nvPr/>
        </p:nvSpPr>
        <p:spPr>
          <a:xfrm>
            <a:off x="4572000" y="4643446"/>
            <a:ext cx="1714512" cy="461665"/>
          </a:xfrm>
          <a:prstGeom prst="rect">
            <a:avLst/>
          </a:prstGeom>
          <a:noFill/>
        </p:spPr>
        <p:txBody>
          <a:bodyPr wrap="square" rtlCol="0">
            <a:spAutoFit/>
          </a:bodyPr>
          <a:lstStyle/>
          <a:p>
            <a:pPr algn="ctr"/>
            <a:r>
              <a:rPr lang="ru-RU" sz="1200" b="1" dirty="0" smtClean="0"/>
              <a:t>Диалоговое взаимодействие</a:t>
            </a:r>
            <a:endParaRPr lang="ru-RU" sz="1200" b="1" dirty="0"/>
          </a:p>
        </p:txBody>
      </p:sp>
      <p:sp>
        <p:nvSpPr>
          <p:cNvPr id="15" name="TextBox 14"/>
          <p:cNvSpPr txBox="1"/>
          <p:nvPr/>
        </p:nvSpPr>
        <p:spPr>
          <a:xfrm>
            <a:off x="6286512" y="4143380"/>
            <a:ext cx="1714512" cy="461665"/>
          </a:xfrm>
          <a:prstGeom prst="rect">
            <a:avLst/>
          </a:prstGeom>
          <a:noFill/>
        </p:spPr>
        <p:txBody>
          <a:bodyPr wrap="square" rtlCol="0">
            <a:spAutoFit/>
          </a:bodyPr>
          <a:lstStyle/>
          <a:p>
            <a:pPr algn="ctr"/>
            <a:r>
              <a:rPr lang="ru-RU" sz="1200" b="1" dirty="0" smtClean="0"/>
              <a:t>Социологический опрос</a:t>
            </a:r>
            <a:endParaRPr lang="ru-RU" sz="1200" b="1" dirty="0"/>
          </a:p>
        </p:txBody>
      </p:sp>
      <p:sp>
        <p:nvSpPr>
          <p:cNvPr id="16" name="TextBox 15"/>
          <p:cNvSpPr txBox="1"/>
          <p:nvPr/>
        </p:nvSpPr>
        <p:spPr>
          <a:xfrm>
            <a:off x="6929454" y="3357562"/>
            <a:ext cx="1714512" cy="276999"/>
          </a:xfrm>
          <a:prstGeom prst="rect">
            <a:avLst/>
          </a:prstGeom>
          <a:noFill/>
        </p:spPr>
        <p:txBody>
          <a:bodyPr wrap="square" rtlCol="0">
            <a:spAutoFit/>
          </a:bodyPr>
          <a:lstStyle/>
          <a:p>
            <a:r>
              <a:rPr lang="ru-RU" sz="1200" b="1" dirty="0" smtClean="0"/>
              <a:t>Генерация идей</a:t>
            </a:r>
            <a:endParaRPr lang="ru-RU" sz="1200" b="1" dirty="0"/>
          </a:p>
        </p:txBody>
      </p:sp>
      <p:sp>
        <p:nvSpPr>
          <p:cNvPr id="17" name="TextBox 16"/>
          <p:cNvSpPr txBox="1"/>
          <p:nvPr/>
        </p:nvSpPr>
        <p:spPr>
          <a:xfrm>
            <a:off x="6072198" y="2571744"/>
            <a:ext cx="1714512" cy="276999"/>
          </a:xfrm>
          <a:prstGeom prst="rect">
            <a:avLst/>
          </a:prstGeom>
          <a:noFill/>
        </p:spPr>
        <p:txBody>
          <a:bodyPr wrap="square" rtlCol="0">
            <a:spAutoFit/>
          </a:bodyPr>
          <a:lstStyle/>
          <a:p>
            <a:r>
              <a:rPr lang="ru-RU" sz="1200" b="1" dirty="0" err="1" smtClean="0"/>
              <a:t>Оппонентный</a:t>
            </a:r>
            <a:r>
              <a:rPr lang="ru-RU" sz="1200" b="1" dirty="0" smtClean="0"/>
              <a:t> круг</a:t>
            </a:r>
            <a:endParaRPr lang="ru-RU" sz="1200" b="1" dirty="0"/>
          </a:p>
        </p:txBody>
      </p:sp>
      <p:sp>
        <p:nvSpPr>
          <p:cNvPr id="18" name="TextBox 17"/>
          <p:cNvSpPr txBox="1"/>
          <p:nvPr/>
        </p:nvSpPr>
        <p:spPr>
          <a:xfrm>
            <a:off x="4572000" y="1428736"/>
            <a:ext cx="1714512" cy="276999"/>
          </a:xfrm>
          <a:prstGeom prst="rect">
            <a:avLst/>
          </a:prstGeom>
          <a:noFill/>
        </p:spPr>
        <p:txBody>
          <a:bodyPr wrap="square" rtlCol="0">
            <a:spAutoFit/>
          </a:bodyPr>
          <a:lstStyle/>
          <a:p>
            <a:r>
              <a:rPr lang="ru-RU" sz="1200" b="1" dirty="0" smtClean="0"/>
              <a:t>Метод ассоциаций</a:t>
            </a:r>
            <a:endParaRPr lang="ru-RU" sz="1200" b="1" dirty="0"/>
          </a:p>
        </p:txBody>
      </p:sp>
      <p:sp>
        <p:nvSpPr>
          <p:cNvPr id="19" name="TextBox 18"/>
          <p:cNvSpPr txBox="1"/>
          <p:nvPr/>
        </p:nvSpPr>
        <p:spPr>
          <a:xfrm>
            <a:off x="500034" y="5286388"/>
            <a:ext cx="1428760" cy="461665"/>
          </a:xfrm>
          <a:prstGeom prst="rect">
            <a:avLst/>
          </a:prstGeom>
          <a:noFill/>
        </p:spPr>
        <p:txBody>
          <a:bodyPr wrap="square" rtlCol="0">
            <a:spAutoFit/>
          </a:bodyPr>
          <a:lstStyle/>
          <a:p>
            <a:r>
              <a:rPr lang="ru-RU" sz="1200" b="1" dirty="0" smtClean="0"/>
              <a:t>Рефлексия и </a:t>
            </a:r>
            <a:r>
              <a:rPr lang="ru-RU" sz="1200" b="1" dirty="0" err="1" smtClean="0"/>
              <a:t>взаимооценка</a:t>
            </a:r>
            <a:endParaRPr lang="ru-RU" sz="1200" b="1" dirty="0"/>
          </a:p>
        </p:txBody>
      </p:sp>
      <p:sp>
        <p:nvSpPr>
          <p:cNvPr id="20" name="TextBox 19"/>
          <p:cNvSpPr txBox="1"/>
          <p:nvPr/>
        </p:nvSpPr>
        <p:spPr>
          <a:xfrm>
            <a:off x="2714612" y="2214554"/>
            <a:ext cx="1714512" cy="461665"/>
          </a:xfrm>
          <a:prstGeom prst="rect">
            <a:avLst/>
          </a:prstGeom>
          <a:noFill/>
        </p:spPr>
        <p:txBody>
          <a:bodyPr wrap="square" rtlCol="0">
            <a:spAutoFit/>
          </a:bodyPr>
          <a:lstStyle/>
          <a:p>
            <a:pPr algn="ctr"/>
            <a:r>
              <a:rPr lang="ru-RU" sz="1200" b="1" dirty="0" smtClean="0"/>
              <a:t>Метод «мозгового штурма»</a:t>
            </a:r>
            <a:endParaRPr lang="ru-RU" sz="1200" b="1" dirty="0"/>
          </a:p>
        </p:txBody>
      </p:sp>
      <p:sp>
        <p:nvSpPr>
          <p:cNvPr id="21" name="TextBox 20"/>
          <p:cNvSpPr txBox="1"/>
          <p:nvPr/>
        </p:nvSpPr>
        <p:spPr>
          <a:xfrm>
            <a:off x="6643702" y="5286388"/>
            <a:ext cx="1714512" cy="646331"/>
          </a:xfrm>
          <a:prstGeom prst="rect">
            <a:avLst/>
          </a:prstGeom>
          <a:noFill/>
        </p:spPr>
        <p:txBody>
          <a:bodyPr wrap="square" rtlCol="0">
            <a:spAutoFit/>
          </a:bodyPr>
          <a:lstStyle/>
          <a:p>
            <a:pPr algn="ctr"/>
            <a:r>
              <a:rPr lang="ru-RU" sz="1200" b="1" dirty="0" smtClean="0"/>
              <a:t>Метод коллективного принятия решений</a:t>
            </a:r>
            <a:endParaRPr lang="ru-RU" sz="1200" b="1" dirty="0"/>
          </a:p>
        </p:txBody>
      </p:sp>
      <p:sp>
        <p:nvSpPr>
          <p:cNvPr id="22" name="TextBox 21"/>
          <p:cNvSpPr txBox="1"/>
          <p:nvPr/>
        </p:nvSpPr>
        <p:spPr>
          <a:xfrm>
            <a:off x="4714876" y="5715016"/>
            <a:ext cx="1357322" cy="276999"/>
          </a:xfrm>
          <a:prstGeom prst="rect">
            <a:avLst/>
          </a:prstGeom>
          <a:noFill/>
        </p:spPr>
        <p:txBody>
          <a:bodyPr wrap="square" rtlCol="0">
            <a:spAutoFit/>
          </a:bodyPr>
          <a:lstStyle/>
          <a:p>
            <a:r>
              <a:rPr lang="ru-RU" sz="1200" b="1" dirty="0" err="1" smtClean="0"/>
              <a:t>Синектика</a:t>
            </a:r>
            <a:endParaRPr lang="ru-RU" sz="1200" b="1" dirty="0"/>
          </a:p>
        </p:txBody>
      </p:sp>
      <p:sp>
        <p:nvSpPr>
          <p:cNvPr id="23" name="TextBox 22"/>
          <p:cNvSpPr txBox="1"/>
          <p:nvPr/>
        </p:nvSpPr>
        <p:spPr>
          <a:xfrm>
            <a:off x="2428860" y="5857892"/>
            <a:ext cx="1714512" cy="276999"/>
          </a:xfrm>
          <a:prstGeom prst="rect">
            <a:avLst/>
          </a:prstGeom>
          <a:noFill/>
        </p:spPr>
        <p:txBody>
          <a:bodyPr wrap="square" rtlCol="0">
            <a:spAutoFit/>
          </a:bodyPr>
          <a:lstStyle/>
          <a:p>
            <a:r>
              <a:rPr lang="ru-RU" sz="1200" b="1" dirty="0" smtClean="0"/>
              <a:t>Метод аналогии</a:t>
            </a:r>
            <a:endParaRPr lang="ru-RU" sz="1200" b="1" dirty="0"/>
          </a:p>
        </p:txBody>
      </p:sp>
      <p:sp>
        <p:nvSpPr>
          <p:cNvPr id="24" name="TextBox 23"/>
          <p:cNvSpPr txBox="1"/>
          <p:nvPr/>
        </p:nvSpPr>
        <p:spPr>
          <a:xfrm>
            <a:off x="3286116" y="4000504"/>
            <a:ext cx="1714512" cy="646331"/>
          </a:xfrm>
          <a:prstGeom prst="rect">
            <a:avLst/>
          </a:prstGeom>
          <a:noFill/>
        </p:spPr>
        <p:txBody>
          <a:bodyPr wrap="square" rtlCol="0">
            <a:spAutoFit/>
          </a:bodyPr>
          <a:lstStyle/>
          <a:p>
            <a:pPr algn="ctr"/>
            <a:r>
              <a:rPr lang="ru-RU" sz="1200" b="1" dirty="0" smtClean="0"/>
              <a:t>Метод ситуационного анализа</a:t>
            </a:r>
            <a:endParaRPr lang="ru-RU" sz="1200" b="1" dirty="0"/>
          </a:p>
        </p:txBody>
      </p:sp>
      <p:sp>
        <p:nvSpPr>
          <p:cNvPr id="25" name="TextBox 24"/>
          <p:cNvSpPr txBox="1"/>
          <p:nvPr/>
        </p:nvSpPr>
        <p:spPr>
          <a:xfrm>
            <a:off x="6786578" y="1571612"/>
            <a:ext cx="1714512" cy="646331"/>
          </a:xfrm>
          <a:prstGeom prst="rect">
            <a:avLst/>
          </a:prstGeom>
          <a:noFill/>
        </p:spPr>
        <p:txBody>
          <a:bodyPr wrap="square" rtlCol="0">
            <a:spAutoFit/>
          </a:bodyPr>
          <a:lstStyle/>
          <a:p>
            <a:pPr algn="ctr"/>
            <a:r>
              <a:rPr lang="ru-RU" sz="1200" b="1" dirty="0" smtClean="0"/>
              <a:t>Метод информационной матрицы</a:t>
            </a:r>
            <a:endParaRPr lang="ru-RU" sz="1200" b="1" dirty="0"/>
          </a:p>
        </p:txBody>
      </p:sp>
      <p:sp>
        <p:nvSpPr>
          <p:cNvPr id="26" name="TextBox 25"/>
          <p:cNvSpPr txBox="1"/>
          <p:nvPr/>
        </p:nvSpPr>
        <p:spPr>
          <a:xfrm>
            <a:off x="4643438" y="1928802"/>
            <a:ext cx="1714512" cy="276999"/>
          </a:xfrm>
          <a:prstGeom prst="rect">
            <a:avLst/>
          </a:prstGeom>
          <a:noFill/>
        </p:spPr>
        <p:txBody>
          <a:bodyPr wrap="square" rtlCol="0">
            <a:spAutoFit/>
          </a:bodyPr>
          <a:lstStyle/>
          <a:p>
            <a:r>
              <a:rPr lang="ru-RU" sz="1200" b="1" dirty="0" smtClean="0"/>
              <a:t>Дискуссия</a:t>
            </a:r>
            <a:endParaRPr lang="ru-RU" sz="1200" b="1" dirty="0"/>
          </a:p>
        </p:txBody>
      </p:sp>
      <p:sp>
        <p:nvSpPr>
          <p:cNvPr id="27" name="Номер слайда 26"/>
          <p:cNvSpPr>
            <a:spLocks noGrp="1"/>
          </p:cNvSpPr>
          <p:nvPr>
            <p:ph type="sldNum" sz="quarter" idx="12"/>
          </p:nvPr>
        </p:nvSpPr>
        <p:spPr/>
        <p:txBody>
          <a:bodyPr/>
          <a:lstStyle/>
          <a:p>
            <a:fld id="{33592D24-B05B-4DDF-A105-B9BB7B973C65}" type="slidenum">
              <a:rPr lang="ru-RU" smtClean="0"/>
              <a:pPr/>
              <a:t>48</a:t>
            </a:fld>
            <a:endParaRPr lang="ru-RU"/>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686800" cy="838200"/>
          </a:xfrm>
        </p:spPr>
        <p:txBody>
          <a:bodyPr>
            <a:normAutofit/>
          </a:bodyPr>
          <a:lstStyle/>
          <a:p>
            <a:r>
              <a:rPr lang="ru-RU" sz="3600" b="1" dirty="0" smtClean="0"/>
              <a:t>Динамика развития креативности</a:t>
            </a:r>
            <a:endParaRPr lang="ru-RU" sz="3600" b="1" dirty="0"/>
          </a:p>
        </p:txBody>
      </p:sp>
      <p:sp>
        <p:nvSpPr>
          <p:cNvPr id="6" name="Номер слайда 5"/>
          <p:cNvSpPr>
            <a:spLocks noGrp="1"/>
          </p:cNvSpPr>
          <p:nvPr>
            <p:ph type="sldNum" sz="quarter" idx="12"/>
          </p:nvPr>
        </p:nvSpPr>
        <p:spPr/>
        <p:txBody>
          <a:bodyPr/>
          <a:lstStyle/>
          <a:p>
            <a:fld id="{E9284901-E200-4A03-AD01-5A46087A25B2}" type="slidenum">
              <a:rPr lang="ru-RU" smtClean="0"/>
              <a:pPr/>
              <a:t>49</a:t>
            </a:fld>
            <a:endParaRPr lang="ru-RU"/>
          </a:p>
        </p:txBody>
      </p:sp>
      <p:pic>
        <p:nvPicPr>
          <p:cNvPr id="7" name="Рисунок 6"/>
          <p:cNvPicPr/>
          <p:nvPr/>
        </p:nvPicPr>
        <p:blipFill>
          <a:blip r:embed="rId3" cstate="print"/>
          <a:srcRect l="19685" t="56408" r="56478" b="19849"/>
          <a:stretch>
            <a:fillRect/>
          </a:stretch>
        </p:blipFill>
        <p:spPr bwMode="auto">
          <a:xfrm>
            <a:off x="500034" y="1500174"/>
            <a:ext cx="3571900" cy="2000264"/>
          </a:xfrm>
          <a:prstGeom prst="rect">
            <a:avLst/>
          </a:prstGeom>
          <a:noFill/>
          <a:ln w="9525">
            <a:noFill/>
            <a:miter lim="800000"/>
            <a:headEnd/>
            <a:tailEnd/>
          </a:ln>
        </p:spPr>
      </p:pic>
      <p:pic>
        <p:nvPicPr>
          <p:cNvPr id="8" name="Рисунок 7"/>
          <p:cNvPicPr/>
          <p:nvPr/>
        </p:nvPicPr>
        <p:blipFill>
          <a:blip r:embed="rId4" cstate="print"/>
          <a:srcRect l="62098" t="34310" r="14158" b="41603"/>
          <a:stretch>
            <a:fillRect/>
          </a:stretch>
        </p:blipFill>
        <p:spPr bwMode="auto">
          <a:xfrm>
            <a:off x="4643438" y="1571612"/>
            <a:ext cx="3429024" cy="1928826"/>
          </a:xfrm>
          <a:prstGeom prst="rect">
            <a:avLst/>
          </a:prstGeom>
          <a:noFill/>
          <a:ln w="9525">
            <a:noFill/>
            <a:miter lim="800000"/>
            <a:headEnd/>
            <a:tailEnd/>
          </a:ln>
        </p:spPr>
      </p:pic>
      <p:sp>
        <p:nvSpPr>
          <p:cNvPr id="9217" name="Text Box 1"/>
          <p:cNvSpPr txBox="1">
            <a:spLocks noChangeArrowheads="1"/>
          </p:cNvSpPr>
          <p:nvPr/>
        </p:nvSpPr>
        <p:spPr bwMode="auto">
          <a:xfrm>
            <a:off x="500034" y="3571876"/>
            <a:ext cx="3571900" cy="6463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rPr>
              <a:t>Рис. </a:t>
            </a:r>
            <a:r>
              <a:rPr lang="ru-RU" sz="1200" dirty="0" smtClean="0">
                <a:solidFill>
                  <a:schemeClr val="bg1"/>
                </a:solidFill>
                <a:latin typeface="Times New Roman" pitchFamily="18" charset="0"/>
              </a:rPr>
              <a:t>Р</a:t>
            </a:r>
            <a:r>
              <a:rPr kumimoji="0" lang="ru-RU" sz="1200" b="0" i="0" u="none" strike="noStrike" cap="none" normalizeH="0" baseline="0" dirty="0" smtClean="0">
                <a:ln>
                  <a:noFill/>
                </a:ln>
                <a:solidFill>
                  <a:schemeClr val="bg1"/>
                </a:solidFill>
                <a:effectLst/>
                <a:latin typeface="Times New Roman" pitchFamily="18" charset="0"/>
              </a:rPr>
              <a:t>езультативные показатели креативности экспериментального класса, констатирующий и контрольный эксперименты</a:t>
            </a:r>
            <a:endParaRPr kumimoji="0" lang="ru-RU" sz="1800" b="0" i="0" u="none" strike="noStrike" cap="none" normalizeH="0" baseline="0" dirty="0" smtClean="0">
              <a:ln>
                <a:noFill/>
              </a:ln>
              <a:solidFill>
                <a:schemeClr val="bg1"/>
              </a:solidFill>
              <a:effectLst/>
              <a:latin typeface="Arial" pitchFamily="34" charset="0"/>
            </a:endParaRPr>
          </a:p>
        </p:txBody>
      </p:sp>
      <p:sp>
        <p:nvSpPr>
          <p:cNvPr id="9" name="Text Box 1"/>
          <p:cNvSpPr txBox="1">
            <a:spLocks noChangeArrowheads="1"/>
          </p:cNvSpPr>
          <p:nvPr/>
        </p:nvSpPr>
        <p:spPr bwMode="auto">
          <a:xfrm>
            <a:off x="4643438" y="3643314"/>
            <a:ext cx="3448050" cy="6463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rPr>
              <a:t>Рис.</a:t>
            </a:r>
            <a:r>
              <a:rPr kumimoji="0" lang="ru-RU" sz="1200" b="0" i="0" u="none" strike="noStrike" cap="none" normalizeH="0" dirty="0" smtClean="0">
                <a:ln>
                  <a:noFill/>
                </a:ln>
                <a:solidFill>
                  <a:schemeClr val="bg1"/>
                </a:solidFill>
                <a:effectLst/>
                <a:latin typeface="Times New Roman" pitchFamily="18" charset="0"/>
              </a:rPr>
              <a:t> </a:t>
            </a:r>
            <a:r>
              <a:rPr lang="ru-RU" sz="1200" dirty="0" smtClean="0">
                <a:solidFill>
                  <a:schemeClr val="bg1"/>
                </a:solidFill>
                <a:latin typeface="Times New Roman" pitchFamily="18" charset="0"/>
              </a:rPr>
              <a:t>Р</a:t>
            </a:r>
            <a:r>
              <a:rPr kumimoji="0" lang="ru-RU" sz="1200" b="0" i="0" u="none" strike="noStrike" cap="none" normalizeH="0" baseline="0" dirty="0" smtClean="0">
                <a:ln>
                  <a:noFill/>
                </a:ln>
                <a:solidFill>
                  <a:schemeClr val="bg1"/>
                </a:solidFill>
                <a:effectLst/>
                <a:latin typeface="Times New Roman" pitchFamily="18" charset="0"/>
              </a:rPr>
              <a:t>езультативные показатели креативности контрольного класса, констатирующий и контрольный эксперименты</a:t>
            </a:r>
            <a:endParaRPr kumimoji="0" lang="ru-RU" sz="1800" b="0" i="0" u="none" strike="noStrike" cap="none" normalizeH="0" baseline="0" dirty="0" smtClean="0">
              <a:ln>
                <a:noFill/>
              </a:ln>
              <a:solidFill>
                <a:schemeClr val="bg1"/>
              </a:solidFill>
              <a:effectLst/>
              <a:latin typeface="Arial" pitchFamily="34" charset="0"/>
            </a:endParaRPr>
          </a:p>
        </p:txBody>
      </p:sp>
      <p:sp>
        <p:nvSpPr>
          <p:cNvPr id="10" name="TextBox 9"/>
          <p:cNvSpPr txBox="1"/>
          <p:nvPr/>
        </p:nvSpPr>
        <p:spPr>
          <a:xfrm>
            <a:off x="1142976" y="1000108"/>
            <a:ext cx="7143800" cy="369332"/>
          </a:xfrm>
          <a:prstGeom prst="rect">
            <a:avLst/>
          </a:prstGeom>
          <a:noFill/>
        </p:spPr>
        <p:txBody>
          <a:bodyPr wrap="square" rtlCol="0">
            <a:spAutoFit/>
          </a:bodyPr>
          <a:lstStyle/>
          <a:p>
            <a:r>
              <a:rPr lang="ru-RU" b="1" dirty="0" smtClean="0"/>
              <a:t>ПО РЕЗУЛЬТАТАТ ПРЕОБРАЗУЮЩЕГО ЭКСПЕРИМЕНТА</a:t>
            </a:r>
            <a:endParaRPr lang="ru-RU" b="1" dirty="0"/>
          </a:p>
        </p:txBody>
      </p:sp>
      <p:sp>
        <p:nvSpPr>
          <p:cNvPr id="11" name="Прямоугольник 10"/>
          <p:cNvSpPr/>
          <p:nvPr/>
        </p:nvSpPr>
        <p:spPr>
          <a:xfrm>
            <a:off x="428596" y="4286256"/>
            <a:ext cx="3648827" cy="2462213"/>
          </a:xfrm>
          <a:prstGeom prst="rect">
            <a:avLst/>
          </a:prstGeom>
        </p:spPr>
        <p:txBody>
          <a:bodyPr wrap="square">
            <a:spAutoFit/>
          </a:bodyPr>
          <a:lstStyle/>
          <a:p>
            <a:pPr algn="just"/>
            <a:r>
              <a:rPr lang="ru-RU" sz="1400" b="1" dirty="0" smtClean="0"/>
              <a:t>Выявлена положительная динамика экспериментального класса на уровне тенденции по результативным параметрам креативности, где в зоне значимости по </a:t>
            </a:r>
            <a:r>
              <a:rPr lang="en-US" sz="1400" b="1" dirty="0" smtClean="0"/>
              <a:t>t</a:t>
            </a:r>
            <a:r>
              <a:rPr lang="ru-RU" sz="1400" b="1" dirty="0" smtClean="0"/>
              <a:t>-критерию Стьюдента параметры креативности гибкость – многообразие картины мира, категоризация  и оригинальность</a:t>
            </a:r>
            <a:r>
              <a:rPr lang="ru-RU" sz="1400" b="1" dirty="0"/>
              <a:t> </a:t>
            </a:r>
            <a:r>
              <a:rPr lang="ru-RU" sz="1400" b="1" dirty="0" smtClean="0"/>
              <a:t>– неповторимость образов, нестандартность решений. </a:t>
            </a:r>
            <a:endParaRPr lang="ru-RU" sz="1400" b="1" dirty="0"/>
          </a:p>
        </p:txBody>
      </p:sp>
      <p:sp>
        <p:nvSpPr>
          <p:cNvPr id="12" name="Прямоугольник 11"/>
          <p:cNvSpPr/>
          <p:nvPr/>
        </p:nvSpPr>
        <p:spPr>
          <a:xfrm>
            <a:off x="4643438" y="4357694"/>
            <a:ext cx="3500462" cy="1815882"/>
          </a:xfrm>
          <a:prstGeom prst="rect">
            <a:avLst/>
          </a:prstGeom>
        </p:spPr>
        <p:txBody>
          <a:bodyPr wrap="square">
            <a:spAutoFit/>
          </a:bodyPr>
          <a:lstStyle/>
          <a:p>
            <a:r>
              <a:rPr lang="ru-RU" sz="1400" b="1" dirty="0" smtClean="0"/>
              <a:t>Результаты контрольного класса имеют минимальную отрицательную дельту по результативным параметрам креативности, где в зоне значимости по </a:t>
            </a:r>
            <a:r>
              <a:rPr lang="en-US" sz="1400" b="1" dirty="0" smtClean="0"/>
              <a:t>t</a:t>
            </a:r>
            <a:r>
              <a:rPr lang="ru-RU" sz="1400" b="1" dirty="0" smtClean="0"/>
              <a:t>-критерию Стьюдента параметр креативности беглость.</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7290" y="4214818"/>
            <a:ext cx="6715172" cy="769441"/>
          </a:xfrm>
          <a:prstGeom prst="rect">
            <a:avLst/>
          </a:prstGeom>
          <a:noFill/>
        </p:spPr>
        <p:txBody>
          <a:bodyPr wrap="square" rtlCol="0">
            <a:spAutoFit/>
          </a:bodyPr>
          <a:lstStyle/>
          <a:p>
            <a:r>
              <a:rPr lang="ru-RU" sz="4400" b="1" dirty="0" smtClean="0"/>
              <a:t>Людвиг </a:t>
            </a:r>
            <a:r>
              <a:rPr lang="ru-RU" sz="4400" b="1" dirty="0" err="1" smtClean="0"/>
              <a:t>ван</a:t>
            </a:r>
            <a:r>
              <a:rPr lang="ru-RU" sz="4400" b="1" dirty="0" smtClean="0"/>
              <a:t> Бетховен</a:t>
            </a:r>
            <a:endParaRPr lang="ru-RU" sz="4400" b="1" dirty="0"/>
          </a:p>
        </p:txBody>
      </p:sp>
      <p:sp>
        <p:nvSpPr>
          <p:cNvPr id="4" name="TextBox 3"/>
          <p:cNvSpPr txBox="1"/>
          <p:nvPr/>
        </p:nvSpPr>
        <p:spPr>
          <a:xfrm>
            <a:off x="571472" y="5000636"/>
            <a:ext cx="8143932" cy="1477328"/>
          </a:xfrm>
          <a:prstGeom prst="rect">
            <a:avLst/>
          </a:prstGeom>
          <a:noFill/>
        </p:spPr>
        <p:txBody>
          <a:bodyPr wrap="square" rtlCol="0">
            <a:spAutoFit/>
          </a:bodyPr>
          <a:lstStyle/>
          <a:p>
            <a:pPr algn="just"/>
            <a:r>
              <a:rPr lang="ru-RU" b="1" dirty="0" smtClean="0"/>
              <a:t>Композитор, чье имя живет в веках, не осилил даже деление и умножение, а с орфографией вообще была беда. Впрочем, он достаточно хорошо выучил нотную грамоту, чтобы написать свои гениальные произведения, причем будучи глухим! Учитель Бетховена считал его совершенно бездарным учеником …</a:t>
            </a:r>
            <a:endParaRPr lang="ru-RU" b="1" dirty="0"/>
          </a:p>
        </p:txBody>
      </p:sp>
      <p:pic>
        <p:nvPicPr>
          <p:cNvPr id="60418" name="Picture 2" descr="http://midia.cmais.com.br/assets/image/image-6/a695cda10b2cbdbf978447ed9f3fd46b9dc85c73.jpg"/>
          <p:cNvPicPr>
            <a:picLocks noChangeAspect="1" noChangeArrowheads="1"/>
          </p:cNvPicPr>
          <p:nvPr/>
        </p:nvPicPr>
        <p:blipFill>
          <a:blip r:embed="rId2"/>
          <a:srcRect/>
          <a:stretch>
            <a:fillRect/>
          </a:stretch>
        </p:blipFill>
        <p:spPr bwMode="auto">
          <a:xfrm>
            <a:off x="1357290" y="357166"/>
            <a:ext cx="6429420" cy="3917929"/>
          </a:xfrm>
          <a:prstGeom prst="rect">
            <a:avLst/>
          </a:prstGeom>
          <a:noFill/>
        </p:spPr>
      </p:pic>
      <p:sp>
        <p:nvSpPr>
          <p:cNvPr id="5" name="Номер слайда 4"/>
          <p:cNvSpPr>
            <a:spLocks noGrp="1"/>
          </p:cNvSpPr>
          <p:nvPr>
            <p:ph type="sldNum" sz="quarter" idx="12"/>
          </p:nvPr>
        </p:nvSpPr>
        <p:spPr/>
        <p:txBody>
          <a:bodyPr/>
          <a:lstStyle/>
          <a:p>
            <a:fld id="{33592D24-B05B-4DDF-A105-B9BB7B973C65}" type="slidenum">
              <a:rPr lang="ru-RU" smtClean="0"/>
              <a:pPr/>
              <a:t>5</a:t>
            </a:fld>
            <a:endParaRPr lang="ru-RU"/>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86800" cy="838200"/>
          </a:xfrm>
        </p:spPr>
        <p:txBody>
          <a:bodyPr>
            <a:noAutofit/>
          </a:bodyPr>
          <a:lstStyle/>
          <a:p>
            <a:pPr algn="ctr"/>
            <a:r>
              <a:rPr lang="ru-RU" sz="2800" b="1" dirty="0" smtClean="0"/>
              <a:t>Динамика социально-психологической адаптации</a:t>
            </a:r>
            <a:endParaRPr lang="ru-RU" sz="2800" b="1" dirty="0"/>
          </a:p>
        </p:txBody>
      </p:sp>
      <p:sp>
        <p:nvSpPr>
          <p:cNvPr id="7" name="Номер слайда 6"/>
          <p:cNvSpPr>
            <a:spLocks noGrp="1"/>
          </p:cNvSpPr>
          <p:nvPr>
            <p:ph type="sldNum" sz="quarter" idx="12"/>
          </p:nvPr>
        </p:nvSpPr>
        <p:spPr/>
        <p:txBody>
          <a:bodyPr/>
          <a:lstStyle/>
          <a:p>
            <a:fld id="{E9284901-E200-4A03-AD01-5A46087A25B2}" type="slidenum">
              <a:rPr lang="ru-RU" smtClean="0"/>
              <a:pPr/>
              <a:t>50</a:t>
            </a:fld>
            <a:endParaRPr lang="ru-RU"/>
          </a:p>
        </p:txBody>
      </p:sp>
      <p:sp>
        <p:nvSpPr>
          <p:cNvPr id="4" name="TextBox 3"/>
          <p:cNvSpPr txBox="1"/>
          <p:nvPr/>
        </p:nvSpPr>
        <p:spPr>
          <a:xfrm>
            <a:off x="1285852" y="1214422"/>
            <a:ext cx="7143800" cy="369332"/>
          </a:xfrm>
          <a:prstGeom prst="rect">
            <a:avLst/>
          </a:prstGeom>
          <a:noFill/>
        </p:spPr>
        <p:txBody>
          <a:bodyPr wrap="square" rtlCol="0">
            <a:spAutoFit/>
          </a:bodyPr>
          <a:lstStyle/>
          <a:p>
            <a:r>
              <a:rPr lang="ru-RU" b="1" dirty="0" smtClean="0"/>
              <a:t>ПО РЕЗУЛЬТАТАМ ПРЕОБРАЗУЮЩЕГО ЭКСПЕРИМЕНТА</a:t>
            </a:r>
            <a:endParaRPr lang="ru-RU" b="1" dirty="0"/>
          </a:p>
        </p:txBody>
      </p:sp>
      <p:pic>
        <p:nvPicPr>
          <p:cNvPr id="8" name="Рисунок 7"/>
          <p:cNvPicPr/>
          <p:nvPr/>
        </p:nvPicPr>
        <p:blipFill>
          <a:blip r:embed="rId3" cstate="print"/>
          <a:srcRect l="14917" t="22792" r="63282" b="15385"/>
          <a:stretch>
            <a:fillRect/>
          </a:stretch>
        </p:blipFill>
        <p:spPr bwMode="auto">
          <a:xfrm>
            <a:off x="214282" y="2643182"/>
            <a:ext cx="2438402" cy="3357586"/>
          </a:xfrm>
          <a:prstGeom prst="rect">
            <a:avLst/>
          </a:prstGeom>
          <a:noFill/>
          <a:ln w="9525">
            <a:noFill/>
            <a:miter lim="800000"/>
            <a:headEnd/>
            <a:tailEnd/>
          </a:ln>
        </p:spPr>
      </p:pic>
      <p:sp>
        <p:nvSpPr>
          <p:cNvPr id="9" name="TextBox 8"/>
          <p:cNvSpPr txBox="1"/>
          <p:nvPr/>
        </p:nvSpPr>
        <p:spPr>
          <a:xfrm>
            <a:off x="642910" y="2000240"/>
            <a:ext cx="1714512" cy="338554"/>
          </a:xfrm>
          <a:prstGeom prst="rect">
            <a:avLst/>
          </a:prstGeom>
          <a:noFill/>
        </p:spPr>
        <p:txBody>
          <a:bodyPr wrap="square" rtlCol="0">
            <a:spAutoFit/>
          </a:bodyPr>
          <a:lstStyle/>
          <a:p>
            <a:r>
              <a:rPr lang="ru-RU" sz="1600" b="1" i="1" dirty="0" smtClean="0"/>
              <a:t>САМООЦЕНКА</a:t>
            </a:r>
            <a:endParaRPr lang="ru-RU" sz="1600" b="1" i="1" dirty="0"/>
          </a:p>
        </p:txBody>
      </p:sp>
      <p:sp>
        <p:nvSpPr>
          <p:cNvPr id="10" name="TextBox 9"/>
          <p:cNvSpPr txBox="1"/>
          <p:nvPr/>
        </p:nvSpPr>
        <p:spPr>
          <a:xfrm>
            <a:off x="3428992" y="1785926"/>
            <a:ext cx="2143140" cy="584775"/>
          </a:xfrm>
          <a:prstGeom prst="rect">
            <a:avLst/>
          </a:prstGeom>
          <a:noFill/>
        </p:spPr>
        <p:txBody>
          <a:bodyPr wrap="square" rtlCol="0">
            <a:spAutoFit/>
          </a:bodyPr>
          <a:lstStyle/>
          <a:p>
            <a:pPr algn="ctr"/>
            <a:r>
              <a:rPr lang="ru-RU" sz="1600" b="1" i="1" dirty="0" smtClean="0"/>
              <a:t>МЕЖЛИЧНОСТНЫЕ ОТНОШЕНИЯ</a:t>
            </a:r>
            <a:endParaRPr lang="ru-RU" sz="1600" b="1" i="1" dirty="0"/>
          </a:p>
        </p:txBody>
      </p:sp>
      <p:sp>
        <p:nvSpPr>
          <p:cNvPr id="12" name="TextBox 11"/>
          <p:cNvSpPr txBox="1"/>
          <p:nvPr/>
        </p:nvSpPr>
        <p:spPr>
          <a:xfrm>
            <a:off x="6715140" y="2071678"/>
            <a:ext cx="1785950" cy="338554"/>
          </a:xfrm>
          <a:prstGeom prst="rect">
            <a:avLst/>
          </a:prstGeom>
          <a:noFill/>
        </p:spPr>
        <p:txBody>
          <a:bodyPr wrap="square" rtlCol="0">
            <a:spAutoFit/>
          </a:bodyPr>
          <a:lstStyle/>
          <a:p>
            <a:r>
              <a:rPr lang="ru-RU" sz="1600" b="1" i="1" dirty="0" smtClean="0"/>
              <a:t>ТРЕВОЖНОСТЬ</a:t>
            </a:r>
            <a:endParaRPr lang="ru-RU" sz="1600" b="1" i="1" dirty="0"/>
          </a:p>
        </p:txBody>
      </p:sp>
      <p:pic>
        <p:nvPicPr>
          <p:cNvPr id="13" name="Рисунок 12"/>
          <p:cNvPicPr/>
          <p:nvPr/>
        </p:nvPicPr>
        <p:blipFill>
          <a:blip r:embed="rId4" cstate="print"/>
          <a:srcRect l="65593" t="21368" r="10850" b="29914"/>
          <a:stretch>
            <a:fillRect/>
          </a:stretch>
        </p:blipFill>
        <p:spPr bwMode="auto">
          <a:xfrm>
            <a:off x="2928926" y="2500306"/>
            <a:ext cx="3059741" cy="3562350"/>
          </a:xfrm>
          <a:prstGeom prst="rect">
            <a:avLst/>
          </a:prstGeom>
          <a:noFill/>
          <a:ln w="9525">
            <a:noFill/>
            <a:miter lim="800000"/>
            <a:headEnd/>
            <a:tailEnd/>
          </a:ln>
        </p:spPr>
      </p:pic>
      <p:pic>
        <p:nvPicPr>
          <p:cNvPr id="14" name="Рисунок 13"/>
          <p:cNvPicPr/>
          <p:nvPr/>
        </p:nvPicPr>
        <p:blipFill>
          <a:blip r:embed="rId5" cstate="print"/>
          <a:srcRect l="65740" t="24217" r="7002" b="20064"/>
          <a:stretch>
            <a:fillRect/>
          </a:stretch>
        </p:blipFill>
        <p:spPr bwMode="auto">
          <a:xfrm>
            <a:off x="6143636" y="2643182"/>
            <a:ext cx="2838451"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Результаты</a:t>
            </a:r>
            <a:endParaRPr lang="ru-RU" b="1" dirty="0"/>
          </a:p>
        </p:txBody>
      </p:sp>
      <p:sp>
        <p:nvSpPr>
          <p:cNvPr id="3" name="Содержимое 2"/>
          <p:cNvSpPr>
            <a:spLocks noGrp="1"/>
          </p:cNvSpPr>
          <p:nvPr>
            <p:ph idx="1"/>
          </p:nvPr>
        </p:nvSpPr>
        <p:spPr>
          <a:xfrm>
            <a:off x="142844" y="1500174"/>
            <a:ext cx="8515352" cy="4572000"/>
          </a:xfrm>
        </p:spPr>
        <p:txBody>
          <a:bodyPr>
            <a:noAutofit/>
          </a:bodyPr>
          <a:lstStyle/>
          <a:p>
            <a:pPr>
              <a:buFont typeface="Wingdings" pitchFamily="2" charset="2"/>
              <a:buChar char="v"/>
            </a:pPr>
            <a:r>
              <a:rPr lang="ru-RU" sz="2600" b="1" dirty="0" smtClean="0"/>
              <a:t>	Вовлеченность детей в социальную среду;</a:t>
            </a:r>
          </a:p>
          <a:p>
            <a:pPr>
              <a:buFont typeface="Wingdings" pitchFamily="2" charset="2"/>
              <a:buChar char="v"/>
            </a:pPr>
            <a:r>
              <a:rPr lang="ru-RU" sz="2600" b="1" dirty="0" smtClean="0"/>
              <a:t>	коммуникативные компетенции;</a:t>
            </a:r>
          </a:p>
          <a:p>
            <a:pPr>
              <a:buFont typeface="Wingdings" pitchFamily="2" charset="2"/>
              <a:buChar char="v"/>
            </a:pPr>
            <a:r>
              <a:rPr lang="ru-RU" sz="2600" b="1" dirty="0" smtClean="0"/>
              <a:t>	позитивный образ социума;</a:t>
            </a:r>
          </a:p>
          <a:p>
            <a:pPr>
              <a:buFont typeface="Wingdings" pitchFamily="2" charset="2"/>
              <a:buChar char="v"/>
            </a:pPr>
            <a:r>
              <a:rPr lang="ru-RU" sz="2600" b="1" dirty="0" smtClean="0"/>
              <a:t>	социальные интересы, знания;</a:t>
            </a:r>
          </a:p>
          <a:p>
            <a:pPr>
              <a:buFont typeface="Wingdings" pitchFamily="2" charset="2"/>
              <a:buChar char="v"/>
            </a:pPr>
            <a:r>
              <a:rPr lang="ru-RU" sz="2600" b="1" dirty="0" smtClean="0"/>
              <a:t>	познание творческого и социального 	потенциала;</a:t>
            </a:r>
          </a:p>
          <a:p>
            <a:pPr>
              <a:buFont typeface="Wingdings" pitchFamily="2" charset="2"/>
              <a:buChar char="v"/>
            </a:pPr>
            <a:r>
              <a:rPr lang="ru-RU" sz="2600" b="1" dirty="0" smtClean="0"/>
              <a:t>	ценностное восприятия собственного Я.</a:t>
            </a:r>
          </a:p>
          <a:p>
            <a:pPr>
              <a:buFont typeface="Wingdings" pitchFamily="2" charset="2"/>
              <a:buChar char="Ø"/>
            </a:pPr>
            <a:r>
              <a:rPr lang="ru-RU" sz="2600" b="1" dirty="0" smtClean="0"/>
              <a:t>  	индивидуальные, групповые, коллективные 	детские проекты;</a:t>
            </a:r>
          </a:p>
          <a:p>
            <a:pPr>
              <a:buNone/>
            </a:pPr>
            <a:r>
              <a:rPr lang="ru-RU" sz="2400" b="1" dirty="0" smtClean="0"/>
              <a:t>	</a:t>
            </a:r>
          </a:p>
          <a:p>
            <a:pPr>
              <a:buNone/>
            </a:pPr>
            <a:endParaRPr lang="ru-RU" sz="2400" b="1" dirty="0" smtClean="0"/>
          </a:p>
          <a:p>
            <a:pPr>
              <a:buNone/>
            </a:pPr>
            <a:r>
              <a:rPr lang="ru-RU" sz="2400" b="1" dirty="0" smtClean="0"/>
              <a:t>		</a:t>
            </a:r>
          </a:p>
          <a:p>
            <a:pPr>
              <a:buNone/>
            </a:pPr>
            <a:endParaRPr lang="ru-RU" sz="2400" b="1" dirty="0" smtClean="0"/>
          </a:p>
          <a:p>
            <a:pPr>
              <a:buNone/>
            </a:pPr>
            <a:endParaRPr lang="ru-RU" sz="2400" b="1" dirty="0"/>
          </a:p>
        </p:txBody>
      </p:sp>
      <p:sp>
        <p:nvSpPr>
          <p:cNvPr id="4" name="Номер слайда 3"/>
          <p:cNvSpPr>
            <a:spLocks noGrp="1"/>
          </p:cNvSpPr>
          <p:nvPr>
            <p:ph type="sldNum" sz="quarter" idx="12"/>
          </p:nvPr>
        </p:nvSpPr>
        <p:spPr/>
        <p:txBody>
          <a:bodyPr/>
          <a:lstStyle/>
          <a:p>
            <a:fld id="{33592D24-B05B-4DDF-A105-B9BB7B973C65}" type="slidenum">
              <a:rPr lang="ru-RU" smtClean="0"/>
              <a:pPr/>
              <a:t>51</a:t>
            </a:fld>
            <a:endParaRPr lang="ru-RU"/>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Благодарю за внимание!</a:t>
            </a:r>
            <a:endParaRPr lang="ru-RU" b="1" dirty="0"/>
          </a:p>
        </p:txBody>
      </p:sp>
      <p:pic>
        <p:nvPicPr>
          <p:cNvPr id="4" name="Содержимое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28728" y="2071678"/>
            <a:ext cx="6216108" cy="3500462"/>
          </a:xfrm>
        </p:spPr>
      </p:pic>
      <p:sp>
        <p:nvSpPr>
          <p:cNvPr id="5" name="Номер слайда 4"/>
          <p:cNvSpPr>
            <a:spLocks noGrp="1"/>
          </p:cNvSpPr>
          <p:nvPr>
            <p:ph type="sldNum" sz="quarter" idx="12"/>
          </p:nvPr>
        </p:nvSpPr>
        <p:spPr/>
        <p:txBody>
          <a:bodyPr/>
          <a:lstStyle/>
          <a:p>
            <a:fld id="{33592D24-B05B-4DDF-A105-B9BB7B973C65}" type="slidenum">
              <a:rPr lang="ru-RU" smtClean="0"/>
              <a:pPr/>
              <a:t>52</a:t>
            </a:fld>
            <a:endParaRPr lang="ru-RU"/>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Литература</a:t>
            </a:r>
            <a:endParaRPr lang="ru-RU" b="1" dirty="0"/>
          </a:p>
        </p:txBody>
      </p:sp>
      <p:sp>
        <p:nvSpPr>
          <p:cNvPr id="3" name="Содержимое 2"/>
          <p:cNvSpPr>
            <a:spLocks noGrp="1"/>
          </p:cNvSpPr>
          <p:nvPr>
            <p:ph idx="1"/>
          </p:nvPr>
        </p:nvSpPr>
        <p:spPr>
          <a:xfrm>
            <a:off x="214282" y="1357298"/>
            <a:ext cx="8786874" cy="5097510"/>
          </a:xfrm>
        </p:spPr>
        <p:txBody>
          <a:bodyPr>
            <a:normAutofit lnSpcReduction="10000"/>
          </a:bodyPr>
          <a:lstStyle/>
          <a:p>
            <a:pPr marL="521208" lvl="0" indent="-457200">
              <a:buAutoNum type="arabicPeriod"/>
            </a:pPr>
            <a:r>
              <a:rPr lang="ru-RU" sz="2400" dirty="0" err="1" smtClean="0"/>
              <a:t>Барышева</a:t>
            </a:r>
            <a:r>
              <a:rPr lang="ru-RU" sz="2400" dirty="0" smtClean="0"/>
              <a:t> Т.А. Психология развития </a:t>
            </a:r>
            <a:r>
              <a:rPr lang="ru-RU" sz="2400" dirty="0" err="1" smtClean="0"/>
              <a:t>креативности</a:t>
            </a:r>
            <a:r>
              <a:rPr lang="ru-RU" sz="2400" dirty="0" smtClean="0"/>
              <a:t>: теория, диагностика, технологии. Монография / Т.А. </a:t>
            </a:r>
            <a:r>
              <a:rPr lang="ru-RU" sz="2400" dirty="0" err="1" smtClean="0"/>
              <a:t>Барышева</a:t>
            </a:r>
            <a:r>
              <a:rPr lang="ru-RU" sz="2400" dirty="0" smtClean="0"/>
              <a:t>. – СПб.: Изд-во ВВМ, 2016. – 316 с.</a:t>
            </a:r>
          </a:p>
          <a:p>
            <a:pPr marL="521208" lvl="0" indent="-457200">
              <a:buAutoNum type="arabicPeriod"/>
            </a:pPr>
            <a:r>
              <a:rPr lang="ru-RU" sz="2400" dirty="0" err="1" smtClean="0"/>
              <a:t>Матюшичева</a:t>
            </a:r>
            <a:r>
              <a:rPr lang="ru-RU" sz="2400" dirty="0" smtClean="0"/>
              <a:t> М.И. Социально-психологическая адаптация младших школьников с различным уровнем развития </a:t>
            </a:r>
            <a:r>
              <a:rPr lang="ru-RU" sz="2400" dirty="0" err="1" smtClean="0"/>
              <a:t>креативности</a:t>
            </a:r>
            <a:r>
              <a:rPr lang="ru-RU" sz="2400" dirty="0" smtClean="0"/>
              <a:t>: маг. </a:t>
            </a:r>
            <a:r>
              <a:rPr lang="ru-RU" sz="2400" dirty="0" err="1" smtClean="0"/>
              <a:t>дис</a:t>
            </a:r>
            <a:r>
              <a:rPr lang="ru-RU" sz="2400" dirty="0" smtClean="0"/>
              <a:t>.: 44.04.01 / М.И. </a:t>
            </a:r>
            <a:r>
              <a:rPr lang="ru-RU" sz="2400" dirty="0" err="1" smtClean="0"/>
              <a:t>Матюшичева</a:t>
            </a:r>
            <a:r>
              <a:rPr lang="ru-RU" sz="2400" dirty="0" smtClean="0"/>
              <a:t>; </a:t>
            </a:r>
            <a:r>
              <a:rPr lang="ru-RU" sz="2400" dirty="0" err="1" smtClean="0"/>
              <a:t>науч</a:t>
            </a:r>
            <a:r>
              <a:rPr lang="ru-RU" sz="2400" dirty="0" smtClean="0"/>
              <a:t>. рук. Т.А. </a:t>
            </a:r>
            <a:r>
              <a:rPr lang="ru-RU" sz="2400" dirty="0" err="1" smtClean="0"/>
              <a:t>Барышева</a:t>
            </a:r>
            <a:r>
              <a:rPr lang="ru-RU" sz="2400" dirty="0" smtClean="0"/>
              <a:t>; РГПУ им. А.И. Герцена. – СПб., 2016. – 74 л.: табл. + [66] л. прил.</a:t>
            </a:r>
          </a:p>
          <a:p>
            <a:pPr marL="521208" indent="-457200">
              <a:buFont typeface="Wingdings 2"/>
              <a:buAutoNum type="arabicPeriod"/>
            </a:pPr>
            <a:r>
              <a:rPr lang="ru-RU" sz="2400" dirty="0" err="1" smtClean="0"/>
              <a:t>Чудновский</a:t>
            </a:r>
            <a:r>
              <a:rPr lang="ru-RU" sz="2400" dirty="0" smtClean="0"/>
              <a:t> В.Э., Юркевич В.С. Одаренность: дар или испытание. – М.: Знание, 1990. – 80 с. </a:t>
            </a:r>
          </a:p>
          <a:p>
            <a:pPr marL="521208" lvl="0" indent="-457200">
              <a:buFont typeface="Wingdings 2"/>
              <a:buAutoNum type="arabicPeriod"/>
            </a:pPr>
            <a:r>
              <a:rPr lang="en-US" sz="2400" dirty="0" smtClean="0"/>
              <a:t>Torrance E. P. The Nature of Creativity as Manifest in the Testing // The Nature of Creativity. </a:t>
            </a:r>
            <a:r>
              <a:rPr lang="ru-RU" sz="2400" dirty="0" err="1" smtClean="0"/>
              <a:t>Cambridge</a:t>
            </a:r>
            <a:r>
              <a:rPr lang="ru-RU" sz="2400" dirty="0" smtClean="0"/>
              <a:t>: </a:t>
            </a:r>
            <a:r>
              <a:rPr lang="ru-RU" sz="2400" dirty="0" err="1" smtClean="0"/>
              <a:t>Camb</a:t>
            </a:r>
            <a:r>
              <a:rPr lang="ru-RU" sz="2400" dirty="0" smtClean="0"/>
              <a:t>. </a:t>
            </a:r>
            <a:r>
              <a:rPr lang="ru-RU" sz="2400" dirty="0" err="1" smtClean="0"/>
              <a:t>Press</a:t>
            </a:r>
            <a:r>
              <a:rPr lang="ru-RU" sz="2400" dirty="0" smtClean="0"/>
              <a:t>, 1988. P. 43-75.</a:t>
            </a:r>
          </a:p>
          <a:p>
            <a:pPr marL="521208" indent="-457200">
              <a:buFont typeface="Wingdings 2"/>
              <a:buAutoNum type="arabicPeriod"/>
            </a:pPr>
            <a:endParaRPr lang="ru-RU" sz="2400" dirty="0" smtClean="0"/>
          </a:p>
          <a:p>
            <a:pPr marL="521208" lvl="0" indent="-457200">
              <a:buAutoNum type="arabicPeriod"/>
            </a:pPr>
            <a:endParaRPr lang="ru-RU" sz="2400" dirty="0" smtClean="0"/>
          </a:p>
          <a:p>
            <a:pPr marL="521208" lvl="0" indent="-457200">
              <a:buAutoNum type="arabicPeriod"/>
            </a:pPr>
            <a:endParaRPr lang="ru-RU" sz="2400" dirty="0" smtClean="0"/>
          </a:p>
          <a:p>
            <a:pPr>
              <a:buNone/>
            </a:pPr>
            <a:endParaRPr lang="ru-RU" dirty="0"/>
          </a:p>
        </p:txBody>
      </p:sp>
      <p:sp>
        <p:nvSpPr>
          <p:cNvPr id="4" name="Номер слайда 3"/>
          <p:cNvSpPr>
            <a:spLocks noGrp="1"/>
          </p:cNvSpPr>
          <p:nvPr>
            <p:ph type="sldNum" sz="quarter" idx="12"/>
          </p:nvPr>
        </p:nvSpPr>
        <p:spPr/>
        <p:txBody>
          <a:bodyPr/>
          <a:lstStyle/>
          <a:p>
            <a:fld id="{33592D24-B05B-4DDF-A105-B9BB7B973C65}" type="slidenum">
              <a:rPr lang="ru-RU" smtClean="0"/>
              <a:pPr/>
              <a:t>53</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7290" y="4214818"/>
            <a:ext cx="6715172" cy="769441"/>
          </a:xfrm>
          <a:prstGeom prst="rect">
            <a:avLst/>
          </a:prstGeom>
          <a:noFill/>
        </p:spPr>
        <p:txBody>
          <a:bodyPr wrap="square" rtlCol="0">
            <a:spAutoFit/>
          </a:bodyPr>
          <a:lstStyle/>
          <a:p>
            <a:r>
              <a:rPr lang="ru-RU" sz="4400" b="1" dirty="0" smtClean="0"/>
              <a:t>Антон Павлович Чехов</a:t>
            </a:r>
            <a:endParaRPr lang="ru-RU" sz="4400" b="1" dirty="0"/>
          </a:p>
        </p:txBody>
      </p:sp>
      <p:sp>
        <p:nvSpPr>
          <p:cNvPr id="4" name="TextBox 3"/>
          <p:cNvSpPr txBox="1"/>
          <p:nvPr/>
        </p:nvSpPr>
        <p:spPr>
          <a:xfrm>
            <a:off x="571472" y="5000636"/>
            <a:ext cx="8143932" cy="1754326"/>
          </a:xfrm>
          <a:prstGeom prst="rect">
            <a:avLst/>
          </a:prstGeom>
          <a:noFill/>
        </p:spPr>
        <p:txBody>
          <a:bodyPr wrap="square" rtlCol="0">
            <a:spAutoFit/>
          </a:bodyPr>
          <a:lstStyle/>
          <a:p>
            <a:pPr algn="just"/>
            <a:r>
              <a:rPr lang="ru-RU" b="1" dirty="0" smtClean="0"/>
              <a:t>Его пьесы ставят в лучших театрах, хоть один сборник произведений да найдется в каждом доме. Будущий классик в школе учился отвратительно, оставался на второй год, хватал двойки. Даже по русской литературе и языку оставался безнадежным троечником.</a:t>
            </a:r>
            <a:r>
              <a:rPr lang="en-US" b="1" dirty="0" smtClean="0"/>
              <a:t> </a:t>
            </a:r>
            <a:r>
              <a:rPr lang="ru-RU" b="1" dirty="0" smtClean="0"/>
              <a:t>А.П.Чехов – имел «3» по русской словесности.</a:t>
            </a:r>
            <a:endParaRPr lang="ru-RU" b="1" dirty="0"/>
          </a:p>
        </p:txBody>
      </p:sp>
      <p:pic>
        <p:nvPicPr>
          <p:cNvPr id="61442" name="Picture 2" descr="https://bibliotekamezgore.ru/sites/default/files/430654.jpg"/>
          <p:cNvPicPr>
            <a:picLocks noChangeAspect="1" noChangeArrowheads="1"/>
          </p:cNvPicPr>
          <p:nvPr/>
        </p:nvPicPr>
        <p:blipFill>
          <a:blip r:embed="rId2"/>
          <a:srcRect/>
          <a:stretch>
            <a:fillRect/>
          </a:stretch>
        </p:blipFill>
        <p:spPr bwMode="auto">
          <a:xfrm>
            <a:off x="1785918" y="0"/>
            <a:ext cx="5643602" cy="4232702"/>
          </a:xfrm>
          <a:prstGeom prst="rect">
            <a:avLst/>
          </a:prstGeom>
          <a:noFill/>
        </p:spPr>
      </p:pic>
      <p:sp>
        <p:nvSpPr>
          <p:cNvPr id="5" name="Номер слайда 4"/>
          <p:cNvSpPr>
            <a:spLocks noGrp="1"/>
          </p:cNvSpPr>
          <p:nvPr>
            <p:ph type="sldNum" sz="quarter" idx="12"/>
          </p:nvPr>
        </p:nvSpPr>
        <p:spPr/>
        <p:txBody>
          <a:bodyPr/>
          <a:lstStyle/>
          <a:p>
            <a:fld id="{33592D24-B05B-4DDF-A105-B9BB7B973C65}" type="slidenum">
              <a:rPr lang="ru-RU" smtClean="0"/>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06" y="4214818"/>
            <a:ext cx="9072594" cy="769441"/>
          </a:xfrm>
          <a:prstGeom prst="rect">
            <a:avLst/>
          </a:prstGeom>
          <a:noFill/>
        </p:spPr>
        <p:txBody>
          <a:bodyPr wrap="square" rtlCol="0">
            <a:spAutoFit/>
          </a:bodyPr>
          <a:lstStyle/>
          <a:p>
            <a:r>
              <a:rPr lang="ru-RU" sz="4400" b="1" dirty="0" smtClean="0"/>
              <a:t>Дмитрий Иванович Менделеев</a:t>
            </a:r>
            <a:endParaRPr lang="ru-RU" sz="4400" b="1" dirty="0"/>
          </a:p>
        </p:txBody>
      </p:sp>
      <p:sp>
        <p:nvSpPr>
          <p:cNvPr id="4" name="TextBox 3"/>
          <p:cNvSpPr txBox="1"/>
          <p:nvPr/>
        </p:nvSpPr>
        <p:spPr>
          <a:xfrm>
            <a:off x="142844" y="5000636"/>
            <a:ext cx="8858312" cy="1477328"/>
          </a:xfrm>
          <a:prstGeom prst="rect">
            <a:avLst/>
          </a:prstGeom>
          <a:noFill/>
        </p:spPr>
        <p:txBody>
          <a:bodyPr wrap="square" rtlCol="0">
            <a:spAutoFit/>
          </a:bodyPr>
          <a:lstStyle/>
          <a:p>
            <a:pPr algn="just"/>
            <a:r>
              <a:rPr lang="ru-RU" b="1" dirty="0" smtClean="0"/>
              <a:t>Интересовался исключительно точными науками, а вот зачем ему языки, биология, литература не понимал. В школе учился на двойки и тройки, всячески критиковал систему образования. Забавно, но его таблица элементов висит в каждом кабинете химии в учреждениях, которые так не любил Менделеев. У Менделеева была тройка по химии.</a:t>
            </a:r>
            <a:endParaRPr lang="ru-RU" b="1" dirty="0"/>
          </a:p>
        </p:txBody>
      </p:sp>
      <p:pic>
        <p:nvPicPr>
          <p:cNvPr id="62466" name="Picture 2" descr="http://img15.nnm.me/d/4/3/3/8/5fd233117e6bc280faada71c719.jpg"/>
          <p:cNvPicPr>
            <a:picLocks noChangeAspect="1" noChangeArrowheads="1"/>
          </p:cNvPicPr>
          <p:nvPr/>
        </p:nvPicPr>
        <p:blipFill>
          <a:blip r:embed="rId2"/>
          <a:srcRect/>
          <a:stretch>
            <a:fillRect/>
          </a:stretch>
        </p:blipFill>
        <p:spPr bwMode="auto">
          <a:xfrm>
            <a:off x="2000232" y="214290"/>
            <a:ext cx="5143535" cy="4160997"/>
          </a:xfrm>
          <a:prstGeom prst="rect">
            <a:avLst/>
          </a:prstGeom>
          <a:noFill/>
        </p:spPr>
      </p:pic>
      <p:sp>
        <p:nvSpPr>
          <p:cNvPr id="5" name="Номер слайда 4"/>
          <p:cNvSpPr>
            <a:spLocks noGrp="1"/>
          </p:cNvSpPr>
          <p:nvPr>
            <p:ph type="sldNum" sz="quarter" idx="12"/>
          </p:nvPr>
        </p:nvSpPr>
        <p:spPr/>
        <p:txBody>
          <a:bodyPr/>
          <a:lstStyle/>
          <a:p>
            <a:fld id="{33592D24-B05B-4DDF-A105-B9BB7B973C65}" type="slidenum">
              <a:rPr lang="ru-RU" smtClean="0"/>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3929066"/>
            <a:ext cx="6286544" cy="769441"/>
          </a:xfrm>
          <a:prstGeom prst="rect">
            <a:avLst/>
          </a:prstGeom>
          <a:noFill/>
        </p:spPr>
        <p:txBody>
          <a:bodyPr wrap="square" rtlCol="0">
            <a:spAutoFit/>
          </a:bodyPr>
          <a:lstStyle/>
          <a:p>
            <a:pPr algn="ctr"/>
            <a:r>
              <a:rPr lang="ru-RU" sz="4400" b="1" dirty="0" smtClean="0"/>
              <a:t>Альберт Эйнштейн</a:t>
            </a:r>
            <a:endParaRPr lang="ru-RU" sz="4400" b="1" dirty="0"/>
          </a:p>
        </p:txBody>
      </p:sp>
      <p:sp>
        <p:nvSpPr>
          <p:cNvPr id="4" name="TextBox 3"/>
          <p:cNvSpPr txBox="1"/>
          <p:nvPr/>
        </p:nvSpPr>
        <p:spPr>
          <a:xfrm>
            <a:off x="142844" y="4549676"/>
            <a:ext cx="8858312" cy="2308324"/>
          </a:xfrm>
          <a:prstGeom prst="rect">
            <a:avLst/>
          </a:prstGeom>
          <a:noFill/>
        </p:spPr>
        <p:txBody>
          <a:bodyPr wrap="square" rtlCol="0">
            <a:spAutoFit/>
          </a:bodyPr>
          <a:lstStyle/>
          <a:p>
            <a:pPr algn="just"/>
            <a:r>
              <a:rPr lang="ru-RU" b="1" dirty="0" smtClean="0"/>
              <a:t>Говорить Эйнштейн начал только в 7 лет, в 15 лет из школы его исключили. Читал и писал он тоже не лучшим образом. Учитель характеризовал его, как умственно отсталого человека. Автор теории относительности был слабым учеником. Говорил, что «я развивался так медленно, что став взрослым начал раздумывать о пространстве и времени… Понятно, что я вникал в эти проблемы глубже, чем люди, нормально развивающиеся в детстве» (Голованов Я.К. Этюды об ученых 1983г).</a:t>
            </a:r>
            <a:endParaRPr lang="ru-RU" b="1" dirty="0"/>
          </a:p>
        </p:txBody>
      </p:sp>
      <p:pic>
        <p:nvPicPr>
          <p:cNvPr id="63490" name="Picture 2" descr="http://4thebest.ru/wp-content/uploads/2016/01/DE_Berlin_Madame_Tussauds_Berlin.jpg"/>
          <p:cNvPicPr>
            <a:picLocks noChangeAspect="1" noChangeArrowheads="1"/>
          </p:cNvPicPr>
          <p:nvPr/>
        </p:nvPicPr>
        <p:blipFill>
          <a:blip r:embed="rId2"/>
          <a:srcRect/>
          <a:stretch>
            <a:fillRect/>
          </a:stretch>
        </p:blipFill>
        <p:spPr bwMode="auto">
          <a:xfrm>
            <a:off x="1714480" y="0"/>
            <a:ext cx="5929354" cy="4009726"/>
          </a:xfrm>
          <a:prstGeom prst="rect">
            <a:avLst/>
          </a:prstGeom>
          <a:noFill/>
        </p:spPr>
      </p:pic>
      <p:sp>
        <p:nvSpPr>
          <p:cNvPr id="5" name="Номер слайда 4"/>
          <p:cNvSpPr>
            <a:spLocks noGrp="1"/>
          </p:cNvSpPr>
          <p:nvPr>
            <p:ph type="sldNum" sz="quarter" idx="12"/>
          </p:nvPr>
        </p:nvSpPr>
        <p:spPr/>
        <p:txBody>
          <a:bodyPr/>
          <a:lstStyle/>
          <a:p>
            <a:fld id="{33592D24-B05B-4DDF-A105-B9BB7B973C65}" type="slidenum">
              <a:rPr lang="ru-RU" smtClean="0"/>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166" y="4000504"/>
            <a:ext cx="6286544" cy="769441"/>
          </a:xfrm>
          <a:prstGeom prst="rect">
            <a:avLst/>
          </a:prstGeom>
          <a:noFill/>
        </p:spPr>
        <p:txBody>
          <a:bodyPr wrap="square" rtlCol="0">
            <a:spAutoFit/>
          </a:bodyPr>
          <a:lstStyle/>
          <a:p>
            <a:pPr algn="ctr"/>
            <a:r>
              <a:rPr lang="ru-RU" sz="4400" b="1" dirty="0" smtClean="0"/>
              <a:t>Томас Эдисон</a:t>
            </a:r>
            <a:endParaRPr lang="ru-RU" sz="4400" b="1" dirty="0"/>
          </a:p>
        </p:txBody>
      </p:sp>
      <p:pic>
        <p:nvPicPr>
          <p:cNvPr id="5" name="Рисунок 4" descr="https://cbsnews1.cbsistatic.com/hub/i/2013/01/15/4232cbeb-a645-11e2-a3f0-029118418759/ed_807340.jpg"/>
          <p:cNvPicPr/>
          <p:nvPr/>
        </p:nvPicPr>
        <p:blipFill>
          <a:blip r:embed="rId2" cstate="print"/>
          <a:srcRect/>
          <a:stretch>
            <a:fillRect/>
          </a:stretch>
        </p:blipFill>
        <p:spPr bwMode="auto">
          <a:xfrm>
            <a:off x="1928794" y="142852"/>
            <a:ext cx="5286412" cy="3876696"/>
          </a:xfrm>
          <a:prstGeom prst="rect">
            <a:avLst/>
          </a:prstGeom>
          <a:noFill/>
          <a:ln w="9525">
            <a:noFill/>
            <a:miter lim="800000"/>
            <a:headEnd/>
            <a:tailEnd/>
          </a:ln>
        </p:spPr>
      </p:pic>
      <p:sp>
        <p:nvSpPr>
          <p:cNvPr id="6" name="TextBox 5"/>
          <p:cNvSpPr txBox="1"/>
          <p:nvPr/>
        </p:nvSpPr>
        <p:spPr>
          <a:xfrm>
            <a:off x="142844" y="4714884"/>
            <a:ext cx="8858312" cy="1754326"/>
          </a:xfrm>
          <a:prstGeom prst="rect">
            <a:avLst/>
          </a:prstGeom>
          <a:noFill/>
        </p:spPr>
        <p:txBody>
          <a:bodyPr wrap="square" rtlCol="0">
            <a:spAutoFit/>
          </a:bodyPr>
          <a:lstStyle/>
          <a:p>
            <a:pPr algn="just"/>
            <a:r>
              <a:rPr lang="ru-RU" b="1" dirty="0" smtClean="0"/>
              <a:t>Учеба в приходской школе напрочь отбила мальчику интерес к наукам. Уже через несколько месяцев Эдисона начали считать неспособным к обучению. Мать забрала мальчика на домашнее обучение. Вот бы удивился учитель, колотивший Эдисона линейкой по пальцам, что этот «недоучка» стал изобретателем и миллионером. Наставник Эдисона говорил о нем, что он глупый и ничего не может выучить …</a:t>
            </a:r>
            <a:endParaRPr lang="ru-RU" b="1" dirty="0"/>
          </a:p>
        </p:txBody>
      </p:sp>
      <p:sp>
        <p:nvSpPr>
          <p:cNvPr id="7" name="Номер слайда 6"/>
          <p:cNvSpPr>
            <a:spLocks noGrp="1"/>
          </p:cNvSpPr>
          <p:nvPr>
            <p:ph type="sldNum" sz="quarter" idx="12"/>
          </p:nvPr>
        </p:nvSpPr>
        <p:spPr/>
        <p:txBody>
          <a:bodyPr/>
          <a:lstStyle/>
          <a:p>
            <a:fld id="{33592D24-B05B-4DDF-A105-B9BB7B973C65}" type="slidenum">
              <a:rPr lang="ru-RU" smtClean="0"/>
              <a:pPr/>
              <a:t>9</a:t>
            </a:fld>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4503</TotalTime>
  <Words>3244</Words>
  <Application>Microsoft Office PowerPoint</Application>
  <PresentationFormat>Экран (4:3)</PresentationFormat>
  <Paragraphs>390</Paragraphs>
  <Slides>53</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Яркая</vt:lpstr>
      <vt:lpstr>КРЕАТИВНЫЙ РЕБЕНОК В СИСТЕМЕ ОБРАЗОВАНИЯ</vt:lpstr>
      <vt:lpstr>СОДЕРЖАНИЕ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ВЫВОДЫ:</vt:lpstr>
      <vt:lpstr>ПРОБЛЕМНЫЕ ЗОНЫ</vt:lpstr>
      <vt:lpstr>КРЕАТИВНОСТЬ</vt:lpstr>
      <vt:lpstr>Креативность ?!?!</vt:lpstr>
      <vt:lpstr>Понятие «креативность»</vt:lpstr>
      <vt:lpstr>Понятие «социально-психологическая адаптация»</vt:lpstr>
      <vt:lpstr>ЭТАПЫ ИССЛЕДОВАНИЯ</vt:lpstr>
      <vt:lpstr>Исследование</vt:lpstr>
      <vt:lpstr>ДИАГНОСТИЧЕСКИЕ МЕТОДИКИ КРЕАТИВНОСТИ</vt:lpstr>
      <vt:lpstr>МЕТОДИКА Е.П. ТОРРАНСА</vt:lpstr>
      <vt:lpstr>МЕТОДИКА Е.П. ТОРРАНСА</vt:lpstr>
      <vt:lpstr>МЕТОДИКА Е.П. ТОРРАНСА</vt:lpstr>
      <vt:lpstr>ПОСТРОЕНИЕ ОБРАЗА НА ОСНОВЕ ГРАФИЧЕСКОГО СТИМУЛА. НЕВЕРБАЛЬНЫЙ БУКЛЕТ «А». </vt:lpstr>
      <vt:lpstr>ПРИМЕРЫ ВЫПОЛНЕННЫХ ЗАДАНИЙ</vt:lpstr>
      <vt:lpstr>  СЛОВЕСНО-ЗВУКОВОЕ ТВОРЧЕСКОЕ МЫШЛЕНИЕ </vt:lpstr>
      <vt:lpstr>ТВОРЧЕСКИЕ ХАРАКТЕРИСТИКИ (ДЖ. РЕНЗУЛЛИ)</vt:lpstr>
      <vt:lpstr>Выделение групп креативности</vt:lpstr>
      <vt:lpstr>Параметры социально-психологической адаптации</vt:lpstr>
      <vt:lpstr>Особенности социально-психологической адаптации в различных группах креативности</vt:lpstr>
      <vt:lpstr>ЭКСПЕРИМЕНТ</vt:lpstr>
      <vt:lpstr>Презентация PowerPoint</vt:lpstr>
      <vt:lpstr>«Я В ЭТОМ МИРЕ»</vt:lpstr>
      <vt:lpstr>«Я В ЭТОМ МИРЕ»</vt:lpstr>
      <vt:lpstr>РЕФЛЕКСИЯ</vt:lpstr>
      <vt:lpstr>«Я В ЭТОМ МИРЕ»</vt:lpstr>
      <vt:lpstr>«Я В ЭТОМ МИРЕ»</vt:lpstr>
      <vt:lpstr>«НАВСТРЕЧУ ДРУГИМ»</vt:lpstr>
      <vt:lpstr>«НАВСТРЕЧУ ДРУГИМ»</vt:lpstr>
      <vt:lpstr>НАВСТРЕЧУ ДРУГИМ</vt:lpstr>
      <vt:lpstr>«ТРОПИНКА К СВОЕМУ Я»</vt:lpstr>
      <vt:lpstr>«ТРОПИНКА К СВОЕМУ Я»</vt:lpstr>
      <vt:lpstr>«ТРОПИНКА К СВОЕМУ Я»</vt:lpstr>
      <vt:lpstr>Методы и технологии</vt:lpstr>
      <vt:lpstr>Динамика развития креативности</vt:lpstr>
      <vt:lpstr>Динамика социально-психологической адаптации</vt:lpstr>
      <vt:lpstr>Результаты</vt:lpstr>
      <vt:lpstr>Благодарю за внимание!</vt:lpstr>
      <vt:lpstr>Литература</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КРЕАТИВНОСТЬ &amp; АДАПТАЦИЯ В СОВРЕМЕННОМ ОБЩЕСТВЕ</dc:title>
  <dc:creator>Дмитрий Каленюк</dc:creator>
  <cp:lastModifiedBy>Admin</cp:lastModifiedBy>
  <cp:revision>215</cp:revision>
  <dcterms:created xsi:type="dcterms:W3CDTF">2017-09-29T07:23:51Z</dcterms:created>
  <dcterms:modified xsi:type="dcterms:W3CDTF">2017-10-13T09:27:57Z</dcterms:modified>
</cp:coreProperties>
</file>