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sldIdLst>
    <p:sldId id="432" r:id="rId2"/>
    <p:sldId id="492" r:id="rId3"/>
    <p:sldId id="494" r:id="rId4"/>
    <p:sldId id="493" r:id="rId5"/>
    <p:sldId id="495" r:id="rId6"/>
    <p:sldId id="496" r:id="rId7"/>
    <p:sldId id="498" r:id="rId8"/>
    <p:sldId id="497" r:id="rId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3FB16A"/>
    <a:srgbClr val="FFCC00"/>
    <a:srgbClr val="FFFF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04" autoAdjust="0"/>
    <p:restoredTop sz="94624" autoAdjust="0"/>
  </p:normalViewPr>
  <p:slideViewPr>
    <p:cSldViewPr>
      <p:cViewPr varScale="1">
        <p:scale>
          <a:sx n="81" d="100"/>
          <a:sy n="81" d="100"/>
        </p:scale>
        <p:origin x="-898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B0855F9-2F6E-4288-8F73-20112BE85242}" type="datetimeFigureOut">
              <a:rPr lang="ru-RU"/>
              <a:pPr>
                <a:defRPr/>
              </a:pPr>
              <a:t>25.10.2022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120ACCB-119B-4A3C-BEB2-0DED39CADB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Вишенка\Desktop\РАДОТА ДДТ\брендбук\презентация\4.png"/>
          <p:cNvPicPr>
            <a:picLocks noChangeAspect="1" noChangeArrowheads="1"/>
          </p:cNvPicPr>
          <p:nvPr/>
        </p:nvPicPr>
        <p:blipFill>
          <a:blip r:embed="rId2"/>
          <a:srcRect t="50000" r="7066" b="17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/>
          <a:srcRect t="8459" r="90697" b="50655"/>
          <a:stretch>
            <a:fillRect/>
          </a:stretch>
        </p:blipFill>
        <p:spPr bwMode="auto">
          <a:xfrm>
            <a:off x="285750" y="1357313"/>
            <a:ext cx="57150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/>
          <a:srcRect t="91641"/>
          <a:stretch>
            <a:fillRect/>
          </a:stretch>
        </p:blipFill>
        <p:spPr bwMode="auto">
          <a:xfrm>
            <a:off x="285750" y="5367338"/>
            <a:ext cx="6142038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Вишенка\Desktop\РАДОТА ДДТ\брендбук\презентация\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357188"/>
            <a:ext cx="14636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5"/>
          <a:srcRect l="2460" t="78152" r="28922" b="-9171"/>
          <a:stretch>
            <a:fillRect/>
          </a:stretch>
        </p:blipFill>
        <p:spPr bwMode="auto">
          <a:xfrm>
            <a:off x="4143375" y="-357188"/>
            <a:ext cx="5000625" cy="314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0166" y="2130425"/>
            <a:ext cx="6357982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3886200"/>
            <a:ext cx="6357982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6A205-BE3D-4B48-8B33-F906762AA4C2}" type="datetimeFigureOut">
              <a:rPr lang="ru-RU"/>
              <a:pPr>
                <a:defRPr/>
              </a:pPr>
              <a:t>25.10.2022</a:t>
            </a:fld>
            <a:endParaRPr lang="ru-RU"/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E9645-53E1-4BAC-8B8F-C43F1B80C2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F33FC-2550-4304-B93B-F3025394536F}" type="datetimeFigureOut">
              <a:rPr lang="ru-RU"/>
              <a:pPr>
                <a:defRPr/>
              </a:pPr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1FC90-1AB3-4113-95AA-B44A7F74A8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Вишенка\Desktop\РАДОТА ДДТ\брендбук\презентация\4.png"/>
          <p:cNvPicPr>
            <a:picLocks noChangeAspect="1" noChangeArrowheads="1"/>
          </p:cNvPicPr>
          <p:nvPr/>
        </p:nvPicPr>
        <p:blipFill>
          <a:blip r:embed="rId2"/>
          <a:srcRect t="50000" r="7066" b="17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Дата 3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B106E36-FD25-4E2D-B0AA-010F637433A0}" type="datetimeFigureOut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25.10.2022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6" name="Номер слайда 5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5E1065C-C189-4F86-B273-1D343F3E94E8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7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/>
          <a:srcRect t="8459" b="50655"/>
          <a:stretch>
            <a:fillRect/>
          </a:stretch>
        </p:blipFill>
        <p:spPr bwMode="auto">
          <a:xfrm>
            <a:off x="285750" y="1357313"/>
            <a:ext cx="6142038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/>
          <a:srcRect t="91641"/>
          <a:stretch>
            <a:fillRect/>
          </a:stretch>
        </p:blipFill>
        <p:spPr bwMode="auto">
          <a:xfrm>
            <a:off x="285750" y="5367338"/>
            <a:ext cx="6142038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C:\Users\Вишенка\Desktop\РАДОТА ДДТ\брендбук\презентация\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357188"/>
            <a:ext cx="14636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5"/>
          <a:srcRect l="2460" t="95776" r="28922" b="-2122"/>
          <a:stretch>
            <a:fillRect/>
          </a:stretch>
        </p:blipFill>
        <p:spPr bwMode="auto">
          <a:xfrm>
            <a:off x="4143375" y="1428750"/>
            <a:ext cx="50006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4429132"/>
            <a:ext cx="7772400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D7690-38EE-47BA-81FF-287590D07D6D}" type="datetimeFigureOut">
              <a:rPr lang="ru-RU"/>
              <a:pPr>
                <a:defRPr/>
              </a:pPr>
              <a:t>25.10.2022</a:t>
            </a:fld>
            <a:endParaRPr lang="ru-RU"/>
          </a:p>
        </p:txBody>
      </p:sp>
      <p:sp>
        <p:nvSpPr>
          <p:cNvPr id="12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9998E-B0A4-4976-8C13-04D54BD00F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2"/>
          <a:srcRect l="8459" t="94205" r="50655"/>
          <a:stretch>
            <a:fillRect/>
          </a:stretch>
        </p:blipFill>
        <p:spPr bwMode="auto">
          <a:xfrm>
            <a:off x="0" y="5786438"/>
            <a:ext cx="91440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114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114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F7522-968D-4088-BE37-65C87C84B050}" type="datetimeFigureOut">
              <a:rPr lang="ru-RU"/>
              <a:pPr>
                <a:defRPr/>
              </a:pPr>
              <a:t>25.10.2022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AFDBF-44AF-47C3-B851-A7732F4EDC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2"/>
          <a:srcRect l="8459" t="94205" r="50655"/>
          <a:stretch>
            <a:fillRect/>
          </a:stretch>
        </p:blipFill>
        <p:spPr bwMode="auto">
          <a:xfrm>
            <a:off x="0" y="5786438"/>
            <a:ext cx="91440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54014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54014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1B91F-32E3-4E2D-942D-22D79EEEC3AD}" type="datetimeFigureOut">
              <a:rPr lang="ru-RU"/>
              <a:pPr>
                <a:defRPr/>
              </a:pPr>
              <a:t>25.10.2022</a:t>
            </a:fld>
            <a:endParaRPr lang="ru-RU"/>
          </a:p>
        </p:txBody>
      </p:sp>
      <p:sp>
        <p:nvSpPr>
          <p:cNvPr id="9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C3362-E8BB-47EF-AC3D-290CB87F15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Вишенка\Desktop\РАДОТА ДДТ\брендбук\презентация\4.png"/>
          <p:cNvPicPr>
            <a:picLocks noChangeAspect="1" noChangeArrowheads="1"/>
          </p:cNvPicPr>
          <p:nvPr/>
        </p:nvPicPr>
        <p:blipFill>
          <a:blip r:embed="rId2"/>
          <a:srcRect t="50000" r="7066" b="17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C95A4-4D45-4663-81E0-A553BBF58A49}" type="datetimeFigureOut">
              <a:rPr lang="ru-RU"/>
              <a:pPr>
                <a:defRPr/>
              </a:pPr>
              <a:t>25.10.2022</a:t>
            </a:fld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CC2C4-55A0-4FF6-B46D-3F6A1A8D45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08C03-07D7-4FA9-92C0-51B58685F0C0}" type="datetimeFigureOut">
              <a:rPr lang="ru-RU"/>
              <a:pPr>
                <a:defRPr/>
              </a:pPr>
              <a:t>25.10.2022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89F09-6FA9-49A1-A9D2-112E865036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2"/>
          <a:srcRect l="8459" t="94205" r="50655"/>
          <a:stretch>
            <a:fillRect/>
          </a:stretch>
        </p:blipFill>
        <p:spPr bwMode="auto">
          <a:xfrm>
            <a:off x="0" y="5786438"/>
            <a:ext cx="91440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5134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35135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9C509-2504-46BC-B136-E4D196125CFE}" type="datetimeFigureOut">
              <a:rPr lang="ru-RU"/>
              <a:pPr>
                <a:defRPr/>
              </a:pPr>
              <a:t>25.10.2022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D8117-70F4-4DA9-B64D-D8EBD773E1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7" descr="5.jpg"/>
          <p:cNvPicPr>
            <a:picLocks noChangeAspect="1"/>
          </p:cNvPicPr>
          <p:nvPr/>
        </p:nvPicPr>
        <p:blipFill>
          <a:blip r:embed="rId2"/>
          <a:srcRect l="84093"/>
          <a:stretch>
            <a:fillRect/>
          </a:stretch>
        </p:blipFill>
        <p:spPr bwMode="auto">
          <a:xfrm>
            <a:off x="0" y="0"/>
            <a:ext cx="1500188" cy="690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8" descr="5.jpg"/>
          <p:cNvPicPr>
            <a:picLocks noChangeAspect="1"/>
          </p:cNvPicPr>
          <p:nvPr/>
        </p:nvPicPr>
        <p:blipFill>
          <a:blip r:embed="rId2"/>
          <a:srcRect l="69698" r="13635"/>
          <a:stretch>
            <a:fillRect/>
          </a:stretch>
        </p:blipFill>
        <p:spPr bwMode="auto">
          <a:xfrm>
            <a:off x="7572375" y="0"/>
            <a:ext cx="1571625" cy="690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62C26-4321-49B4-9020-2C98027FD218}" type="datetimeFigureOut">
              <a:rPr lang="ru-RU"/>
              <a:pPr>
                <a:defRPr/>
              </a:pPr>
              <a:t>25.10.2022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26A25-9764-4179-B214-9BAE8E9811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2"/>
          <a:srcRect l="8459" t="94205" r="50655"/>
          <a:stretch>
            <a:fillRect/>
          </a:stretch>
        </p:blipFill>
        <p:spPr bwMode="auto">
          <a:xfrm>
            <a:off x="0" y="1358900"/>
            <a:ext cx="91440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760557"/>
            <a:ext cx="8229600" cy="45259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51FB5-1BBB-42CB-8BF8-E8E80C268541}" type="datetimeFigureOut">
              <a:rPr lang="ru-RU"/>
              <a:pPr>
                <a:defRPr/>
              </a:pPr>
              <a:t>25.10.2022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19E8E-45BC-4480-9304-4A02046A89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7" descr="2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0"/>
            <a:ext cx="9124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751880-BD8C-48F3-85D4-8CB9A8D94226}" type="datetimeFigureOut">
              <a:rPr lang="ru-RU"/>
              <a:pPr>
                <a:defRPr/>
              </a:pPr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7B78AE1-96CC-44E1-BC73-3252F76C14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1" r:id="rId6"/>
    <p:sldLayoutId id="2147483688" r:id="rId7"/>
    <p:sldLayoutId id="2147483689" r:id="rId8"/>
    <p:sldLayoutId id="2147483690" r:id="rId9"/>
    <p:sldLayoutId id="2147483682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ddtkras@gmail.com" TargetMode="External"/><Relationship Id="rId2" Type="http://schemas.openxmlformats.org/officeDocument/2006/relationships/hyperlink" Target="https://ddtks.ru/node/2094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mailto:79112408380@yandex.ru" TargetMode="External"/><Relationship Id="rId4" Type="http://schemas.openxmlformats.org/officeDocument/2006/relationships/hyperlink" Target="mailto:sio59@mail.r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4"/>
          <p:cNvSpPr>
            <a:spLocks noGrp="1"/>
          </p:cNvSpPr>
          <p:nvPr>
            <p:ph type="ctrTitle"/>
          </p:nvPr>
        </p:nvSpPr>
        <p:spPr>
          <a:xfrm>
            <a:off x="539750" y="2133600"/>
            <a:ext cx="8134350" cy="2162175"/>
          </a:xfrm>
        </p:spPr>
        <p:txBody>
          <a:bodyPr/>
          <a:lstStyle/>
          <a:p>
            <a:pPr eaLnBrk="1" hangingPunct="1"/>
            <a:r>
              <a:rPr lang="ru-RU" sz="3200" b="1" i="1" smtClean="0">
                <a:latin typeface="Arial" charset="0"/>
              </a:rPr>
              <a:t/>
            </a:r>
            <a:br>
              <a:rPr lang="ru-RU" sz="3200" b="1" i="1" smtClean="0">
                <a:latin typeface="Arial" charset="0"/>
              </a:rPr>
            </a:br>
            <a:r>
              <a:rPr lang="ru-RU" sz="3200" b="1" i="1" smtClean="0">
                <a:latin typeface="Arial" charset="0"/>
              </a:rPr>
              <a:t/>
            </a:r>
            <a:br>
              <a:rPr lang="ru-RU" sz="3200" b="1" i="1" smtClean="0">
                <a:latin typeface="Arial" charset="0"/>
              </a:rPr>
            </a:br>
            <a:r>
              <a:rPr lang="ru-RU" sz="3200" b="1" i="1" smtClean="0">
                <a:latin typeface="Arial" charset="0"/>
              </a:rPr>
              <a:t/>
            </a:r>
            <a:br>
              <a:rPr lang="ru-RU" sz="3200" b="1" i="1" smtClean="0">
                <a:latin typeface="Arial" charset="0"/>
              </a:rPr>
            </a:br>
            <a:r>
              <a:rPr lang="ru-RU" sz="3200" b="1" i="1" smtClean="0">
                <a:latin typeface="Arial" charset="0"/>
              </a:rPr>
              <a:t/>
            </a:r>
            <a:br>
              <a:rPr lang="ru-RU" sz="3200" b="1" i="1" smtClean="0">
                <a:latin typeface="Arial" charset="0"/>
              </a:rPr>
            </a:br>
            <a:r>
              <a:rPr lang="ru-RU" sz="3200" b="1" i="1" smtClean="0">
                <a:latin typeface="Arial" charset="0"/>
              </a:rPr>
              <a:t/>
            </a:r>
            <a:br>
              <a:rPr lang="ru-RU" sz="3200" b="1" i="1" smtClean="0">
                <a:latin typeface="Arial" charset="0"/>
              </a:rPr>
            </a:br>
            <a:endParaRPr lang="ru-RU" sz="3200" b="1" smtClean="0">
              <a:latin typeface="Arial" charset="0"/>
            </a:endParaRPr>
          </a:p>
        </p:txBody>
      </p:sp>
      <p:sp>
        <p:nvSpPr>
          <p:cNvPr id="13314" name="Rectangle 5"/>
          <p:cNvSpPr>
            <a:spLocks noGrp="1"/>
          </p:cNvSpPr>
          <p:nvPr>
            <p:ph type="subTitle" idx="1"/>
          </p:nvPr>
        </p:nvSpPr>
        <p:spPr>
          <a:xfrm>
            <a:off x="1116013" y="1989138"/>
            <a:ext cx="7416800" cy="42481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3600" b="1" smtClean="0">
                <a:solidFill>
                  <a:schemeClr val="tx1"/>
                </a:solidFill>
              </a:rPr>
              <a:t>Инициативный сетевой проект «Технологический Олимп» </a:t>
            </a:r>
          </a:p>
          <a:p>
            <a:pPr eaLnBrk="1" hangingPunct="1">
              <a:lnSpc>
                <a:spcPct val="90000"/>
              </a:lnSpc>
            </a:pPr>
            <a:r>
              <a:rPr lang="ru-RU" b="1" smtClean="0">
                <a:solidFill>
                  <a:schemeClr val="tx1"/>
                </a:solidFill>
              </a:rPr>
              <a:t>как механизм выявления и поддержки одаренных и талантливых детей и подростков</a:t>
            </a:r>
          </a:p>
          <a:p>
            <a:pPr eaLnBrk="1" hangingPunct="1">
              <a:lnSpc>
                <a:spcPct val="90000"/>
              </a:lnSpc>
            </a:pPr>
            <a:endParaRPr lang="ru-RU" sz="2000" b="1" i="1" smtClean="0">
              <a:solidFill>
                <a:schemeClr val="tx1"/>
              </a:solidFill>
            </a:endParaRPr>
          </a:p>
          <a:p>
            <a:pPr algn="r" eaLnBrk="1" hangingPunct="1">
              <a:lnSpc>
                <a:spcPct val="90000"/>
              </a:lnSpc>
            </a:pPr>
            <a:endParaRPr lang="ru-RU" sz="2000" i="1" smtClean="0">
              <a:solidFill>
                <a:schemeClr val="tx1"/>
              </a:solidFill>
            </a:endParaRPr>
          </a:p>
          <a:p>
            <a:pPr algn="r" eaLnBrk="1" hangingPunct="1">
              <a:lnSpc>
                <a:spcPct val="90000"/>
              </a:lnSpc>
            </a:pPr>
            <a:r>
              <a:rPr lang="ru-RU" sz="2700" b="1" i="1" smtClean="0">
                <a:solidFill>
                  <a:schemeClr val="tx1"/>
                </a:solidFill>
              </a:rPr>
              <a:t>Сеничева Ирина Олеговна</a:t>
            </a:r>
            <a:r>
              <a:rPr lang="ru-RU" sz="2700" i="1" smtClean="0">
                <a:solidFill>
                  <a:schemeClr val="tx1"/>
                </a:solidFill>
              </a:rPr>
              <a:t>,</a:t>
            </a:r>
          </a:p>
          <a:p>
            <a:pPr algn="r" eaLnBrk="1" hangingPunct="1">
              <a:lnSpc>
                <a:spcPct val="90000"/>
              </a:lnSpc>
            </a:pPr>
            <a:r>
              <a:rPr lang="ru-RU" sz="2300" i="1" smtClean="0">
                <a:solidFill>
                  <a:schemeClr val="tx1"/>
                </a:solidFill>
              </a:rPr>
              <a:t>зам.директора ДДТ Красносельского района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6851650" cy="1143000"/>
          </a:xfrm>
        </p:spPr>
        <p:txBody>
          <a:bodyPr/>
          <a:lstStyle/>
          <a:p>
            <a:pPr eaLnBrk="1" hangingPunct="1"/>
            <a:r>
              <a:rPr lang="ru-RU" smtClean="0"/>
              <a:t>Идея проекта</a:t>
            </a:r>
          </a:p>
        </p:txBody>
      </p:sp>
      <p:sp>
        <p:nvSpPr>
          <p:cNvPr id="14338" name="Rectangle 3"/>
          <p:cNvSpPr>
            <a:spLocks noGrp="1"/>
          </p:cNvSpPr>
          <p:nvPr>
            <p:ph type="body" idx="4294967295"/>
          </p:nvPr>
        </p:nvSpPr>
        <p:spPr>
          <a:xfrm>
            <a:off x="395288" y="1341438"/>
            <a:ext cx="793115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mtClean="0"/>
              <a:t>	</a:t>
            </a:r>
            <a:r>
              <a:rPr lang="ru-RU" b="1" smtClean="0"/>
              <a:t>Создание в районе сетевой корпорации по выявлению и поддержке талантливых и одаренных детей и подростков и повышение результативности участия школьников в олимпиадном движении по предмету Технология на региональном и всероссийском уровнях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777875"/>
          </a:xfrm>
        </p:spPr>
        <p:txBody>
          <a:bodyPr/>
          <a:lstStyle/>
          <a:p>
            <a:pPr eaLnBrk="1" hangingPunct="1"/>
            <a:r>
              <a:rPr lang="ru-RU" b="1" smtClean="0"/>
              <a:t>Задачи</a:t>
            </a:r>
          </a:p>
        </p:txBody>
      </p:sp>
      <p:sp>
        <p:nvSpPr>
          <p:cNvPr id="15362" name="Rectangle 3"/>
          <p:cNvSpPr>
            <a:spLocks noGrp="1"/>
          </p:cNvSpPr>
          <p:nvPr>
            <p:ph type="body" idx="4294967295"/>
          </p:nvPr>
        </p:nvSpPr>
        <p:spPr>
          <a:xfrm>
            <a:off x="395288" y="1125538"/>
            <a:ext cx="8229600" cy="46799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000" smtClean="0"/>
              <a:t>Разработка </a:t>
            </a:r>
            <a:r>
              <a:rPr lang="ru-RU" sz="2000" b="1" smtClean="0"/>
              <a:t>механизмов сетевого взаимодействия</a:t>
            </a:r>
            <a:r>
              <a:rPr lang="ru-RU" sz="2000" smtClean="0"/>
              <a:t> образовательных учреждений района</a:t>
            </a:r>
            <a:br>
              <a:rPr lang="ru-RU" sz="2000" smtClean="0"/>
            </a:br>
            <a:r>
              <a:rPr lang="ru-RU" sz="2000" smtClean="0"/>
              <a:t>и социальных партнеров для подготовки школьников района к различным этапам Всероссийской олимпиады по предмету «Технология».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b="1" smtClean="0"/>
              <a:t>Объединение</a:t>
            </a:r>
            <a:r>
              <a:rPr lang="ru-RU" sz="2000" smtClean="0"/>
              <a:t> научно-методических, информационных, кадровых и материально-технических </a:t>
            </a:r>
            <a:r>
              <a:rPr lang="ru-RU" sz="2000" b="1" smtClean="0"/>
              <a:t>ресурсов</a:t>
            </a:r>
            <a:r>
              <a:rPr lang="ru-RU" sz="2000" smtClean="0"/>
              <a:t> образовательных учреждений района и социальных партнеров.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smtClean="0"/>
              <a:t>Разработка </a:t>
            </a:r>
            <a:r>
              <a:rPr lang="ru-RU" sz="2000" b="1" smtClean="0"/>
              <a:t>многоступенчатой системы выявления и сопровождения талантливых</a:t>
            </a:r>
            <a:br>
              <a:rPr lang="ru-RU" sz="2000" b="1" smtClean="0"/>
            </a:br>
            <a:r>
              <a:rPr lang="ru-RU" sz="2000" b="1" smtClean="0"/>
              <a:t>и одаренных учащихся</a:t>
            </a:r>
            <a:r>
              <a:rPr lang="ru-RU" sz="2000" smtClean="0"/>
              <a:t> для подготовки школьников района к олимпиаде по предмету «Технология».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smtClean="0"/>
              <a:t>Организация </a:t>
            </a:r>
            <a:r>
              <a:rPr lang="ru-RU" sz="2000" b="1" smtClean="0"/>
              <a:t>практической работы с учащимися</a:t>
            </a:r>
            <a:r>
              <a:rPr lang="ru-RU" sz="2000" smtClean="0"/>
              <a:t> по подготовке к олимпиаде через реализацию дополнительных общеобразовательных программ, программ внеурочной деятельности и конкурсных мероприятий.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15888"/>
            <a:ext cx="9144000" cy="6688137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2000" b="1" smtClean="0"/>
              <a:t>Многоступенчатая система выявления и сопровождения талантливых</a:t>
            </a:r>
            <a:br>
              <a:rPr lang="ru-RU" sz="2000" b="1" smtClean="0"/>
            </a:br>
            <a:r>
              <a:rPr lang="ru-RU" sz="2000" b="1" smtClean="0"/>
              <a:t>и одаренных учащихся для подготовки школьников района к олимпиаде по Технологии</a:t>
            </a:r>
          </a:p>
        </p:txBody>
      </p:sp>
      <p:sp>
        <p:nvSpPr>
          <p:cNvPr id="16386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000" b="1" i="1" smtClean="0"/>
              <a:t>1-6 классы</a:t>
            </a:r>
            <a:r>
              <a:rPr lang="ru-RU" sz="2000" smtClean="0"/>
              <a:t> – проведение конкурсных мероприятий для выявления детей, интересующихся и склонных к участию в олимпиаде по Технологии; реализация программ внеурочной деятельности, дополнительных общеобразовательных программ;</a:t>
            </a:r>
            <a:endParaRPr lang="ru-RU" sz="2000" i="1" smtClean="0"/>
          </a:p>
          <a:p>
            <a:pPr eaLnBrk="1" hangingPunct="1">
              <a:lnSpc>
                <a:spcPct val="80000"/>
              </a:lnSpc>
            </a:pPr>
            <a:r>
              <a:rPr lang="ru-RU" sz="2000" b="1" i="1" smtClean="0"/>
              <a:t>7-8 классы</a:t>
            </a:r>
            <a:r>
              <a:rPr lang="ru-RU" sz="2000" smtClean="0"/>
              <a:t> – реализация дополнительных общеобразовательных программ в рамках межшкольных детских творческих объединений для подготовки школьников района</a:t>
            </a:r>
            <a:br>
              <a:rPr lang="ru-RU" sz="2000" smtClean="0"/>
            </a:br>
            <a:r>
              <a:rPr lang="ru-RU" sz="2000" smtClean="0"/>
              <a:t>к региональному этапу олимпиады по Технологии: «Путь к успеху: технологии дерево и металлообработки», «Путь к успеху: робототехника», «Путь к успеху: технологии культуры дома».</a:t>
            </a:r>
            <a:endParaRPr lang="ru-RU" sz="2000" i="1" smtClean="0"/>
          </a:p>
          <a:p>
            <a:pPr eaLnBrk="1" hangingPunct="1">
              <a:lnSpc>
                <a:spcPct val="80000"/>
              </a:lnSpc>
            </a:pPr>
            <a:r>
              <a:rPr lang="ru-RU" sz="2000" b="1" i="1" smtClean="0"/>
              <a:t>9-11 классы</a:t>
            </a:r>
            <a:r>
              <a:rPr lang="ru-RU" sz="2000" smtClean="0"/>
              <a:t> - реализация программ в рамках межшкольных детских творческих объединений для подготовки школьников района к заключительному этапу Всероссийской олимпиады по Технологии.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Первые результаты</a:t>
            </a:r>
          </a:p>
        </p:txBody>
      </p:sp>
      <p:sp>
        <p:nvSpPr>
          <p:cNvPr id="18434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smtClean="0"/>
              <a:t>		Сформировано 7 межшкольных детских творческих объединения на базе 5 общеобразовательных учреждения: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/>
              <a:t>3 объединения по направлению «Культура дома»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/>
              <a:t>2 объединения по направлению «Дерево и металлообработка»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/>
              <a:t>1 объединение по направлению «3</a:t>
            </a:r>
            <a:r>
              <a:rPr lang="en-US" sz="2400" smtClean="0"/>
              <a:t>D</a:t>
            </a:r>
            <a:r>
              <a:rPr lang="ru-RU" sz="2400" smtClean="0"/>
              <a:t> моделирование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/>
              <a:t>1 объединение по направлению «Робототехника»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smtClean="0"/>
              <a:t>		В объединениях занимается  105 школьников из 16 ОУ района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ru-RU" sz="2400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ru-RU" sz="3200" b="1" smtClean="0"/>
              <a:t>Риски при реализации проекта</a:t>
            </a:r>
          </a:p>
        </p:txBody>
      </p:sp>
      <p:sp>
        <p:nvSpPr>
          <p:cNvPr id="29699" name="Rectangle 3"/>
          <p:cNvSpPr>
            <a:spLocks noGrp="1"/>
          </p:cNvSpPr>
          <p:nvPr>
            <p:ph type="body" idx="4294967295"/>
          </p:nvPr>
        </p:nvSpPr>
        <p:spPr>
          <a:xfrm>
            <a:off x="468313" y="1268413"/>
            <a:ext cx="8229600" cy="45259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800" smtClean="0"/>
              <a:t>Сложности организационно-управленческого характера при осуществлении координации деятельности по проекту.</a:t>
            </a:r>
          </a:p>
          <a:p>
            <a:pPr>
              <a:lnSpc>
                <a:spcPct val="80000"/>
              </a:lnSpc>
            </a:pPr>
            <a:r>
              <a:rPr lang="ru-RU" sz="2800" smtClean="0"/>
              <a:t>Недостаточная мотивация учащихся для участия в олимпиадах регионального</a:t>
            </a:r>
            <a:br>
              <a:rPr lang="ru-RU" sz="2800" smtClean="0"/>
            </a:br>
            <a:r>
              <a:rPr lang="ru-RU" sz="2800" smtClean="0"/>
              <a:t>и заключительного этапов Всероссийской олимпиады школьников по предмету «Технология», что может вызвать проблемы с комплектованием межшкольных детских творческих объединений для реализации дополнительных общеобразовательных программ.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ru-RU" smtClean="0"/>
              <a:t>Контакты</a:t>
            </a:r>
          </a:p>
        </p:txBody>
      </p:sp>
      <p:sp>
        <p:nvSpPr>
          <p:cNvPr id="19458" name="Rectangle 3"/>
          <p:cNvSpPr>
            <a:spLocks noGrp="1"/>
          </p:cNvSpPr>
          <p:nvPr>
            <p:ph type="body" idx="4294967295"/>
          </p:nvPr>
        </p:nvSpPr>
        <p:spPr>
          <a:xfrm>
            <a:off x="468313" y="1268413"/>
            <a:ext cx="8229600" cy="4248150"/>
          </a:xfrm>
          <a:solidFill>
            <a:srgbClr val="0000FF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b="1" smtClean="0">
                <a:solidFill>
                  <a:schemeClr val="hlink"/>
                </a:solidFill>
              </a:rPr>
              <a:t>Официальный сайт Дома детского творчества Красносельского района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mtClean="0">
                <a:hlinkClick r:id="rId2"/>
              </a:rPr>
              <a:t>https://ddtks.ru/node/2094</a:t>
            </a:r>
            <a:r>
              <a:rPr lang="en-US" smtClean="0"/>
              <a:t> </a:t>
            </a:r>
            <a:endParaRPr lang="ru-RU" smtClean="0"/>
          </a:p>
          <a:p>
            <a:pPr eaLnBrk="1" hangingPunct="1">
              <a:lnSpc>
                <a:spcPct val="90000"/>
              </a:lnSpc>
            </a:pPr>
            <a:r>
              <a:rPr lang="ru-RU" b="1" smtClean="0">
                <a:solidFill>
                  <a:schemeClr val="hlink"/>
                </a:solidFill>
              </a:rPr>
              <a:t>Электронная почта</a:t>
            </a:r>
            <a:r>
              <a:rPr lang="en-US" smtClean="0">
                <a:solidFill>
                  <a:schemeClr val="hlink"/>
                </a:solidFill>
              </a:rPr>
              <a:t> </a:t>
            </a:r>
            <a:r>
              <a:rPr lang="en-US" smtClean="0">
                <a:solidFill>
                  <a:schemeClr val="hlink"/>
                </a:solidFill>
                <a:hlinkClick r:id="rId3"/>
              </a:rPr>
              <a:t>ddtkras@gmail.com</a:t>
            </a:r>
            <a:r>
              <a:rPr lang="en-US" smtClean="0">
                <a:solidFill>
                  <a:schemeClr val="hlink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ru-RU" b="1" smtClean="0">
                <a:solidFill>
                  <a:schemeClr val="hlink"/>
                </a:solidFill>
              </a:rPr>
              <a:t>Сеничева Ирина Олеговна</a:t>
            </a:r>
            <a:r>
              <a:rPr lang="ru-RU" smtClean="0">
                <a:solidFill>
                  <a:schemeClr val="hlink"/>
                </a:solidFill>
              </a:rPr>
              <a:t> – </a:t>
            </a:r>
            <a:r>
              <a:rPr lang="en-US" smtClean="0">
                <a:solidFill>
                  <a:schemeClr val="hlink"/>
                </a:solidFill>
                <a:hlinkClick r:id="rId4"/>
              </a:rPr>
              <a:t>sio59@mail.ru</a:t>
            </a:r>
            <a:r>
              <a:rPr lang="en-US" smtClean="0">
                <a:solidFill>
                  <a:schemeClr val="hlink"/>
                </a:solidFill>
              </a:rPr>
              <a:t>   +79117490940</a:t>
            </a:r>
          </a:p>
          <a:p>
            <a:pPr eaLnBrk="1" hangingPunct="1">
              <a:lnSpc>
                <a:spcPct val="90000"/>
              </a:lnSpc>
            </a:pPr>
            <a:r>
              <a:rPr lang="ru-RU" b="1" smtClean="0">
                <a:solidFill>
                  <a:schemeClr val="hlink"/>
                </a:solidFill>
              </a:rPr>
              <a:t>Шатковская Ольга Владимировна</a:t>
            </a:r>
            <a:r>
              <a:rPr lang="ru-RU" smtClean="0">
                <a:solidFill>
                  <a:schemeClr val="hlink"/>
                </a:solidFill>
              </a:rPr>
              <a:t> - </a:t>
            </a:r>
            <a:r>
              <a:rPr lang="ru-RU" smtClean="0">
                <a:hlinkClick r:id="rId5"/>
              </a:rPr>
              <a:t>79112408380@yandex.ru</a:t>
            </a:r>
            <a:r>
              <a:rPr lang="en-US" smtClean="0"/>
              <a:t> </a:t>
            </a:r>
            <a:endParaRPr lang="ru-RU" smtClean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ДДТ">
  <a:themeElements>
    <a:clrScheme name="ДДТ">
      <a:dk1>
        <a:srgbClr val="17365D"/>
      </a:dk1>
      <a:lt1>
        <a:srgbClr val="E1EAF7"/>
      </a:lt1>
      <a:dk2>
        <a:srgbClr val="1F497D"/>
      </a:dk2>
      <a:lt2>
        <a:srgbClr val="E1EAF7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E19FF"/>
      </a:folHlink>
    </a:clrScheme>
    <a:fontScheme name="Другая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ДДТ</Template>
  <TotalTime>43390</TotalTime>
  <Words>346</Words>
  <Application>Microsoft Office PowerPoint</Application>
  <PresentationFormat>Экран (4:3)</PresentationFormat>
  <Paragraphs>34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9</vt:i4>
      </vt:variant>
      <vt:variant>
        <vt:lpstr>Заголовки слайдов</vt:lpstr>
      </vt:variant>
      <vt:variant>
        <vt:i4>8</vt:i4>
      </vt:variant>
    </vt:vector>
  </HeadingPairs>
  <TitlesOfParts>
    <vt:vector size="20" baseType="lpstr">
      <vt:lpstr>Arial</vt:lpstr>
      <vt:lpstr>Arial Black</vt:lpstr>
      <vt:lpstr>Calibri</vt:lpstr>
      <vt:lpstr>ДДТ</vt:lpstr>
      <vt:lpstr>ДДТ</vt:lpstr>
      <vt:lpstr>ДДТ</vt:lpstr>
      <vt:lpstr>ДДТ</vt:lpstr>
      <vt:lpstr>ДДТ</vt:lpstr>
      <vt:lpstr>ДДТ</vt:lpstr>
      <vt:lpstr>ДДТ</vt:lpstr>
      <vt:lpstr>ДДТ</vt:lpstr>
      <vt:lpstr>ДДТ</vt:lpstr>
      <vt:lpstr>     </vt:lpstr>
      <vt:lpstr>Идея проекта</vt:lpstr>
      <vt:lpstr>Задачи</vt:lpstr>
      <vt:lpstr>Слайд 4</vt:lpstr>
      <vt:lpstr>Многоступенчатая система выявления и сопровождения талантливых и одаренных учащихся для подготовки школьников района к олимпиаде по Технологии</vt:lpstr>
      <vt:lpstr>Первые результаты</vt:lpstr>
      <vt:lpstr>Риски при реализации проекта</vt:lpstr>
      <vt:lpstr>Контакты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</cp:lastModifiedBy>
  <cp:revision>311</cp:revision>
  <dcterms:created xsi:type="dcterms:W3CDTF">2016-09-07T14:37:22Z</dcterms:created>
  <dcterms:modified xsi:type="dcterms:W3CDTF">2022-10-25T06:43:59Z</dcterms:modified>
</cp:coreProperties>
</file>