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505" r:id="rId2"/>
    <p:sldId id="432" r:id="rId3"/>
    <p:sldId id="492" r:id="rId4"/>
    <p:sldId id="494" r:id="rId5"/>
    <p:sldId id="493" r:id="rId6"/>
    <p:sldId id="495" r:id="rId7"/>
    <p:sldId id="496" r:id="rId8"/>
    <p:sldId id="499" r:id="rId9"/>
    <p:sldId id="500" r:id="rId10"/>
    <p:sldId id="501" r:id="rId11"/>
    <p:sldId id="502" r:id="rId12"/>
    <p:sldId id="503" r:id="rId13"/>
    <p:sldId id="498" r:id="rId14"/>
    <p:sldId id="504" r:id="rId15"/>
    <p:sldId id="506" r:id="rId16"/>
    <p:sldId id="507" r:id="rId17"/>
    <p:sldId id="49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FB16A"/>
    <a:srgbClr val="FFCC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4624" autoAdjust="0"/>
  </p:normalViewPr>
  <p:slideViewPr>
    <p:cSldViewPr>
      <p:cViewPr>
        <p:scale>
          <a:sx n="90" d="100"/>
          <a:sy n="90" d="100"/>
        </p:scale>
        <p:origin x="-115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77;&#1090;&#1086;&#1076;&#1080;&#1095;&#1077;&#1089;&#1082;&#1080;&#1081;%20&#1082;&#1072;&#1073;&#1080;&#1085;&#1077;&#1090;\&#1069;&#1082;&#1089;&#1087;&#1077;&#1088;&#1080;&#1084;&#1077;&#1085;&#1090;&#1072;&#1083;&#1100;&#1085;&#1072;&#1103;%20&#1087;&#1083;&#1086;&#1097;&#1072;&#1076;&#1082;&#1072;\&#1044;&#1080;&#1072;&#1075;&#1088;&#1072;&#1084;&#1084;&#1099;%20&#1076;&#1083;&#1103;%20&#1050;&#1088;&#1091;&#1075;&#1083;&#1086;&#1075;&#1086;%20&#1057;&#1090;&#1086;&#1083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77;&#1090;&#1086;&#1076;&#1080;&#1095;&#1077;&#1089;&#1082;&#1080;&#1081;%20&#1082;&#1072;&#1073;&#1080;&#1085;&#1077;&#1090;\&#1069;&#1082;&#1089;&#1087;&#1077;&#1088;&#1080;&#1084;&#1077;&#1085;&#1090;&#1072;&#1083;&#1100;&#1085;&#1072;&#1103;%20&#1087;&#1083;&#1086;&#1097;&#1072;&#1076;&#1082;&#1072;\&#1044;&#1080;&#1072;&#1075;&#1088;&#1072;&#1084;&#1084;&#1099;%20&#1076;&#1083;&#1103;%20&#1050;&#1088;&#1091;&#1075;&#1083;&#1086;&#1075;&#1086;%20&#1057;&#1090;&#1086;&#1083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plotArea>
      <c:layout/>
      <c:barChart>
        <c:barDir val="col"/>
        <c:grouping val="stacked"/>
        <c:ser>
          <c:idx val="0"/>
          <c:order val="0"/>
          <c:tx>
            <c:strRef>
              <c:f>Лист1!$A$2</c:f>
              <c:strCache>
                <c:ptCount val="1"/>
                <c:pt idx="0">
                  <c:v>Участники (кол-во)</c:v>
                </c:pt>
              </c:strCache>
            </c:strRef>
          </c:tx>
          <c:dLbls>
            <c:dLbl>
              <c:idx val="0"/>
              <c:layout>
                <c:manualLayout>
                  <c:x val="8.9175484871219166E-2"/>
                  <c:y val="5.9786200779951065E-3"/>
                </c:manualLayout>
              </c:layout>
              <c:showVal val="1"/>
            </c:dLbl>
            <c:dLbl>
              <c:idx val="1"/>
              <c:layout>
                <c:manualLayout>
                  <c:x val="9.512051719596705E-2"/>
                  <c:y val="1.1957240155990196E-2"/>
                </c:manualLayout>
              </c:layout>
              <c:showVal val="1"/>
            </c:dLbl>
            <c:showVal val="1"/>
          </c:dLbls>
          <c:cat>
            <c:strRef>
              <c:f>Лист1!$B$1:$C$1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95</c:v>
                </c:pt>
                <c:pt idx="1">
                  <c:v>61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Победители и призеры (кол-во)</c:v>
                </c:pt>
              </c:strCache>
            </c:strRef>
          </c:tx>
          <c:dLbls>
            <c:dLbl>
              <c:idx val="0"/>
              <c:layout>
                <c:manualLayout>
                  <c:x val="8.9175484871219166E-2"/>
                  <c:y val="3.5871720467970651E-2"/>
                </c:manualLayout>
              </c:layout>
              <c:showVal val="1"/>
            </c:dLbl>
            <c:showVal val="1"/>
          </c:dLbls>
          <c:cat>
            <c:strRef>
              <c:f>Лист1!$B$1:$C$1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44</c:v>
                </c:pt>
                <c:pt idx="1">
                  <c:v>29</c:v>
                </c:pt>
              </c:numCache>
            </c:numRef>
          </c:val>
        </c:ser>
        <c:overlap val="100"/>
        <c:axId val="49089152"/>
        <c:axId val="49103232"/>
      </c:barChart>
      <c:catAx>
        <c:axId val="4908915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9103232"/>
        <c:crosses val="autoZero"/>
        <c:auto val="1"/>
        <c:lblAlgn val="ctr"/>
        <c:lblOffset val="100"/>
      </c:catAx>
      <c:valAx>
        <c:axId val="49103232"/>
        <c:scaling>
          <c:orientation val="minMax"/>
        </c:scaling>
        <c:axPos val="l"/>
        <c:majorGridlines/>
        <c:numFmt formatCode="General" sourceLinked="1"/>
        <c:tickLblPos val="nextTo"/>
        <c:crossAx val="49089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48104986876643"/>
          <c:y val="0.40896305339756817"/>
          <c:w val="0.30471895013123362"/>
          <c:h val="0.18555973246320942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txPr>
    <a:bodyPr/>
    <a:lstStyle/>
    <a:p>
      <a:pPr>
        <a:defRPr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Лист1!$A$21</c:f>
              <c:strCache>
                <c:ptCount val="1"/>
                <c:pt idx="0">
                  <c:v>Участники Олимпиады (кол-во)</c:v>
                </c:pt>
              </c:strCache>
            </c:strRef>
          </c:tx>
          <c:dLbls>
            <c:dLbl>
              <c:idx val="0"/>
              <c:layout>
                <c:manualLayout>
                  <c:x val="-4.2057019504292803E-2"/>
                  <c:y val="-9.8524168174186369E-2"/>
                </c:manualLayout>
              </c:layout>
              <c:showVal val="1"/>
            </c:dLbl>
            <c:dLbl>
              <c:idx val="1"/>
              <c:layout>
                <c:manualLayout>
                  <c:x val="-5.521899375521587E-2"/>
                  <c:y val="-0.10648135532110689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Лист1!$B$20:$C$20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Лист1!$B$21:$C$21</c:f>
              <c:numCache>
                <c:formatCode>General</c:formatCode>
                <c:ptCount val="2"/>
                <c:pt idx="0">
                  <c:v>95</c:v>
                </c:pt>
                <c:pt idx="1">
                  <c:v>61</c:v>
                </c:pt>
              </c:numCache>
            </c:numRef>
          </c:val>
        </c:ser>
        <c:ser>
          <c:idx val="1"/>
          <c:order val="1"/>
          <c:tx>
            <c:strRef>
              <c:f>Лист1!$A$22</c:f>
              <c:strCache>
                <c:ptCount val="1"/>
                <c:pt idx="0">
                  <c:v>Участники Технологического Олимпа (кол-во)</c:v>
                </c:pt>
              </c:strCache>
            </c:strRef>
          </c:tx>
          <c:dLbls>
            <c:dLbl>
              <c:idx val="0"/>
              <c:layout>
                <c:manualLayout>
                  <c:x val="-3.7044656536870592E-2"/>
                  <c:y val="-0.10258136936566797"/>
                </c:manualLayout>
              </c:layout>
              <c:showVal val="1"/>
            </c:dLbl>
            <c:dLbl>
              <c:idx val="1"/>
              <c:layout>
                <c:manualLayout>
                  <c:x val="-4.9403102497655296E-2"/>
                  <c:y val="-9.7800192012208284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Лист1!$B$20:$C$20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Лист1!$B$22:$C$22</c:f>
              <c:numCache>
                <c:formatCode>General</c:formatCode>
                <c:ptCount val="2"/>
                <c:pt idx="0">
                  <c:v>48</c:v>
                </c:pt>
                <c:pt idx="1">
                  <c:v>16</c:v>
                </c:pt>
              </c:numCache>
            </c:numRef>
          </c:val>
        </c:ser>
        <c:axId val="49132672"/>
        <c:axId val="49134208"/>
      </c:barChart>
      <c:catAx>
        <c:axId val="49132672"/>
        <c:scaling>
          <c:orientation val="minMax"/>
        </c:scaling>
        <c:axPos val="l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134208"/>
        <c:crosses val="autoZero"/>
        <c:auto val="1"/>
        <c:lblAlgn val="ctr"/>
        <c:lblOffset val="100"/>
      </c:catAx>
      <c:valAx>
        <c:axId val="4913420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132672"/>
        <c:crosses val="autoZero"/>
        <c:crossBetween val="between"/>
      </c:valAx>
    </c:plotArea>
    <c:legend>
      <c:legendPos val="r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6BBA92A-4368-4F73-9FA0-54014A1102EA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6C1DAFE-01B5-498F-BF79-3175E0374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r="90697" b="50655"/>
          <a:stretch>
            <a:fillRect/>
          </a:stretch>
        </p:blipFill>
        <p:spPr bwMode="auto">
          <a:xfrm>
            <a:off x="285750" y="1357313"/>
            <a:ext cx="571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78152" r="28922" b="-9171"/>
          <a:stretch>
            <a:fillRect/>
          </a:stretch>
        </p:blipFill>
        <p:spPr bwMode="auto">
          <a:xfrm>
            <a:off x="4143375" y="-357188"/>
            <a:ext cx="5000625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30425"/>
            <a:ext cx="6357982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635798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0D199-1EC7-408B-87B4-7FB03C356DB1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0C57C-00C0-4408-B2B1-941F3EEC0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F677-F35D-4083-831F-0119BA69C633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1D22A-3C7B-4D18-8DBB-BB11196E0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B106E36-FD25-4E2D-B0AA-010F637433A0}" type="datetimeFigureOut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28.10.2022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9957B6C-546B-411D-B735-C49365691756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b="50655"/>
          <a:stretch>
            <a:fillRect/>
          </a:stretch>
        </p:blipFill>
        <p:spPr bwMode="auto">
          <a:xfrm>
            <a:off x="285750" y="1357313"/>
            <a:ext cx="6142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95776" r="28922" b="-2122"/>
          <a:stretch>
            <a:fillRect/>
          </a:stretch>
        </p:blipFill>
        <p:spPr bwMode="auto">
          <a:xfrm>
            <a:off x="4143375" y="1428750"/>
            <a:ext cx="50006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CDDD-0FFF-4241-A39D-C2E396B74599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D075-AC99-4952-A060-9AA0E5F19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E42D9-A3AD-4E44-85D3-5F02B830D9C6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7CA0B-DC81-4C3B-99AB-5D6C36AE0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76628-57B4-4FBD-AA6B-39FBE7874C33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89751-0F04-4A75-BDD8-C674A2B835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13C46-FA08-452A-9CEA-80301C4A29F3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4FEE7-06C6-47C4-A449-134EF8251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2964-0FB1-4CBF-BCCF-EA334DC76A02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FF58E-F218-44AC-A40B-87AFEC744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3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13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3522-AF88-42BC-ABC2-3612DD9FFF7A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A4F1F-73DE-4481-A531-44DA06474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5.jpg"/>
          <p:cNvPicPr>
            <a:picLocks noChangeAspect="1"/>
          </p:cNvPicPr>
          <p:nvPr/>
        </p:nvPicPr>
        <p:blipFill>
          <a:blip r:embed="rId2"/>
          <a:srcRect l="84093"/>
          <a:stretch>
            <a:fillRect/>
          </a:stretch>
        </p:blipFill>
        <p:spPr bwMode="auto">
          <a:xfrm>
            <a:off x="0" y="0"/>
            <a:ext cx="150018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5.jpg"/>
          <p:cNvPicPr>
            <a:picLocks noChangeAspect="1"/>
          </p:cNvPicPr>
          <p:nvPr/>
        </p:nvPicPr>
        <p:blipFill>
          <a:blip r:embed="rId2"/>
          <a:srcRect l="69698" r="13635"/>
          <a:stretch>
            <a:fillRect/>
          </a:stretch>
        </p:blipFill>
        <p:spPr bwMode="auto">
          <a:xfrm>
            <a:off x="7572375" y="0"/>
            <a:ext cx="1571625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CAFD7-22AF-40D2-B940-67A0C86BA9FB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4A042-1902-4B55-A0B1-BC7060C1B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1358900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60557"/>
            <a:ext cx="8229600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C2EB0-142C-4BE2-BE91-3834587103D8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24169-BF3B-491A-A52A-FE8288A88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 descr="2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7A7AC1-2F26-4DD1-9EBE-F96EEA1EBE54}" type="datetimeFigureOut">
              <a:rPr lang="ru-RU"/>
              <a:pPr>
                <a:defRPr/>
              </a:pPr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BFA3B4-57A1-468F-ABA7-6BD1C3DBB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1" r:id="rId6"/>
    <p:sldLayoutId id="2147483688" r:id="rId7"/>
    <p:sldLayoutId id="2147483689" r:id="rId8"/>
    <p:sldLayoutId id="2147483690" r:id="rId9"/>
    <p:sldLayoutId id="214748368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dtkras@gmail.com" TargetMode="External"/><Relationship Id="rId2" Type="http://schemas.openxmlformats.org/officeDocument/2006/relationships/hyperlink" Target="https://ddtks.ru/node/2094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79112408380@yandex.ru" TargetMode="External"/><Relationship Id="rId4" Type="http://schemas.openxmlformats.org/officeDocument/2006/relationships/hyperlink" Target="mailto:sio59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b="1" smtClean="0">
                <a:latin typeface="Arial" charset="0"/>
              </a:rPr>
              <a:t>Круглый стол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/>
              <a:t>	Подготовка школьников к региональному и заключительному этапам Всероссийской олимпиады школьников по предмету «технология»: проблемы, идеи и решения»</a:t>
            </a:r>
            <a:r>
              <a:rPr lang="ru-RU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706437"/>
          </a:xfrm>
        </p:spPr>
        <p:txBody>
          <a:bodyPr/>
          <a:lstStyle/>
          <a:p>
            <a:r>
              <a:rPr lang="ru-RU" sz="2600" b="1" smtClean="0"/>
              <a:t>Мотивы участия в олимпиаде</a:t>
            </a:r>
            <a:br>
              <a:rPr lang="ru-RU" sz="2600" b="1" smtClean="0"/>
            </a:br>
            <a:r>
              <a:rPr lang="ru-RU" sz="2600" b="1" smtClean="0"/>
              <a:t>по Технологии (учащиеся)</a:t>
            </a:r>
          </a:p>
        </p:txBody>
      </p:sp>
      <p:pic>
        <p:nvPicPr>
          <p:cNvPr id="22530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12875"/>
            <a:ext cx="70580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706437"/>
          </a:xfrm>
        </p:spPr>
        <p:txBody>
          <a:bodyPr/>
          <a:lstStyle/>
          <a:p>
            <a:r>
              <a:rPr lang="ru-RU" sz="2600" b="1" smtClean="0"/>
              <a:t>Мотивы участия в олимпиаде</a:t>
            </a:r>
            <a:br>
              <a:rPr lang="ru-RU" sz="2600" b="1" smtClean="0"/>
            </a:br>
            <a:r>
              <a:rPr lang="ru-RU" sz="2600" b="1" smtClean="0"/>
              <a:t>по Технологии (мнение родителей)</a:t>
            </a:r>
          </a:p>
        </p:txBody>
      </p:sp>
      <p:pic>
        <p:nvPicPr>
          <p:cNvPr id="23554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12875"/>
            <a:ext cx="6985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706437"/>
          </a:xfrm>
        </p:spPr>
        <p:txBody>
          <a:bodyPr/>
          <a:lstStyle/>
          <a:p>
            <a:r>
              <a:rPr lang="ru-RU" sz="2600" b="1" smtClean="0"/>
              <a:t>Мотивы участия в олимпиаде</a:t>
            </a:r>
            <a:br>
              <a:rPr lang="ru-RU" sz="2600" b="1" smtClean="0"/>
            </a:br>
            <a:r>
              <a:rPr lang="ru-RU" sz="2600" b="1" smtClean="0"/>
              <a:t>по Технологии (мнение учителей)</a:t>
            </a:r>
          </a:p>
        </p:txBody>
      </p:sp>
      <p:pic>
        <p:nvPicPr>
          <p:cNvPr id="24578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341438"/>
            <a:ext cx="7272338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3200" b="1" smtClean="0"/>
              <a:t>Риски при реализации проекта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smtClean="0"/>
              <a:t>Сложности организационно-управленческого характера при осуществлении координации деятельности по проекту.</a:t>
            </a:r>
          </a:p>
          <a:p>
            <a:pPr>
              <a:lnSpc>
                <a:spcPct val="80000"/>
              </a:lnSpc>
            </a:pPr>
            <a:r>
              <a:rPr lang="ru-RU" sz="2800" smtClean="0"/>
              <a:t>Недостаточная мотивация учащихся для участия в олимпиадах регионального</a:t>
            </a:r>
            <a:br>
              <a:rPr lang="ru-RU" sz="2800" smtClean="0"/>
            </a:br>
            <a:r>
              <a:rPr lang="ru-RU" sz="2800" smtClean="0"/>
              <a:t>и заключительного этапов Всероссийской олимпиады школьников по предмету «Технология», что может вызвать проблемы с комплектованием межшкольных детских творческих объединений для реализации дополнительных общеобразовательных программ.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52" name="Group 28"/>
          <p:cNvGraphicFramePr>
            <a:graphicFrameLocks noGrp="1"/>
          </p:cNvGraphicFramePr>
          <p:nvPr/>
        </p:nvGraphicFramePr>
        <p:xfrm>
          <a:off x="179388" y="260350"/>
          <a:ext cx="8785225" cy="5314950"/>
        </p:xfrm>
        <a:graphic>
          <a:graphicData uri="http://schemas.openxmlformats.org/drawingml/2006/table">
            <a:tbl>
              <a:tblPr/>
              <a:tblGrid>
                <a:gridCol w="4394200"/>
                <a:gridCol w="4391025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Проблемы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Пути решения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4751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Несоответствие КИМов возрасту ребенка (5-6 и 7-8 классы).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Недостаточное количество часов и программ внеурочной деятельности по Технологии.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Разделение КИМов по возрасту.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Разработка программ по внеурочной деятельности по Технологии и увеличение количества часов для их реализации.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 Организация практико-ориентированных КПК для учителей технологии с опережением тех требований, которые будут на олимпиаде. (Например: для направления «Черчение».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Создание электронного информационного пространства с заданиями по олимпиадам (для дистанционного изучения теоретического материала) + усиление дистанционного формата (видеозанятия, мастер-классы, вебинары по практической части олимпиады через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Moodle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ИМЦ)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76" name="Group 28"/>
          <p:cNvGraphicFramePr>
            <a:graphicFrameLocks noGrp="1"/>
          </p:cNvGraphicFramePr>
          <p:nvPr/>
        </p:nvGraphicFramePr>
        <p:xfrm>
          <a:off x="323850" y="414338"/>
          <a:ext cx="8569325" cy="4826000"/>
        </p:xfrm>
        <a:graphic>
          <a:graphicData uri="http://schemas.openxmlformats.org/drawingml/2006/table">
            <a:tbl>
              <a:tblPr/>
              <a:tblGrid>
                <a:gridCol w="4286250"/>
                <a:gridCol w="4283075"/>
              </a:tblGrid>
              <a:tr h="134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Проблемы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Пути решения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441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Профессиональная съемка занятий по практической части олимпиады.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5. Несвоевременное информирование учителей о проведении школьного этапа.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Организационные сложности районного этапа.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7. Слабое материально-техническое обеспечение.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Интеграция ресурсов школ, ДДТ, ИМЦ.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5. Организация системы информирования учителей.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Письменное обращение (письмо) в адрес городских организаторов ВОШ (от ИМЦ, от начальника РОО) с просьбой предоставить педагогу право по итогам школьного этапа (даже при нехватке баллов) выдвигать ребенка на районный этап отдельным списком с 7 класса, а также представления видеоразбора заданий.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7. Активизация программ финансирования. Нужен мастер по ремонту швейных машин (куда обратиться)7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9" name="Group 27"/>
          <p:cNvGraphicFramePr>
            <a:graphicFrameLocks noGrp="1"/>
          </p:cNvGraphicFramePr>
          <p:nvPr/>
        </p:nvGraphicFramePr>
        <p:xfrm>
          <a:off x="323850" y="260350"/>
          <a:ext cx="8351838" cy="5143500"/>
        </p:xfrm>
        <a:graphic>
          <a:graphicData uri="http://schemas.openxmlformats.org/drawingml/2006/table">
            <a:tbl>
              <a:tblPr/>
              <a:tblGrid>
                <a:gridCol w="4176713"/>
                <a:gridCol w="4175125"/>
              </a:tblGrid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Проблемы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Пути решения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4751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. Низкая мотивация учащихся  и их родителей для участия в олимпиаде по Технологии, связанная с низким, по сравнению с другими предметами, статусом предмета Технология. (непрофильный предмет).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9. Поддержание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у школьников, которые не стали победителями и призерами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интереса к занятиям техническим и декоративно-прикладным творчеством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8. Продумать систему мер для повышения статуса предмета Технология в современных реалиях (демонстрация возможностей профессионального самоопределения школьников, участвующих в олимпиаде, преимущество победителей и призеров олимпиады для поступления в средние профессиональные и высшие учебные заведения)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17365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65D"/>
                          </a:solidFill>
                          <a:effectLst/>
                          <a:latin typeface="Arial" charset="0"/>
                          <a:cs typeface="Arial" charset="0"/>
                        </a:rPr>
                        <a:t>9. Организация ДДТ фестиваля детского творчества по разным номинациям (Калейдоскоп фантазий, Вдохновение и мастерство, Радуга талантов) с перспективой выхода на организацию городского фестиваля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Контакты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268413"/>
            <a:ext cx="8229600" cy="4248150"/>
          </a:xfrm>
          <a:solidFill>
            <a:srgbClr val="0000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Официальный сайт Дома детского творчества Красносельского района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mtClean="0">
                <a:hlinkClick r:id="rId2"/>
              </a:rPr>
              <a:t>https://ddtks.ru/node/2094</a:t>
            </a:r>
            <a:r>
              <a:rPr lang="en-US" smtClean="0"/>
              <a:t> </a:t>
            </a:r>
            <a:endParaRPr lang="ru-RU" smtClean="0"/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Электронная почта</a:t>
            </a:r>
            <a:r>
              <a:rPr lang="en-US" smtClean="0">
                <a:solidFill>
                  <a:schemeClr val="hlink"/>
                </a:solidFill>
              </a:rPr>
              <a:t> </a:t>
            </a:r>
            <a:r>
              <a:rPr lang="en-US" smtClean="0">
                <a:solidFill>
                  <a:schemeClr val="hlink"/>
                </a:solidFill>
                <a:hlinkClick r:id="rId3"/>
              </a:rPr>
              <a:t>ddtkras@gmail.com</a:t>
            </a:r>
            <a:r>
              <a:rPr lang="en-US" smtClean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Сеничева Ирина Олеговна</a:t>
            </a:r>
            <a:r>
              <a:rPr lang="ru-RU" smtClean="0">
                <a:solidFill>
                  <a:schemeClr val="hlink"/>
                </a:solidFill>
              </a:rPr>
              <a:t> – </a:t>
            </a:r>
            <a:r>
              <a:rPr lang="en-US" smtClean="0">
                <a:solidFill>
                  <a:schemeClr val="hlink"/>
                </a:solidFill>
                <a:hlinkClick r:id="rId4"/>
              </a:rPr>
              <a:t>sio59@mail.ru</a:t>
            </a:r>
            <a:r>
              <a:rPr lang="en-US" smtClean="0">
                <a:solidFill>
                  <a:schemeClr val="hlink"/>
                </a:solidFill>
              </a:rPr>
              <a:t>   +79117490940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Шатковская Ольга Владимировна</a:t>
            </a:r>
            <a:r>
              <a:rPr lang="ru-RU" smtClean="0">
                <a:solidFill>
                  <a:schemeClr val="hlink"/>
                </a:solidFill>
              </a:rPr>
              <a:t> - </a:t>
            </a:r>
            <a:r>
              <a:rPr lang="ru-RU" smtClean="0">
                <a:hlinkClick r:id="rId5"/>
              </a:rPr>
              <a:t>79112408380@yandex.ru</a:t>
            </a:r>
            <a:r>
              <a:rPr lang="en-US" smtClean="0"/>
              <a:t> 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/>
          </p:cNvSpPr>
          <p:nvPr>
            <p:ph type="ctrTitle"/>
          </p:nvPr>
        </p:nvSpPr>
        <p:spPr>
          <a:xfrm>
            <a:off x="539750" y="2133600"/>
            <a:ext cx="8134350" cy="21621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endParaRPr lang="ru-RU" sz="3200" b="1" smtClean="0">
              <a:latin typeface="Arial" charset="0"/>
            </a:endParaRPr>
          </a:p>
        </p:txBody>
      </p:sp>
      <p:sp>
        <p:nvSpPr>
          <p:cNvPr id="14338" name="Rectangle 5"/>
          <p:cNvSpPr>
            <a:spLocks noGrp="1"/>
          </p:cNvSpPr>
          <p:nvPr>
            <p:ph type="subTitle" idx="1"/>
          </p:nvPr>
        </p:nvSpPr>
        <p:spPr>
          <a:xfrm>
            <a:off x="1116013" y="2492375"/>
            <a:ext cx="7416800" cy="2952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tx1"/>
                </a:solidFill>
              </a:rPr>
              <a:t>Инициативный сетевой проект «Технологический Олимп»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tx1"/>
                </a:solidFill>
              </a:rPr>
              <a:t>как механизм выявления и поддержки одаренных и талантливых детей и подростков</a:t>
            </a:r>
          </a:p>
          <a:p>
            <a:pPr eaLnBrk="1" hangingPunct="1">
              <a:lnSpc>
                <a:spcPct val="80000"/>
              </a:lnSpc>
            </a:pPr>
            <a:endParaRPr lang="ru-RU" sz="2800" b="1" smtClean="0">
              <a:solidFill>
                <a:schemeClr val="tx1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chemeClr val="tx1"/>
                </a:solidFill>
              </a:rPr>
              <a:t>Сеничева И.О.,</a:t>
            </a:r>
            <a:r>
              <a:rPr lang="ru-RU" sz="2400" b="1" smtClean="0">
                <a:solidFill>
                  <a:schemeClr val="tx1"/>
                </a:solidFill>
              </a:rPr>
              <a:t> зам. директора ДДТ</a:t>
            </a:r>
            <a:endParaRPr lang="ru-RU" sz="1900" i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851650" cy="1143000"/>
          </a:xfrm>
        </p:spPr>
        <p:txBody>
          <a:bodyPr/>
          <a:lstStyle/>
          <a:p>
            <a:pPr eaLnBrk="1" hangingPunct="1"/>
            <a:r>
              <a:rPr lang="ru-RU" smtClean="0"/>
              <a:t>Идея проекта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341438"/>
            <a:ext cx="793115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/>
              <a:t>	</a:t>
            </a:r>
            <a:r>
              <a:rPr lang="ru-RU" b="1" smtClean="0"/>
              <a:t>Создание в районе сетевой корпорации по выявлению и поддержке талантливых и одаренных детей и подростков и повышение результативности участия школьников в олимпиадном движении по предмету Технология на регионал ьном и всероссийском уровнях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pPr eaLnBrk="1" hangingPunct="1"/>
            <a:r>
              <a:rPr lang="ru-RU" b="1" smtClean="0"/>
              <a:t>Задачи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125538"/>
            <a:ext cx="8229600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Разработка </a:t>
            </a:r>
            <a:r>
              <a:rPr lang="ru-RU" sz="2000" b="1" smtClean="0"/>
              <a:t>механизмов сетевого взаимодействия</a:t>
            </a:r>
            <a:r>
              <a:rPr lang="ru-RU" sz="2000" smtClean="0"/>
              <a:t> образовательных учреждений района</a:t>
            </a:r>
            <a:br>
              <a:rPr lang="ru-RU" sz="2000" smtClean="0"/>
            </a:br>
            <a:r>
              <a:rPr lang="ru-RU" sz="2000" smtClean="0"/>
              <a:t>и социальных партнеров для подготовки школьников района к различным этапам Всероссийской олимпиады по предмету «Технология».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/>
              <a:t>Объединение</a:t>
            </a:r>
            <a:r>
              <a:rPr lang="ru-RU" sz="2000" smtClean="0"/>
              <a:t> научно-методических, информационных, кадровых и материально-технических </a:t>
            </a:r>
            <a:r>
              <a:rPr lang="ru-RU" sz="2000" b="1" smtClean="0"/>
              <a:t>ресурсов</a:t>
            </a:r>
            <a:r>
              <a:rPr lang="ru-RU" sz="2000" smtClean="0"/>
              <a:t> образовательных учреждений района и социальных партнеров.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Разработка </a:t>
            </a:r>
            <a:r>
              <a:rPr lang="ru-RU" sz="2000" b="1" smtClean="0"/>
              <a:t>многоступенчатой системы выявления и сопровождения талантливых</a:t>
            </a:r>
            <a:br>
              <a:rPr lang="ru-RU" sz="2000" b="1" smtClean="0"/>
            </a:br>
            <a:r>
              <a:rPr lang="ru-RU" sz="2000" b="1" smtClean="0"/>
              <a:t>и одаренных учащихся</a:t>
            </a:r>
            <a:r>
              <a:rPr lang="ru-RU" sz="2000" smtClean="0"/>
              <a:t> для подготовки школьников района к олимпиаде по предмету «Технология».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Организация </a:t>
            </a:r>
            <a:r>
              <a:rPr lang="ru-RU" sz="2000" b="1" smtClean="0"/>
              <a:t>практической работы с учащимися</a:t>
            </a:r>
            <a:r>
              <a:rPr lang="ru-RU" sz="2000" smtClean="0"/>
              <a:t> по подготовке к олимпиаде через реализацию дополнительных общеобразовательных программ, программ внеурочной деятельности и конкурсных мероприятий.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5888"/>
            <a:ext cx="9144000" cy="6688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000" b="1" smtClean="0"/>
              <a:t>Многоступенчатая система выявления и сопровождения талантливых</a:t>
            </a:r>
            <a:br>
              <a:rPr lang="ru-RU" sz="2000" b="1" smtClean="0"/>
            </a:br>
            <a:r>
              <a:rPr lang="ru-RU" sz="2000" b="1" smtClean="0"/>
              <a:t>и одаренных учащихся для подготовки школьников района к олимпиаде по Технологии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1-6 классы</a:t>
            </a:r>
            <a:r>
              <a:rPr lang="ru-RU" sz="2000" smtClean="0"/>
              <a:t> – проведение конкурсных мероприятий для выявления детей, интересующихся и склонных к участию в олимпиаде по Технологии; реализация программ внеурочной деятельности, дополнительных общеобразовательных программ;</a:t>
            </a:r>
            <a:endParaRPr lang="ru-RU" sz="2000" i="1" smtClean="0"/>
          </a:p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7-8 классы</a:t>
            </a:r>
            <a:r>
              <a:rPr lang="ru-RU" sz="2000" smtClean="0"/>
              <a:t> – реализация дополнительных общеобразовательных программ в рамках межшкольных детских творческих объединений для подготовки школьников района</a:t>
            </a:r>
            <a:br>
              <a:rPr lang="ru-RU" sz="2000" smtClean="0"/>
            </a:br>
            <a:r>
              <a:rPr lang="ru-RU" sz="2000" smtClean="0"/>
              <a:t>к региональному этапу олимпиады по Технологии: «Путь к совершенству: технологии дерево и металлообработки», «Путь к совершенству: робототехника», «Путь к совершентсву: технологии культуры дома».</a:t>
            </a:r>
            <a:endParaRPr lang="ru-RU" sz="2000" i="1" smtClean="0"/>
          </a:p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9-11 классы</a:t>
            </a:r>
            <a:r>
              <a:rPr lang="ru-RU" sz="2000" smtClean="0"/>
              <a:t> - реализация программ в рамках межшкольных детских творческих объединений для подготовки школьников района к заключительному этапу Всероссийской олимпиады по Технологии.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Первые результаты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Сформировано 7 межшкольных детских творческих объединения на базе 5 общеобразовательных учреждения: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3 объединения по направлению «Культура дома»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2 объединения по направлению «Дерево и металлообработка»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«3</a:t>
            </a:r>
            <a:r>
              <a:rPr lang="en-US" sz="2400" smtClean="0"/>
              <a:t>D</a:t>
            </a:r>
            <a:r>
              <a:rPr lang="ru-RU" sz="2400" smtClean="0"/>
              <a:t> моделирование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«Робототехника»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В объединениях занимается  105 школьников из 16 ОУ района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706437"/>
          </a:xfrm>
        </p:spPr>
        <p:txBody>
          <a:bodyPr/>
          <a:lstStyle/>
          <a:p>
            <a:r>
              <a:rPr lang="ru-RU" sz="2600" b="1" smtClean="0"/>
              <a:t>Участники и победители/призеры районного этапа олимпиады</a:t>
            </a:r>
            <a:br>
              <a:rPr lang="ru-RU" sz="2600" b="1" smtClean="0"/>
            </a:br>
            <a:r>
              <a:rPr lang="ru-RU" sz="2600" b="1" smtClean="0"/>
              <a:t>по Технологии в 2021-2022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619672" y="1556792"/>
          <a:ext cx="640871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706437"/>
          </a:xfrm>
        </p:spPr>
        <p:txBody>
          <a:bodyPr/>
          <a:lstStyle/>
          <a:p>
            <a:r>
              <a:rPr lang="ru-RU" sz="2600" b="1" smtClean="0"/>
              <a:t>Участники районного этапа олимпиады</a:t>
            </a:r>
            <a:br>
              <a:rPr lang="ru-RU" sz="2600" b="1" smtClean="0"/>
            </a:br>
            <a:r>
              <a:rPr lang="ru-RU" sz="2600" b="1" smtClean="0"/>
              <a:t>по Технологии в 2021-2022 в проекте «Технологический Олимп»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475656" y="1772816"/>
          <a:ext cx="619268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ДТ">
  <a:themeElements>
    <a:clrScheme name="ДДТ">
      <a:dk1>
        <a:srgbClr val="17365D"/>
      </a:dk1>
      <a:lt1>
        <a:srgbClr val="E1EAF7"/>
      </a:lt1>
      <a:dk2>
        <a:srgbClr val="1F497D"/>
      </a:dk2>
      <a:lt2>
        <a:srgbClr val="E1EAF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E19FF"/>
      </a:folHlink>
    </a:clrScheme>
    <a:fontScheme name="Другая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ДДТ</Template>
  <TotalTime>43685</TotalTime>
  <Words>691</Words>
  <Application>Microsoft Office PowerPoint</Application>
  <PresentationFormat>Экран (4:3)</PresentationFormat>
  <Paragraphs>89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Calibri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Круглый стол</vt:lpstr>
      <vt:lpstr>     </vt:lpstr>
      <vt:lpstr>Идея проекта</vt:lpstr>
      <vt:lpstr>Задачи</vt:lpstr>
      <vt:lpstr>Слайд 5</vt:lpstr>
      <vt:lpstr>Многоступенчатая система выявления и сопровождения талантливых и одаренных учащихся для подготовки школьников района к олимпиаде по Технологии</vt:lpstr>
      <vt:lpstr>Первые результаты</vt:lpstr>
      <vt:lpstr>Участники и победители/призеры районного этапа олимпиады по Технологии в 2021-2022</vt:lpstr>
      <vt:lpstr>Участники районного этапа олимпиады по Технологии в 2021-2022 в проекте «Технологический Олимп»</vt:lpstr>
      <vt:lpstr>Мотивы участия в олимпиаде по Технологии (учащиеся)</vt:lpstr>
      <vt:lpstr>Мотивы участия в олимпиаде по Технологии (мнение родителей)</vt:lpstr>
      <vt:lpstr>Мотивы участия в олимпиаде по Технологии (мнение учителей)</vt:lpstr>
      <vt:lpstr>Риски при реализации проекта</vt:lpstr>
      <vt:lpstr>Слайд 14</vt:lpstr>
      <vt:lpstr>Слайд 15</vt:lpstr>
      <vt:lpstr>Слайд 16</vt:lpstr>
      <vt:lpstr>Контакты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335</cp:revision>
  <dcterms:created xsi:type="dcterms:W3CDTF">2016-09-07T14:37:22Z</dcterms:created>
  <dcterms:modified xsi:type="dcterms:W3CDTF">2022-10-28T13:27:39Z</dcterms:modified>
</cp:coreProperties>
</file>