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77" r:id="rId2"/>
    <p:sldId id="449" r:id="rId3"/>
    <p:sldId id="461" r:id="rId4"/>
    <p:sldId id="460" r:id="rId5"/>
    <p:sldId id="462" r:id="rId6"/>
    <p:sldId id="447" r:id="rId7"/>
    <p:sldId id="463" r:id="rId8"/>
    <p:sldId id="451" r:id="rId9"/>
    <p:sldId id="4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FB16A"/>
    <a:srgbClr val="FFCC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4624" autoAdjust="0"/>
  </p:normalViewPr>
  <p:slideViewPr>
    <p:cSldViewPr>
      <p:cViewPr>
        <p:scale>
          <a:sx n="75" d="100"/>
          <a:sy n="75" d="100"/>
        </p:scale>
        <p:origin x="-1066" y="-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3C4795-A8FF-4B09-B69E-D2E99A70B643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E78928-E0BE-4C05-88EA-264F14BD8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C20BE3-C5C8-41E6-9535-EB003445C935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F8CAE00-C613-4C56-A8C6-0103685F4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Вишенка\Desktop\РАДОТА ДДТ\брендбук\презентация\4.png"/>
          <p:cNvPicPr>
            <a:picLocks noChangeAspect="1" noChangeArrowheads="1"/>
          </p:cNvPicPr>
          <p:nvPr/>
        </p:nvPicPr>
        <p:blipFill>
          <a:blip r:embed="rId2"/>
          <a:srcRect t="50000" r="7066" b="17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Вишенка\Desktop\РАДОТА ДДТ\брендбук\презентация\1.png"/>
          <p:cNvPicPr>
            <a:picLocks noChangeAspect="1" noChangeArrowheads="1"/>
          </p:cNvPicPr>
          <p:nvPr/>
        </p:nvPicPr>
        <p:blipFill>
          <a:blip r:embed="rId3"/>
          <a:srcRect t="8459" r="90697" b="50655"/>
          <a:stretch>
            <a:fillRect/>
          </a:stretch>
        </p:blipFill>
        <p:spPr bwMode="auto">
          <a:xfrm>
            <a:off x="285750" y="1357313"/>
            <a:ext cx="571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Вишенка\Desktop\РАДОТА ДДТ\брендбук\презентация\1.png"/>
          <p:cNvPicPr>
            <a:picLocks noChangeAspect="1" noChangeArrowheads="1"/>
          </p:cNvPicPr>
          <p:nvPr/>
        </p:nvPicPr>
        <p:blipFill>
          <a:blip r:embed="rId3"/>
          <a:srcRect t="91641"/>
          <a:stretch>
            <a:fillRect/>
          </a:stretch>
        </p:blipFill>
        <p:spPr bwMode="auto">
          <a:xfrm>
            <a:off x="285750" y="5367338"/>
            <a:ext cx="61420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Вишенка\Desktop\РАДОТА ДДТ\брендбук\презентация\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57188"/>
            <a:ext cx="14636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Вишенка\Desktop\РАДОТА ДДТ\брендбук\презентация\1.png"/>
          <p:cNvPicPr>
            <a:picLocks noChangeAspect="1" noChangeArrowheads="1"/>
          </p:cNvPicPr>
          <p:nvPr/>
        </p:nvPicPr>
        <p:blipFill>
          <a:blip r:embed="rId5"/>
          <a:srcRect l="2460" t="78152" r="28922" b="-9171"/>
          <a:stretch>
            <a:fillRect/>
          </a:stretch>
        </p:blipFill>
        <p:spPr bwMode="auto">
          <a:xfrm>
            <a:off x="4143375" y="-357188"/>
            <a:ext cx="5000625" cy="314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130425"/>
            <a:ext cx="6357982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886200"/>
            <a:ext cx="635798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A3BD-4D46-4077-A356-C25BC87CA3D9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9DA37-252D-4112-A9F0-A01A753DE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Вишенка\Desktop\РАДОТА ДДТ\брендбук\презентация\4.png"/>
          <p:cNvPicPr>
            <a:picLocks noChangeAspect="1" noChangeArrowheads="1"/>
          </p:cNvPicPr>
          <p:nvPr/>
        </p:nvPicPr>
        <p:blipFill>
          <a:blip r:embed="rId2"/>
          <a:srcRect t="50000" r="7066" b="17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B106E36-FD25-4E2D-B0AA-010F637433A0}" type="datetimeFigureOut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10.06.2022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8979B0-717D-4C76-839C-509C930F77A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Picture 3" descr="C:\Users\Вишенка\Desktop\РАДОТА ДДТ\брендбук\презентация\1.png"/>
          <p:cNvPicPr>
            <a:picLocks noChangeAspect="1" noChangeArrowheads="1"/>
          </p:cNvPicPr>
          <p:nvPr/>
        </p:nvPicPr>
        <p:blipFill>
          <a:blip r:embed="rId3"/>
          <a:srcRect t="8459" b="50655"/>
          <a:stretch>
            <a:fillRect/>
          </a:stretch>
        </p:blipFill>
        <p:spPr bwMode="auto">
          <a:xfrm>
            <a:off x="285750" y="1357313"/>
            <a:ext cx="61420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Вишенка\Desktop\РАДОТА ДДТ\брендбук\презентация\1.png"/>
          <p:cNvPicPr>
            <a:picLocks noChangeAspect="1" noChangeArrowheads="1"/>
          </p:cNvPicPr>
          <p:nvPr/>
        </p:nvPicPr>
        <p:blipFill>
          <a:blip r:embed="rId3"/>
          <a:srcRect t="91641"/>
          <a:stretch>
            <a:fillRect/>
          </a:stretch>
        </p:blipFill>
        <p:spPr bwMode="auto">
          <a:xfrm>
            <a:off x="285750" y="5367338"/>
            <a:ext cx="61420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Вишенка\Desktop\РАДОТА ДДТ\брендбук\презентация\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57188"/>
            <a:ext cx="14636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Вишенка\Desktop\РАДОТА ДДТ\брендбук\презентация\1.png"/>
          <p:cNvPicPr>
            <a:picLocks noChangeAspect="1" noChangeArrowheads="1"/>
          </p:cNvPicPr>
          <p:nvPr/>
        </p:nvPicPr>
        <p:blipFill>
          <a:blip r:embed="rId5"/>
          <a:srcRect l="2460" t="95776" r="28922" b="-2122"/>
          <a:stretch>
            <a:fillRect/>
          </a:stretch>
        </p:blipFill>
        <p:spPr bwMode="auto">
          <a:xfrm>
            <a:off x="4143375" y="1428750"/>
            <a:ext cx="5000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429132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6FD8-1C5D-44C0-B8C0-1DA16BB840DA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2411-5007-4B78-B076-D8B481D41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Вишенка\Desktop\РАДОТА ДДТ\брендбук\презентация\1.png"/>
          <p:cNvPicPr>
            <a:picLocks noChangeAspect="1" noChangeArrowheads="1"/>
          </p:cNvPicPr>
          <p:nvPr/>
        </p:nvPicPr>
        <p:blipFill>
          <a:blip r:embed="rId2"/>
          <a:srcRect l="8459" t="94205" r="50655"/>
          <a:stretch>
            <a:fillRect/>
          </a:stretch>
        </p:blipFill>
        <p:spPr bwMode="auto">
          <a:xfrm>
            <a:off x="0" y="5786438"/>
            <a:ext cx="9144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14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14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86B8-51B1-443E-B020-212709B95A6B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D3A75-4AC8-46FE-B1FD-29B39461C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Вишенка\Desktop\РАДОТА ДДТ\брендбук\презентация\1.png"/>
          <p:cNvPicPr>
            <a:picLocks noChangeAspect="1" noChangeArrowheads="1"/>
          </p:cNvPicPr>
          <p:nvPr/>
        </p:nvPicPr>
        <p:blipFill>
          <a:blip r:embed="rId2"/>
          <a:srcRect l="8459" t="94205" r="50655"/>
          <a:stretch>
            <a:fillRect/>
          </a:stretch>
        </p:blipFill>
        <p:spPr bwMode="auto">
          <a:xfrm>
            <a:off x="0" y="5786438"/>
            <a:ext cx="9144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401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401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9930-6AB9-43FB-9F00-309A16AE8EBE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681E-D74D-47E3-B01E-48CC94B99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3DDE-0EFC-4428-836C-13FDAB95C8B2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8F8E-93A7-4FF2-B014-9A37F38CA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Вишенка\Desktop\РАДОТА ДДТ\брендбук\презентация\1.png"/>
          <p:cNvPicPr>
            <a:picLocks noChangeAspect="1" noChangeArrowheads="1"/>
          </p:cNvPicPr>
          <p:nvPr/>
        </p:nvPicPr>
        <p:blipFill>
          <a:blip r:embed="rId2"/>
          <a:srcRect l="8459" t="94205" r="50655"/>
          <a:stretch>
            <a:fillRect/>
          </a:stretch>
        </p:blipFill>
        <p:spPr bwMode="auto">
          <a:xfrm>
            <a:off x="0" y="5786438"/>
            <a:ext cx="9144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3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13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4878-4100-4E55-A704-0BFF702EE492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5F10-0943-4C46-980A-DC6AB34A0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Вишенка\Desktop\РАДОТА ДДТ\брендбук\презентация\1.png"/>
          <p:cNvPicPr>
            <a:picLocks noChangeAspect="1" noChangeArrowheads="1"/>
          </p:cNvPicPr>
          <p:nvPr/>
        </p:nvPicPr>
        <p:blipFill>
          <a:blip r:embed="rId2"/>
          <a:srcRect l="8459" t="94205" r="50655"/>
          <a:stretch>
            <a:fillRect/>
          </a:stretch>
        </p:blipFill>
        <p:spPr bwMode="auto">
          <a:xfrm>
            <a:off x="0" y="1358900"/>
            <a:ext cx="9144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60557"/>
            <a:ext cx="82296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CE79-EC8A-4BD0-9A84-D91178D28C80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CC0DA-D2DD-40EB-8936-DD04B3C14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DC6C-4675-4A28-BB8C-7EDB51956F61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BAC4-5C9E-484B-A536-95FD158B7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2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4AA6FF-B163-4AD3-8331-D14D1B7C6981}" type="datetimeFigureOut">
              <a:rPr lang="ru-RU"/>
              <a:pPr>
                <a:defRPr/>
              </a:pPr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BF090A-44EB-4ACC-AEA9-6F04F356C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79" r:id="rId5"/>
    <p:sldLayoutId id="2147483685" r:id="rId6"/>
    <p:sldLayoutId id="2147483686" r:id="rId7"/>
    <p:sldLayoutId id="2147483680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dtks.ru/grc/sp" TargetMode="External"/><Relationship Id="rId2" Type="http://schemas.openxmlformats.org/officeDocument/2006/relationships/hyperlink" Target="http://openop.ru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4"/>
          <p:cNvSpPr>
            <a:spLocks noGrp="1"/>
          </p:cNvSpPr>
          <p:nvPr>
            <p:ph type="ctrTitle"/>
          </p:nvPr>
        </p:nvSpPr>
        <p:spPr>
          <a:xfrm>
            <a:off x="539750" y="1773238"/>
            <a:ext cx="8134350" cy="2519362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Arial" charset="0"/>
              </a:rPr>
              <a:t/>
            </a:r>
            <a:br>
              <a:rPr lang="ru-RU" sz="3200" b="1" i="1" smtClean="0">
                <a:latin typeface="Arial" charset="0"/>
              </a:rPr>
            </a:br>
            <a:r>
              <a:rPr lang="ru-RU" b="1" i="1" smtClean="0"/>
              <a:t>Актуальное содержание</a:t>
            </a:r>
            <a:br>
              <a:rPr lang="ru-RU" b="1" i="1" smtClean="0"/>
            </a:br>
            <a:r>
              <a:rPr lang="ru-RU" b="1" i="1" smtClean="0"/>
              <a:t>стажировочной площадки</a:t>
            </a:r>
            <a:br>
              <a:rPr lang="ru-RU" b="1" i="1" smtClean="0"/>
            </a:br>
            <a:r>
              <a:rPr lang="ru-RU" b="1" i="1" smtClean="0"/>
              <a:t>«Социальная креативность: теория, технологии, решения»</a:t>
            </a:r>
            <a:r>
              <a:rPr lang="ru-RU" sz="4400" smtClean="0"/>
              <a:t> </a:t>
            </a:r>
            <a:r>
              <a:rPr lang="ru-RU" sz="3200" b="1" i="1" smtClean="0">
                <a:latin typeface="Arial" charset="0"/>
              </a:rPr>
              <a:t/>
            </a:r>
            <a:br>
              <a:rPr lang="ru-RU" sz="3200" b="1" i="1" smtClean="0">
                <a:latin typeface="Arial" charset="0"/>
              </a:rPr>
            </a:br>
            <a:endParaRPr lang="ru-RU" sz="3200" b="1" i="1" smtClean="0">
              <a:latin typeface="Arial" charset="0"/>
            </a:endParaRPr>
          </a:p>
        </p:txBody>
      </p:sp>
      <p:sp>
        <p:nvSpPr>
          <p:cNvPr id="12290" name="Rectangle 5"/>
          <p:cNvSpPr>
            <a:spLocks noGrp="1"/>
          </p:cNvSpPr>
          <p:nvPr>
            <p:ph type="subTitle" idx="1"/>
          </p:nvPr>
        </p:nvSpPr>
        <p:spPr>
          <a:xfrm>
            <a:off x="2195513" y="4437063"/>
            <a:ext cx="6400800" cy="1008062"/>
          </a:xfrm>
        </p:spPr>
        <p:txBody>
          <a:bodyPr/>
          <a:lstStyle/>
          <a:p>
            <a:pPr algn="r" eaLnBrk="1" hangingPunct="1"/>
            <a:r>
              <a:rPr lang="ru-RU" sz="2000" b="1" i="1" smtClean="0">
                <a:solidFill>
                  <a:schemeClr val="tx1"/>
                </a:solidFill>
                <a:latin typeface="Arial Black" pitchFamily="34" charset="0"/>
              </a:rPr>
              <a:t>Сеничева Ирина Олеговна</a:t>
            </a:r>
            <a:r>
              <a:rPr lang="ru-RU" sz="2000" b="1" i="1" smtClean="0">
                <a:solidFill>
                  <a:schemeClr val="tx1"/>
                </a:solidFill>
              </a:rPr>
              <a:t>, зам.директора ДДТ по работе экспериментальной площадки Санкт-Петербурга</a:t>
            </a:r>
          </a:p>
          <a:p>
            <a:pPr eaLnBrk="1" hangingPunct="1"/>
            <a:r>
              <a:rPr lang="ru-RU" sz="2800" b="1" i="1" smtClean="0">
                <a:solidFill>
                  <a:schemeClr val="tx1"/>
                </a:solidFill>
              </a:rPr>
              <a:t>10 июня 2022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/>
            <a:r>
              <a:rPr lang="ru-RU" sz="3200" smtClean="0"/>
              <a:t>Районная стажировочная площадка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060575"/>
            <a:ext cx="8229600" cy="40608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		</a:t>
            </a:r>
            <a:r>
              <a:rPr lang="ru-RU" sz="2400" b="1" smtClean="0">
                <a:cs typeface="Arial" charset="0"/>
              </a:rPr>
              <a:t>Ф</a:t>
            </a:r>
            <a:r>
              <a:rPr lang="ru-RU" sz="2400" b="1" smtClean="0"/>
              <a:t>орма распространения и внедрения инновационных и / или эффективных управленческих и педагогических решений в образовательную практику с целью обеспечения высокого качества образования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		</a:t>
            </a:r>
            <a:r>
              <a:rPr lang="ru-RU" sz="2400" b="1" smtClean="0"/>
              <a:t>Обучение на районной стажировочной площадке направлено на развитие профессиональной компетентности руководящих и педагогических работников в процессе практического освоения новых знаний и умений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2339975" y="274638"/>
            <a:ext cx="6346825" cy="1143000"/>
          </a:xfrm>
        </p:spPr>
        <p:txBody>
          <a:bodyPr/>
          <a:lstStyle/>
          <a:p>
            <a:pPr algn="r"/>
            <a:r>
              <a:rPr lang="ru-RU" sz="2400" i="1" smtClean="0"/>
              <a:t>Современный тренд российского образования – ориентация на воспитание 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		        </a:t>
            </a:r>
            <a:r>
              <a:rPr lang="ru-RU" sz="2800" b="1" smtClean="0"/>
              <a:t>Сегодня воспитание – это </a:t>
            </a:r>
          </a:p>
          <a:p>
            <a:pPr>
              <a:lnSpc>
                <a:spcPct val="80000"/>
              </a:lnSpc>
            </a:pPr>
            <a:r>
              <a:rPr lang="ru-RU" sz="2800" b="1" smtClean="0"/>
              <a:t>гармоничное развитие личности</a:t>
            </a:r>
          </a:p>
          <a:p>
            <a:pPr>
              <a:lnSpc>
                <a:spcPct val="80000"/>
              </a:lnSpc>
            </a:pPr>
            <a:r>
              <a:rPr lang="ru-RU" sz="2800" b="1" smtClean="0"/>
              <a:t>воспитание гражданственности и патриотизма</a:t>
            </a:r>
          </a:p>
          <a:p>
            <a:pPr>
              <a:lnSpc>
                <a:spcPct val="80000"/>
              </a:lnSpc>
            </a:pPr>
            <a:r>
              <a:rPr lang="ru-RU" sz="2800" b="1" smtClean="0"/>
              <a:t>сохранение и преумножение культурных и национальных традиций нашей старны</a:t>
            </a:r>
          </a:p>
          <a:p>
            <a:pPr>
              <a:lnSpc>
                <a:spcPct val="80000"/>
              </a:lnSpc>
            </a:pPr>
            <a:r>
              <a:rPr lang="ru-RU" sz="2800" b="1" smtClean="0"/>
              <a:t>социализация</a:t>
            </a:r>
          </a:p>
          <a:p>
            <a:pPr>
              <a:lnSpc>
                <a:spcPct val="80000"/>
              </a:lnSpc>
            </a:pPr>
            <a:r>
              <a:rPr lang="ru-RU" sz="2800" b="1" smtClean="0"/>
              <a:t>самосовершенствование</a:t>
            </a:r>
          </a:p>
          <a:p>
            <a:pPr>
              <a:lnSpc>
                <a:spcPct val="80000"/>
              </a:lnSpc>
            </a:pPr>
            <a:r>
              <a:rPr lang="ru-RU" sz="2800" b="1" smtClean="0"/>
              <a:t>самореализация</a:t>
            </a:r>
          </a:p>
          <a:p>
            <a:pPr>
              <a:lnSpc>
                <a:spcPct val="80000"/>
              </a:lnSpc>
            </a:pPr>
            <a:r>
              <a:rPr lang="ru-RU" sz="2800" b="1" smtClean="0"/>
              <a:t>самоопределение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2339975" y="549275"/>
            <a:ext cx="6357938" cy="1143000"/>
          </a:xfrm>
        </p:spPr>
        <p:txBody>
          <a:bodyPr/>
          <a:lstStyle/>
          <a:p>
            <a:pPr algn="r"/>
            <a:r>
              <a:rPr lang="ru-RU" sz="3200" i="1" smtClean="0"/>
              <a:t>Актуальность темы </a:t>
            </a:r>
            <a:br>
              <a:rPr lang="ru-RU" sz="3200" i="1" smtClean="0"/>
            </a:br>
            <a:r>
              <a:rPr lang="ru-RU" sz="3200" i="1" smtClean="0"/>
              <a:t>площадки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2205038"/>
            <a:ext cx="7859712" cy="42481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		</a:t>
            </a:r>
            <a:r>
              <a:rPr lang="ru-RU" sz="3000" b="1" smtClean="0"/>
              <a:t>Необходимость целенаправленной подготовки специалистов дополнительного образования детей и воспитательных служб образовательных организаций в области социально-творческого развития детей и подростков.</a:t>
            </a:r>
            <a:r>
              <a:rPr lang="ru-RU" b="1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/>
            <a:r>
              <a:rPr lang="ru-RU" sz="4000" i="1" smtClean="0"/>
              <a:t>Программа площадки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smtClean="0"/>
              <a:t>Презентация материалов площадки на сайтах ИМЦ и ДДТ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							Сентябрь-октябрь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Распределенный семинар «Формируем будущее в настоящем»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							Октябрь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Семинар-погружение ««Социально-креативные стратегии в образовании: от идей к воплощению»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							Ноябрь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Самостоятельная работа над проектами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Рефлексивный семинар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							Декабрь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Районный конкурс педагогических проектов по социально-творческому развитию детей и подростков «Пространство идей»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							Январь-апрель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Круглый стол единомышленников по итогам конкурса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							Май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3200" smtClean="0"/>
              <a:t>Вопросы </a:t>
            </a:r>
            <a:br>
              <a:rPr lang="ru-RU" sz="3200" smtClean="0"/>
            </a:br>
            <a:r>
              <a:rPr lang="ru-RU" sz="3200" smtClean="0"/>
              <a:t>семинара-погружения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/>
              <a:t>Электронный информационно-методический ресурс «Социальная креативность – создаем будущее» (http://openop.ru)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Социально-креативные стратегии в образовании http://openop.ru/imr/smysly/strategii/ 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Проектировочный практикум «Разработка и презентация эскиза педагогического проекта по выбранной проблеме с использованием стратегии Уолта Диснея» 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Рефлексивный практикум «Значение социально-креативных стратегий в педагогической практике» с использованием стратегии Э. де Боно «Шесть шляп мышления» </a:t>
            </a:r>
          </a:p>
          <a:p>
            <a:pPr>
              <a:lnSpc>
                <a:spcPct val="80000"/>
              </a:lnSpc>
            </a:pPr>
            <a:r>
              <a:rPr lang="ru-RU" sz="2000" b="1" smtClean="0"/>
              <a:t>Презентация районного конкурса педагогических проектов «Пространство идей» в области социально-творческого развития детей и подростков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b="1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r"/>
            <a:r>
              <a:rPr lang="ru-RU" sz="3600" i="1" smtClean="0"/>
              <a:t>Планируемые </a:t>
            </a:r>
            <a:br>
              <a:rPr lang="ru-RU" sz="3600" i="1" smtClean="0"/>
            </a:br>
            <a:r>
              <a:rPr lang="ru-RU" sz="3600" i="1" smtClean="0"/>
              <a:t>результаты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b="1" smtClean="0"/>
              <a:t>Знакомство с современными научными подходами к проблеме социально-творческого развития детей и подростков</a:t>
            </a:r>
          </a:p>
          <a:p>
            <a:pPr>
              <a:lnSpc>
                <a:spcPct val="90000"/>
              </a:lnSpc>
            </a:pPr>
            <a:r>
              <a:rPr lang="ru-RU" sz="2600" b="1" smtClean="0"/>
              <a:t>Получение информации о стратегиях, технологиях и методах социально-творческого развития школьников</a:t>
            </a:r>
          </a:p>
          <a:p>
            <a:pPr>
              <a:lnSpc>
                <a:spcPct val="90000"/>
              </a:lnSpc>
            </a:pPr>
            <a:r>
              <a:rPr lang="ru-RU" sz="2600" b="1" smtClean="0"/>
              <a:t>Практическое применение технологии педагогического проектирования для повышения социальной активности школьников и включения их в различные социальные практики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r"/>
            <a:r>
              <a:rPr lang="ru-RU" sz="3200" smtClean="0"/>
              <a:t>Информационные ресурсы </a:t>
            </a:r>
            <a:br>
              <a:rPr lang="ru-RU" sz="3200" smtClean="0"/>
            </a:br>
            <a:r>
              <a:rPr lang="ru-RU" sz="3200" smtClean="0"/>
              <a:t>для обеспечения участников стажировочной площадки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89138"/>
            <a:ext cx="8229600" cy="4137025"/>
          </a:xfrm>
          <a:solidFill>
            <a:schemeClr val="tx2"/>
          </a:solidFill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Электронный информационно-методический ресурс «Социальная креативность – создаем будущее»</a:t>
            </a: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chemeClr val="bg1"/>
                </a:solidFill>
              </a:rPr>
              <a:t>			</a:t>
            </a:r>
            <a:r>
              <a:rPr lang="ru-RU" b="1" smtClean="0">
                <a:solidFill>
                  <a:schemeClr val="bg1"/>
                </a:solidFill>
                <a:hlinkClick r:id="rId2"/>
              </a:rPr>
              <a:t>http://openop.ru</a:t>
            </a:r>
            <a:endParaRPr lang="ru-RU" b="1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ru-RU" b="1" smtClean="0">
                <a:solidFill>
                  <a:schemeClr val="bg1"/>
                </a:solidFill>
              </a:rPr>
              <a:t>Сайт Дома детского творчества</a:t>
            </a:r>
          </a:p>
          <a:p>
            <a:pPr algn="ctr">
              <a:buFontTx/>
              <a:buNone/>
            </a:pPr>
            <a:r>
              <a:rPr lang="ru-RU" b="1" smtClean="0">
                <a:solidFill>
                  <a:schemeClr val="bg1"/>
                </a:solidFill>
                <a:hlinkClick r:id="rId3"/>
              </a:rPr>
              <a:t>https://ddtks.ru/grc/sp</a:t>
            </a:r>
            <a:r>
              <a:rPr lang="ru-RU" b="1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r"/>
            <a:r>
              <a:rPr lang="ru-RU" sz="4000" i="1" smtClean="0"/>
              <a:t>Контакты для связи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2133600"/>
            <a:ext cx="8229600" cy="3989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/>
              <a:t>Иваник Мария Дмитриевна</a:t>
            </a:r>
            <a:r>
              <a:rPr lang="ru-RU" sz="2400" smtClean="0"/>
              <a:t>, директор ДДТ</a:t>
            </a:r>
            <a:endParaRPr lang="en-US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</a:t>
            </a:r>
            <a:r>
              <a:rPr lang="ru-RU" sz="2400" smtClean="0"/>
              <a:t>тел.: 246-03-10; </a:t>
            </a:r>
            <a:r>
              <a:rPr lang="en-US" sz="2400" smtClean="0"/>
              <a:t>email</a:t>
            </a:r>
            <a:r>
              <a:rPr lang="ru-RU" sz="2400" smtClean="0"/>
              <a:t>: ddtks@yandex.ru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Сеничева Ирина Олеговна</a:t>
            </a:r>
            <a:r>
              <a:rPr lang="ru-RU" sz="2400" smtClean="0"/>
              <a:t>, зам. директора по инновационной деятельности ДДТ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/>
              <a:t>	n</a:t>
            </a:r>
            <a:r>
              <a:rPr lang="ru-RU" sz="2400" smtClean="0"/>
              <a:t>ел. +79117490940; </a:t>
            </a:r>
            <a:r>
              <a:rPr lang="en-US" sz="2400" smtClean="0"/>
              <a:t>email</a:t>
            </a:r>
            <a:r>
              <a:rPr lang="ru-RU" sz="2400" smtClean="0"/>
              <a:t>: </a:t>
            </a:r>
            <a:r>
              <a:rPr lang="en-US" sz="2400" smtClean="0"/>
              <a:t>sio59@mail</a:t>
            </a:r>
            <a:r>
              <a:rPr lang="ru-RU" sz="2400" smtClean="0"/>
              <a:t>.ru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Каликина Елена Александровна</a:t>
            </a:r>
            <a:r>
              <a:rPr lang="ru-RU" sz="2400" smtClean="0"/>
              <a:t>, зам.директора по информационно-методической работе ДДТ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	тел.: +79113348929; </a:t>
            </a:r>
            <a:r>
              <a:rPr lang="en-US" sz="2400" smtClean="0"/>
              <a:t>email</a:t>
            </a:r>
            <a:r>
              <a:rPr lang="ru-RU" sz="2400" smtClean="0"/>
              <a:t>: </a:t>
            </a:r>
            <a:r>
              <a:rPr lang="en-US" sz="2400" smtClean="0"/>
              <a:t>elenaknordic</a:t>
            </a:r>
            <a:r>
              <a:rPr lang="ru-RU" sz="2400" smtClean="0"/>
              <a:t>@</a:t>
            </a:r>
            <a:r>
              <a:rPr lang="en-US" sz="2400" smtClean="0"/>
              <a:t>gmail.com</a:t>
            </a: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b="1" smtClean="0"/>
              <a:t>Шатковская Ольга Владимировна</a:t>
            </a:r>
            <a:r>
              <a:rPr lang="ru-RU" sz="2400" smtClean="0"/>
              <a:t>, методист ДДТ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	Тел. +79112408380; </a:t>
            </a:r>
            <a:r>
              <a:rPr lang="en-US" sz="2400" smtClean="0"/>
              <a:t>email</a:t>
            </a:r>
            <a:r>
              <a:rPr lang="ru-RU" sz="2400" smtClean="0"/>
              <a:t>: 79112408380</a:t>
            </a:r>
            <a:r>
              <a:rPr lang="en-US" sz="2400" smtClean="0"/>
              <a:t>@yandex</a:t>
            </a:r>
            <a:r>
              <a:rPr lang="ru-RU" sz="2400" smtClean="0"/>
              <a:t>.ru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ДТ">
  <a:themeElements>
    <a:clrScheme name="ДДТ">
      <a:dk1>
        <a:srgbClr val="17365D"/>
      </a:dk1>
      <a:lt1>
        <a:srgbClr val="E1EAF7"/>
      </a:lt1>
      <a:dk2>
        <a:srgbClr val="1F497D"/>
      </a:dk2>
      <a:lt2>
        <a:srgbClr val="E1EAF7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E19FF"/>
      </a:folHlink>
    </a:clrScheme>
    <a:fontScheme name="Другая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ДДТ</Template>
  <TotalTime>39880</TotalTime>
  <Words>355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ДДТ</vt:lpstr>
      <vt:lpstr>ДДТ</vt:lpstr>
      <vt:lpstr>ДДТ</vt:lpstr>
      <vt:lpstr>ДДТ</vt:lpstr>
      <vt:lpstr>ДДТ</vt:lpstr>
      <vt:lpstr>ДДТ</vt:lpstr>
      <vt:lpstr>ДДТ</vt:lpstr>
      <vt:lpstr> Актуальное содержание стажировочной площадки «Социальная креативность: теория, технологии, решения»  </vt:lpstr>
      <vt:lpstr>Районная стажировочная площадка</vt:lpstr>
      <vt:lpstr>Современный тренд российского образования – ориентация на воспитание </vt:lpstr>
      <vt:lpstr>Актуальность темы  площадки</vt:lpstr>
      <vt:lpstr>Программа площадки</vt:lpstr>
      <vt:lpstr>Вопросы  семинара-погружения</vt:lpstr>
      <vt:lpstr>Планируемые  результаты</vt:lpstr>
      <vt:lpstr>Информационные ресурсы  для обеспечения участников стажировочной площадки</vt:lpstr>
      <vt:lpstr>Контакты для связи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248</cp:revision>
  <dcterms:created xsi:type="dcterms:W3CDTF">2016-09-07T14:37:22Z</dcterms:created>
  <dcterms:modified xsi:type="dcterms:W3CDTF">2022-06-10T11:55:23Z</dcterms:modified>
</cp:coreProperties>
</file>