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3" r:id="rId2"/>
    <p:sldId id="312" r:id="rId3"/>
    <p:sldId id="302" r:id="rId4"/>
    <p:sldId id="306" r:id="rId5"/>
    <p:sldId id="307" r:id="rId6"/>
    <p:sldId id="298" r:id="rId7"/>
    <p:sldId id="308" r:id="rId8"/>
    <p:sldId id="309" r:id="rId9"/>
    <p:sldId id="313" r:id="rId10"/>
    <p:sldId id="286" r:id="rId11"/>
    <p:sldId id="315" r:id="rId1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96" y="5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2FF607-2D71-4EF1-B73C-1D2950EC5B0E}" type="doc">
      <dgm:prSet loTypeId="urn:microsoft.com/office/officeart/2005/8/layout/target3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C4CC659-26D9-4755-9A68-9369C6400E84}">
      <dgm:prSet custT="1"/>
      <dgm:spPr/>
      <dgm:t>
        <a:bodyPr/>
        <a:lstStyle/>
        <a:p>
          <a:pPr algn="just"/>
          <a:r>
            <a:rPr lang="ru-RU" sz="1700" dirty="0"/>
            <a:t>Интеграция внешних и внутренних форм повышения профессиональной компетентности педагогических кадров(ГЦРДО, АППО, ДУМ, «Академия цифровых технологий», </a:t>
          </a:r>
          <a:r>
            <a:rPr lang="ru-RU" sz="1800" b="1" dirty="0">
              <a:solidFill>
                <a:srgbClr val="7030A0"/>
              </a:solidFill>
            </a:rPr>
            <a:t>Курсы повышения квалификации ДДТ</a:t>
          </a:r>
          <a:endParaRPr lang="ru-RU" sz="1800" b="1" dirty="0">
            <a:solidFill>
              <a:schemeClr val="tx1"/>
            </a:solidFill>
          </a:endParaRPr>
        </a:p>
      </dgm:t>
    </dgm:pt>
    <dgm:pt modelId="{F7325F6E-30F6-4C72-8B51-EA7A15B72799}" type="parTrans" cxnId="{621CBDA8-CCC2-4060-8444-D707D7A167CD}">
      <dgm:prSet/>
      <dgm:spPr/>
      <dgm:t>
        <a:bodyPr/>
        <a:lstStyle/>
        <a:p>
          <a:endParaRPr lang="ru-RU"/>
        </a:p>
      </dgm:t>
    </dgm:pt>
    <dgm:pt modelId="{796EAA56-FEFD-45D4-A77C-4204D8039231}" type="sibTrans" cxnId="{621CBDA8-CCC2-4060-8444-D707D7A167CD}">
      <dgm:prSet/>
      <dgm:spPr/>
      <dgm:t>
        <a:bodyPr/>
        <a:lstStyle/>
        <a:p>
          <a:endParaRPr lang="ru-RU"/>
        </a:p>
      </dgm:t>
    </dgm:pt>
    <dgm:pt modelId="{5E8962A1-E1F7-45C1-9674-D00C1A9D93AD}">
      <dgm:prSet custT="1"/>
      <dgm:spPr/>
      <dgm:t>
        <a:bodyPr/>
        <a:lstStyle/>
        <a:p>
          <a:pPr algn="just"/>
          <a:r>
            <a:rPr lang="ru-RU" sz="1500" dirty="0"/>
            <a:t>Совершенствование методических компетенций в части педагогических технологий, форм и методов организации учебной деятельности. Совершенствование психолого-педагогических компетенций(</a:t>
          </a:r>
          <a:r>
            <a:rPr lang="ru-RU" sz="1500" i="1" dirty="0"/>
            <a:t>возрастная психология, психология личности, педагогическая психология</a:t>
          </a:r>
          <a:r>
            <a:rPr lang="ru-RU" sz="1500" dirty="0"/>
            <a:t>) </a:t>
          </a:r>
        </a:p>
        <a:p>
          <a:pPr algn="just"/>
          <a:r>
            <a:rPr lang="ru-RU" sz="1500" b="1" dirty="0">
              <a:solidFill>
                <a:srgbClr val="7030A0"/>
              </a:solidFill>
            </a:rPr>
            <a:t>Лекционные занятия, конференции и семинары  в рамках реализации плана ЦРДО</a:t>
          </a:r>
          <a:r>
            <a:rPr lang="ru-RU" sz="1500" b="0" dirty="0">
              <a:solidFill>
                <a:schemeClr val="tx1"/>
              </a:solidFill>
            </a:rPr>
            <a:t>)</a:t>
          </a:r>
          <a:endParaRPr lang="ru-RU" sz="1500" dirty="0"/>
        </a:p>
      </dgm:t>
    </dgm:pt>
    <dgm:pt modelId="{F246244B-F099-483C-AD1F-B6462779B338}" type="parTrans" cxnId="{1E07DBC3-FF8D-4A1D-ACFA-4AC3C45F2101}">
      <dgm:prSet/>
      <dgm:spPr/>
      <dgm:t>
        <a:bodyPr/>
        <a:lstStyle/>
        <a:p>
          <a:endParaRPr lang="ru-RU"/>
        </a:p>
      </dgm:t>
    </dgm:pt>
    <dgm:pt modelId="{DAF33003-1C84-41EB-A08F-8E9B2A178D51}" type="sibTrans" cxnId="{1E07DBC3-FF8D-4A1D-ACFA-4AC3C45F2101}">
      <dgm:prSet/>
      <dgm:spPr/>
      <dgm:t>
        <a:bodyPr/>
        <a:lstStyle/>
        <a:p>
          <a:endParaRPr lang="ru-RU"/>
        </a:p>
      </dgm:t>
    </dgm:pt>
    <dgm:pt modelId="{ECDCD3EF-93FC-4CAB-8115-D1233DD77CC1}">
      <dgm:prSet custT="1"/>
      <dgm:spPr/>
      <dgm:t>
        <a:bodyPr/>
        <a:lstStyle/>
        <a:p>
          <a:pPr algn="just"/>
          <a:r>
            <a:rPr lang="ru-RU" sz="1600" dirty="0"/>
            <a:t>Модернизация структуры и материалов официального сайта ГБУ ДО ДДТ Красносельского района для использования в повышении квалификации</a:t>
          </a:r>
        </a:p>
      </dgm:t>
    </dgm:pt>
    <dgm:pt modelId="{9CD84A9A-3648-4F60-9F8D-7E1E2958AA04}" type="parTrans" cxnId="{22214455-CE7D-4D94-8F58-B4C84D4B62B0}">
      <dgm:prSet/>
      <dgm:spPr/>
      <dgm:t>
        <a:bodyPr/>
        <a:lstStyle/>
        <a:p>
          <a:endParaRPr lang="ru-RU"/>
        </a:p>
      </dgm:t>
    </dgm:pt>
    <dgm:pt modelId="{2481DE57-DA8F-4689-BBAB-FE6B3D2BF901}" type="sibTrans" cxnId="{22214455-CE7D-4D94-8F58-B4C84D4B62B0}">
      <dgm:prSet/>
      <dgm:spPr/>
      <dgm:t>
        <a:bodyPr/>
        <a:lstStyle/>
        <a:p>
          <a:endParaRPr lang="ru-RU"/>
        </a:p>
      </dgm:t>
    </dgm:pt>
    <dgm:pt modelId="{28A7B19C-12F6-4132-9024-A2E698A08723}" type="pres">
      <dgm:prSet presAssocID="{4D2FF607-2D71-4EF1-B73C-1D2950EC5B0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AAE4B2F-959E-4379-86E4-CFA7886AD275}" type="pres">
      <dgm:prSet presAssocID="{9C4CC659-26D9-4755-9A68-9369C6400E84}" presName="circle1" presStyleLbl="node1" presStyleIdx="0" presStyleCnt="3" custLinFactNeighborX="0" custLinFactNeighborY="1795"/>
      <dgm:spPr/>
    </dgm:pt>
    <dgm:pt modelId="{803126EA-66C5-470C-9467-EAEA67995AD0}" type="pres">
      <dgm:prSet presAssocID="{9C4CC659-26D9-4755-9A68-9369C6400E84}" presName="space" presStyleCnt="0"/>
      <dgm:spPr/>
    </dgm:pt>
    <dgm:pt modelId="{907F7C72-1289-47F2-A8A5-FFD24FD1062F}" type="pres">
      <dgm:prSet presAssocID="{9C4CC659-26D9-4755-9A68-9369C6400E84}" presName="rect1" presStyleLbl="alignAcc1" presStyleIdx="0" presStyleCnt="3"/>
      <dgm:spPr/>
    </dgm:pt>
    <dgm:pt modelId="{25769618-CDE5-41AC-B856-2718EE719EAF}" type="pres">
      <dgm:prSet presAssocID="{5E8962A1-E1F7-45C1-9674-D00C1A9D93AD}" presName="vertSpace2" presStyleLbl="node1" presStyleIdx="0" presStyleCnt="3"/>
      <dgm:spPr/>
    </dgm:pt>
    <dgm:pt modelId="{310AAE80-633F-4F99-8E82-791D45A3219F}" type="pres">
      <dgm:prSet presAssocID="{5E8962A1-E1F7-45C1-9674-D00C1A9D93AD}" presName="circle2" presStyleLbl="node1" presStyleIdx="1" presStyleCnt="3"/>
      <dgm:spPr/>
    </dgm:pt>
    <dgm:pt modelId="{4A6D5A7C-B595-4705-86CF-A2A75915134A}" type="pres">
      <dgm:prSet presAssocID="{5E8962A1-E1F7-45C1-9674-D00C1A9D93AD}" presName="rect2" presStyleLbl="alignAcc1" presStyleIdx="1" presStyleCnt="3"/>
      <dgm:spPr/>
    </dgm:pt>
    <dgm:pt modelId="{92431D4B-AFF8-4267-8B6E-3CD433624214}" type="pres">
      <dgm:prSet presAssocID="{ECDCD3EF-93FC-4CAB-8115-D1233DD77CC1}" presName="vertSpace3" presStyleLbl="node1" presStyleIdx="1" presStyleCnt="3"/>
      <dgm:spPr/>
    </dgm:pt>
    <dgm:pt modelId="{89230A9D-945B-4A4D-9CE9-232332A718F1}" type="pres">
      <dgm:prSet presAssocID="{ECDCD3EF-93FC-4CAB-8115-D1233DD77CC1}" presName="circle3" presStyleLbl="node1" presStyleIdx="2" presStyleCnt="3"/>
      <dgm:spPr/>
    </dgm:pt>
    <dgm:pt modelId="{4FB19118-5C0D-4C95-A1BF-6C109E88E667}" type="pres">
      <dgm:prSet presAssocID="{ECDCD3EF-93FC-4CAB-8115-D1233DD77CC1}" presName="rect3" presStyleLbl="alignAcc1" presStyleIdx="2" presStyleCnt="3"/>
      <dgm:spPr/>
    </dgm:pt>
    <dgm:pt modelId="{BC64DFEA-0132-4D6D-827C-27978D1C39AE}" type="pres">
      <dgm:prSet presAssocID="{9C4CC659-26D9-4755-9A68-9369C6400E8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401A9AB2-F47F-41E8-9F96-2C4CCB750BC3}" type="pres">
      <dgm:prSet presAssocID="{5E8962A1-E1F7-45C1-9674-D00C1A9D93AD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F504B821-6FFA-4D88-95A7-B928CAE3C8FC}" type="pres">
      <dgm:prSet presAssocID="{ECDCD3EF-93FC-4CAB-8115-D1233DD77CC1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E34BCC1A-ED7E-4EEA-9BB7-A9C6C7E21F13}" type="presOf" srcId="{ECDCD3EF-93FC-4CAB-8115-D1233DD77CC1}" destId="{4FB19118-5C0D-4C95-A1BF-6C109E88E667}" srcOrd="0" destOrd="0" presId="urn:microsoft.com/office/officeart/2005/8/layout/target3"/>
    <dgm:cxn modelId="{706BD33B-8449-433D-83E2-751238D8817A}" type="presOf" srcId="{4D2FF607-2D71-4EF1-B73C-1D2950EC5B0E}" destId="{28A7B19C-12F6-4132-9024-A2E698A08723}" srcOrd="0" destOrd="0" presId="urn:microsoft.com/office/officeart/2005/8/layout/target3"/>
    <dgm:cxn modelId="{421EB96D-E3F3-477F-9A83-34C2D7DECB49}" type="presOf" srcId="{ECDCD3EF-93FC-4CAB-8115-D1233DD77CC1}" destId="{F504B821-6FFA-4D88-95A7-B928CAE3C8FC}" srcOrd="1" destOrd="0" presId="urn:microsoft.com/office/officeart/2005/8/layout/target3"/>
    <dgm:cxn modelId="{753E926E-485A-4E88-BC0E-82B80523AF93}" type="presOf" srcId="{9C4CC659-26D9-4755-9A68-9369C6400E84}" destId="{907F7C72-1289-47F2-A8A5-FFD24FD1062F}" srcOrd="0" destOrd="0" presId="urn:microsoft.com/office/officeart/2005/8/layout/target3"/>
    <dgm:cxn modelId="{22214455-CE7D-4D94-8F58-B4C84D4B62B0}" srcId="{4D2FF607-2D71-4EF1-B73C-1D2950EC5B0E}" destId="{ECDCD3EF-93FC-4CAB-8115-D1233DD77CC1}" srcOrd="2" destOrd="0" parTransId="{9CD84A9A-3648-4F60-9F8D-7E1E2958AA04}" sibTransId="{2481DE57-DA8F-4689-BBAB-FE6B3D2BF901}"/>
    <dgm:cxn modelId="{621CBDA8-CCC2-4060-8444-D707D7A167CD}" srcId="{4D2FF607-2D71-4EF1-B73C-1D2950EC5B0E}" destId="{9C4CC659-26D9-4755-9A68-9369C6400E84}" srcOrd="0" destOrd="0" parTransId="{F7325F6E-30F6-4C72-8B51-EA7A15B72799}" sibTransId="{796EAA56-FEFD-45D4-A77C-4204D8039231}"/>
    <dgm:cxn modelId="{1E07DBC3-FF8D-4A1D-ACFA-4AC3C45F2101}" srcId="{4D2FF607-2D71-4EF1-B73C-1D2950EC5B0E}" destId="{5E8962A1-E1F7-45C1-9674-D00C1A9D93AD}" srcOrd="1" destOrd="0" parTransId="{F246244B-F099-483C-AD1F-B6462779B338}" sibTransId="{DAF33003-1C84-41EB-A08F-8E9B2A178D51}"/>
    <dgm:cxn modelId="{1E855CC7-630D-4E80-8D24-A11076450BD7}" type="presOf" srcId="{5E8962A1-E1F7-45C1-9674-D00C1A9D93AD}" destId="{401A9AB2-F47F-41E8-9F96-2C4CCB750BC3}" srcOrd="1" destOrd="0" presId="urn:microsoft.com/office/officeart/2005/8/layout/target3"/>
    <dgm:cxn modelId="{1785E0E6-029D-4A4E-A90A-57FDA4DC1247}" type="presOf" srcId="{9C4CC659-26D9-4755-9A68-9369C6400E84}" destId="{BC64DFEA-0132-4D6D-827C-27978D1C39AE}" srcOrd="1" destOrd="0" presId="urn:microsoft.com/office/officeart/2005/8/layout/target3"/>
    <dgm:cxn modelId="{FBE5A0F0-0AE6-41BA-AED2-10B296E1087B}" type="presOf" srcId="{5E8962A1-E1F7-45C1-9674-D00C1A9D93AD}" destId="{4A6D5A7C-B595-4705-86CF-A2A75915134A}" srcOrd="0" destOrd="0" presId="urn:microsoft.com/office/officeart/2005/8/layout/target3"/>
    <dgm:cxn modelId="{797FC632-9E15-44CE-A9EF-A0DFBE12C5AC}" type="presParOf" srcId="{28A7B19C-12F6-4132-9024-A2E698A08723}" destId="{DAAE4B2F-959E-4379-86E4-CFA7886AD275}" srcOrd="0" destOrd="0" presId="urn:microsoft.com/office/officeart/2005/8/layout/target3"/>
    <dgm:cxn modelId="{DD3C4B40-C5BF-45BD-B817-6AB91C42ACD1}" type="presParOf" srcId="{28A7B19C-12F6-4132-9024-A2E698A08723}" destId="{803126EA-66C5-470C-9467-EAEA67995AD0}" srcOrd="1" destOrd="0" presId="urn:microsoft.com/office/officeart/2005/8/layout/target3"/>
    <dgm:cxn modelId="{2D82DF95-D532-48F3-82B9-43086E6EEC08}" type="presParOf" srcId="{28A7B19C-12F6-4132-9024-A2E698A08723}" destId="{907F7C72-1289-47F2-A8A5-FFD24FD1062F}" srcOrd="2" destOrd="0" presId="urn:microsoft.com/office/officeart/2005/8/layout/target3"/>
    <dgm:cxn modelId="{09A13BC0-FC0E-4440-91BF-9B61A3BD332A}" type="presParOf" srcId="{28A7B19C-12F6-4132-9024-A2E698A08723}" destId="{25769618-CDE5-41AC-B856-2718EE719EAF}" srcOrd="3" destOrd="0" presId="urn:microsoft.com/office/officeart/2005/8/layout/target3"/>
    <dgm:cxn modelId="{9E594443-5DAC-43FB-9432-16EE7AEB6F1B}" type="presParOf" srcId="{28A7B19C-12F6-4132-9024-A2E698A08723}" destId="{310AAE80-633F-4F99-8E82-791D45A3219F}" srcOrd="4" destOrd="0" presId="urn:microsoft.com/office/officeart/2005/8/layout/target3"/>
    <dgm:cxn modelId="{07EF4A45-7A86-472F-A8CB-9C49E791788C}" type="presParOf" srcId="{28A7B19C-12F6-4132-9024-A2E698A08723}" destId="{4A6D5A7C-B595-4705-86CF-A2A75915134A}" srcOrd="5" destOrd="0" presId="urn:microsoft.com/office/officeart/2005/8/layout/target3"/>
    <dgm:cxn modelId="{EC0B289F-4C71-44CE-B952-38176ED1CF4A}" type="presParOf" srcId="{28A7B19C-12F6-4132-9024-A2E698A08723}" destId="{92431D4B-AFF8-4267-8B6E-3CD433624214}" srcOrd="6" destOrd="0" presId="urn:microsoft.com/office/officeart/2005/8/layout/target3"/>
    <dgm:cxn modelId="{AFBD7D51-04F9-40FF-AB3D-2F8EC9332078}" type="presParOf" srcId="{28A7B19C-12F6-4132-9024-A2E698A08723}" destId="{89230A9D-945B-4A4D-9CE9-232332A718F1}" srcOrd="7" destOrd="0" presId="urn:microsoft.com/office/officeart/2005/8/layout/target3"/>
    <dgm:cxn modelId="{7F960335-0232-40DB-95DA-10498A827D53}" type="presParOf" srcId="{28A7B19C-12F6-4132-9024-A2E698A08723}" destId="{4FB19118-5C0D-4C95-A1BF-6C109E88E667}" srcOrd="8" destOrd="0" presId="urn:microsoft.com/office/officeart/2005/8/layout/target3"/>
    <dgm:cxn modelId="{132FE7AE-54AB-4041-B282-11657B72E432}" type="presParOf" srcId="{28A7B19C-12F6-4132-9024-A2E698A08723}" destId="{BC64DFEA-0132-4D6D-827C-27978D1C39AE}" srcOrd="9" destOrd="0" presId="urn:microsoft.com/office/officeart/2005/8/layout/target3"/>
    <dgm:cxn modelId="{8EE78CA9-E445-4D3D-9FFE-5AA0724F20B4}" type="presParOf" srcId="{28A7B19C-12F6-4132-9024-A2E698A08723}" destId="{401A9AB2-F47F-41E8-9F96-2C4CCB750BC3}" srcOrd="10" destOrd="0" presId="urn:microsoft.com/office/officeart/2005/8/layout/target3"/>
    <dgm:cxn modelId="{24CCAABE-19CC-4F11-B4F8-117415A2639A}" type="presParOf" srcId="{28A7B19C-12F6-4132-9024-A2E698A08723}" destId="{F504B821-6FFA-4D88-95A7-B928CAE3C8F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53F6A2-4158-4B78-A226-8BFD2CE9BEB4}" type="doc">
      <dgm:prSet loTypeId="urn:microsoft.com/office/officeart/2005/8/layout/default#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3617AA4-E61B-4A66-84C1-994DB8754285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ru-RU" b="1" dirty="0">
              <a:solidFill>
                <a:srgbClr val="002060"/>
              </a:solidFill>
            </a:rPr>
            <a:t>Пути дальнейшей реализации проекта </a:t>
          </a:r>
        </a:p>
      </dgm:t>
    </dgm:pt>
    <dgm:pt modelId="{CA1C0B98-3ABF-4C65-B6F1-867B79F7AF69}" type="parTrans" cxnId="{3297F22A-BA59-4F65-A1EC-29A4DD179D1B}">
      <dgm:prSet/>
      <dgm:spPr/>
      <dgm:t>
        <a:bodyPr/>
        <a:lstStyle/>
        <a:p>
          <a:endParaRPr lang="ru-RU"/>
        </a:p>
      </dgm:t>
    </dgm:pt>
    <dgm:pt modelId="{6214F194-ECB7-46A5-A907-FBBF1E2CB8BD}" type="sibTrans" cxnId="{3297F22A-BA59-4F65-A1EC-29A4DD179D1B}">
      <dgm:prSet/>
      <dgm:spPr/>
      <dgm:t>
        <a:bodyPr/>
        <a:lstStyle/>
        <a:p>
          <a:endParaRPr lang="ru-RU"/>
        </a:p>
      </dgm:t>
    </dgm:pt>
    <dgm:pt modelId="{0814743F-0AB3-4775-BBBF-DA2768E816B8}" type="pres">
      <dgm:prSet presAssocID="{C653F6A2-4158-4B78-A226-8BFD2CE9BEB4}" presName="diagram" presStyleCnt="0">
        <dgm:presLayoutVars>
          <dgm:dir/>
          <dgm:resizeHandles val="exact"/>
        </dgm:presLayoutVars>
      </dgm:prSet>
      <dgm:spPr/>
    </dgm:pt>
    <dgm:pt modelId="{48ED5715-D787-4442-9FBC-388EB68BDDE8}" type="pres">
      <dgm:prSet presAssocID="{E3617AA4-E61B-4A66-84C1-994DB8754285}" presName="node" presStyleLbl="node1" presStyleIdx="0" presStyleCnt="1" custScaleX="277866" custScaleY="69155" custLinFactNeighborX="-9" custLinFactNeighborY="-4531">
        <dgm:presLayoutVars>
          <dgm:bulletEnabled val="1"/>
        </dgm:presLayoutVars>
      </dgm:prSet>
      <dgm:spPr/>
    </dgm:pt>
  </dgm:ptLst>
  <dgm:cxnLst>
    <dgm:cxn modelId="{3297F22A-BA59-4F65-A1EC-29A4DD179D1B}" srcId="{C653F6A2-4158-4B78-A226-8BFD2CE9BEB4}" destId="{E3617AA4-E61B-4A66-84C1-994DB8754285}" srcOrd="0" destOrd="0" parTransId="{CA1C0B98-3ABF-4C65-B6F1-867B79F7AF69}" sibTransId="{6214F194-ECB7-46A5-A907-FBBF1E2CB8BD}"/>
    <dgm:cxn modelId="{86AF417C-4572-4E90-B872-BEFCB95EE612}" type="presOf" srcId="{C653F6A2-4158-4B78-A226-8BFD2CE9BEB4}" destId="{0814743F-0AB3-4775-BBBF-DA2768E816B8}" srcOrd="0" destOrd="0" presId="urn:microsoft.com/office/officeart/2005/8/layout/default#1"/>
    <dgm:cxn modelId="{0807D8A5-DBCE-45ED-88F2-EAB5B8BC3B46}" type="presOf" srcId="{E3617AA4-E61B-4A66-84C1-994DB8754285}" destId="{48ED5715-D787-4442-9FBC-388EB68BDDE8}" srcOrd="0" destOrd="0" presId="urn:microsoft.com/office/officeart/2005/8/layout/default#1"/>
    <dgm:cxn modelId="{9ACC5F53-824C-40AE-96CD-B9E31C4C80EA}" type="presParOf" srcId="{0814743F-0AB3-4775-BBBF-DA2768E816B8}" destId="{48ED5715-D787-4442-9FBC-388EB68BDDE8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2FF607-2D71-4EF1-B73C-1D2950EC5B0E}" type="doc">
      <dgm:prSet loTypeId="urn:microsoft.com/office/officeart/2005/8/layout/target3" loCatId="relationship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C4CC659-26D9-4755-9A68-9369C6400E84}">
      <dgm:prSet custT="1"/>
      <dgm:spPr/>
      <dgm:t>
        <a:bodyPr/>
        <a:lstStyle/>
        <a:p>
          <a:pPr algn="just"/>
          <a:r>
            <a:rPr lang="ru-RU" sz="1700" dirty="0"/>
            <a:t>Интеграция внешних и внутренних форм повышения профессиональной компетентности педагогических кадров(ГЦРДО, АППО, ДУМ, «Академия цифровых технологий», </a:t>
          </a:r>
          <a:r>
            <a:rPr lang="ru-RU" sz="1800" b="1" dirty="0">
              <a:solidFill>
                <a:srgbClr val="7030A0"/>
              </a:solidFill>
            </a:rPr>
            <a:t>Курсы повышения квалификации ДДТ</a:t>
          </a:r>
          <a:endParaRPr lang="ru-RU" sz="1800" b="1" dirty="0">
            <a:solidFill>
              <a:schemeClr val="tx1"/>
            </a:solidFill>
          </a:endParaRPr>
        </a:p>
      </dgm:t>
    </dgm:pt>
    <dgm:pt modelId="{F7325F6E-30F6-4C72-8B51-EA7A15B72799}" type="parTrans" cxnId="{621CBDA8-CCC2-4060-8444-D707D7A167CD}">
      <dgm:prSet/>
      <dgm:spPr/>
      <dgm:t>
        <a:bodyPr/>
        <a:lstStyle/>
        <a:p>
          <a:endParaRPr lang="ru-RU"/>
        </a:p>
      </dgm:t>
    </dgm:pt>
    <dgm:pt modelId="{796EAA56-FEFD-45D4-A77C-4204D8039231}" type="sibTrans" cxnId="{621CBDA8-CCC2-4060-8444-D707D7A167CD}">
      <dgm:prSet/>
      <dgm:spPr/>
      <dgm:t>
        <a:bodyPr/>
        <a:lstStyle/>
        <a:p>
          <a:endParaRPr lang="ru-RU"/>
        </a:p>
      </dgm:t>
    </dgm:pt>
    <dgm:pt modelId="{5E8962A1-E1F7-45C1-9674-D00C1A9D93AD}">
      <dgm:prSet custT="1"/>
      <dgm:spPr/>
      <dgm:t>
        <a:bodyPr/>
        <a:lstStyle/>
        <a:p>
          <a:pPr algn="just"/>
          <a:r>
            <a:rPr lang="ru-RU" sz="1500" dirty="0"/>
            <a:t>Совершенствование методических компетенций в части педагогических технологий, форм и методов организации учебной деятельности. Совершенствование психолого-педагогических компетенций(</a:t>
          </a:r>
          <a:r>
            <a:rPr lang="ru-RU" sz="1500" i="1" dirty="0"/>
            <a:t>возрастная психология, психология личности, педагогическая психология</a:t>
          </a:r>
          <a:r>
            <a:rPr lang="ru-RU" sz="1500" dirty="0"/>
            <a:t>) </a:t>
          </a:r>
        </a:p>
        <a:p>
          <a:pPr algn="just"/>
          <a:r>
            <a:rPr lang="ru-RU" sz="1500" b="1" dirty="0">
              <a:solidFill>
                <a:srgbClr val="7030A0"/>
              </a:solidFill>
            </a:rPr>
            <a:t>Лекционные занятия, конференции и семинары  в рамках реализации плана ЦРДО</a:t>
          </a:r>
          <a:r>
            <a:rPr lang="ru-RU" sz="1500" b="0" dirty="0">
              <a:solidFill>
                <a:schemeClr val="tx1"/>
              </a:solidFill>
            </a:rPr>
            <a:t>)</a:t>
          </a:r>
          <a:endParaRPr lang="ru-RU" sz="1500" dirty="0"/>
        </a:p>
      </dgm:t>
    </dgm:pt>
    <dgm:pt modelId="{F246244B-F099-483C-AD1F-B6462779B338}" type="parTrans" cxnId="{1E07DBC3-FF8D-4A1D-ACFA-4AC3C45F2101}">
      <dgm:prSet/>
      <dgm:spPr/>
      <dgm:t>
        <a:bodyPr/>
        <a:lstStyle/>
        <a:p>
          <a:endParaRPr lang="ru-RU"/>
        </a:p>
      </dgm:t>
    </dgm:pt>
    <dgm:pt modelId="{DAF33003-1C84-41EB-A08F-8E9B2A178D51}" type="sibTrans" cxnId="{1E07DBC3-FF8D-4A1D-ACFA-4AC3C45F2101}">
      <dgm:prSet/>
      <dgm:spPr/>
      <dgm:t>
        <a:bodyPr/>
        <a:lstStyle/>
        <a:p>
          <a:endParaRPr lang="ru-RU"/>
        </a:p>
      </dgm:t>
    </dgm:pt>
    <dgm:pt modelId="{ECDCD3EF-93FC-4CAB-8115-D1233DD77CC1}">
      <dgm:prSet custT="1"/>
      <dgm:spPr/>
      <dgm:t>
        <a:bodyPr/>
        <a:lstStyle/>
        <a:p>
          <a:pPr algn="just"/>
          <a:r>
            <a:rPr lang="ru-RU" sz="1600" dirty="0"/>
            <a:t>Модернизация структуры и материалов официального сайта ГБУ ДО ДДТ Красносельского района для использования в повышении квалификации</a:t>
          </a:r>
        </a:p>
      </dgm:t>
    </dgm:pt>
    <dgm:pt modelId="{9CD84A9A-3648-4F60-9F8D-7E1E2958AA04}" type="parTrans" cxnId="{22214455-CE7D-4D94-8F58-B4C84D4B62B0}">
      <dgm:prSet/>
      <dgm:spPr/>
      <dgm:t>
        <a:bodyPr/>
        <a:lstStyle/>
        <a:p>
          <a:endParaRPr lang="ru-RU"/>
        </a:p>
      </dgm:t>
    </dgm:pt>
    <dgm:pt modelId="{2481DE57-DA8F-4689-BBAB-FE6B3D2BF901}" type="sibTrans" cxnId="{22214455-CE7D-4D94-8F58-B4C84D4B62B0}">
      <dgm:prSet/>
      <dgm:spPr/>
      <dgm:t>
        <a:bodyPr/>
        <a:lstStyle/>
        <a:p>
          <a:endParaRPr lang="ru-RU"/>
        </a:p>
      </dgm:t>
    </dgm:pt>
    <dgm:pt modelId="{28A7B19C-12F6-4132-9024-A2E698A08723}" type="pres">
      <dgm:prSet presAssocID="{4D2FF607-2D71-4EF1-B73C-1D2950EC5B0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DAAE4B2F-959E-4379-86E4-CFA7886AD275}" type="pres">
      <dgm:prSet presAssocID="{9C4CC659-26D9-4755-9A68-9369C6400E84}" presName="circle1" presStyleLbl="node1" presStyleIdx="0" presStyleCnt="3" custLinFactNeighborX="0" custLinFactNeighborY="1795"/>
      <dgm:spPr/>
    </dgm:pt>
    <dgm:pt modelId="{803126EA-66C5-470C-9467-EAEA67995AD0}" type="pres">
      <dgm:prSet presAssocID="{9C4CC659-26D9-4755-9A68-9369C6400E84}" presName="space" presStyleCnt="0"/>
      <dgm:spPr/>
    </dgm:pt>
    <dgm:pt modelId="{907F7C72-1289-47F2-A8A5-FFD24FD1062F}" type="pres">
      <dgm:prSet presAssocID="{9C4CC659-26D9-4755-9A68-9369C6400E84}" presName="rect1" presStyleLbl="alignAcc1" presStyleIdx="0" presStyleCnt="3"/>
      <dgm:spPr/>
    </dgm:pt>
    <dgm:pt modelId="{25769618-CDE5-41AC-B856-2718EE719EAF}" type="pres">
      <dgm:prSet presAssocID="{5E8962A1-E1F7-45C1-9674-D00C1A9D93AD}" presName="vertSpace2" presStyleLbl="node1" presStyleIdx="0" presStyleCnt="3"/>
      <dgm:spPr/>
    </dgm:pt>
    <dgm:pt modelId="{310AAE80-633F-4F99-8E82-791D45A3219F}" type="pres">
      <dgm:prSet presAssocID="{5E8962A1-E1F7-45C1-9674-D00C1A9D93AD}" presName="circle2" presStyleLbl="node1" presStyleIdx="1" presStyleCnt="3"/>
      <dgm:spPr/>
    </dgm:pt>
    <dgm:pt modelId="{4A6D5A7C-B595-4705-86CF-A2A75915134A}" type="pres">
      <dgm:prSet presAssocID="{5E8962A1-E1F7-45C1-9674-D00C1A9D93AD}" presName="rect2" presStyleLbl="alignAcc1" presStyleIdx="1" presStyleCnt="3"/>
      <dgm:spPr/>
    </dgm:pt>
    <dgm:pt modelId="{92431D4B-AFF8-4267-8B6E-3CD433624214}" type="pres">
      <dgm:prSet presAssocID="{ECDCD3EF-93FC-4CAB-8115-D1233DD77CC1}" presName="vertSpace3" presStyleLbl="node1" presStyleIdx="1" presStyleCnt="3"/>
      <dgm:spPr/>
    </dgm:pt>
    <dgm:pt modelId="{89230A9D-945B-4A4D-9CE9-232332A718F1}" type="pres">
      <dgm:prSet presAssocID="{ECDCD3EF-93FC-4CAB-8115-D1233DD77CC1}" presName="circle3" presStyleLbl="node1" presStyleIdx="2" presStyleCnt="3"/>
      <dgm:spPr/>
    </dgm:pt>
    <dgm:pt modelId="{4FB19118-5C0D-4C95-A1BF-6C109E88E667}" type="pres">
      <dgm:prSet presAssocID="{ECDCD3EF-93FC-4CAB-8115-D1233DD77CC1}" presName="rect3" presStyleLbl="alignAcc1" presStyleIdx="2" presStyleCnt="3"/>
      <dgm:spPr/>
    </dgm:pt>
    <dgm:pt modelId="{BC64DFEA-0132-4D6D-827C-27978D1C39AE}" type="pres">
      <dgm:prSet presAssocID="{9C4CC659-26D9-4755-9A68-9369C6400E84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401A9AB2-F47F-41E8-9F96-2C4CCB750BC3}" type="pres">
      <dgm:prSet presAssocID="{5E8962A1-E1F7-45C1-9674-D00C1A9D93AD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F504B821-6FFA-4D88-95A7-B928CAE3C8FC}" type="pres">
      <dgm:prSet presAssocID="{ECDCD3EF-93FC-4CAB-8115-D1233DD77CC1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6FC7FD01-148E-40C5-A96A-A1AAC145C256}" type="presOf" srcId="{ECDCD3EF-93FC-4CAB-8115-D1233DD77CC1}" destId="{F504B821-6FFA-4D88-95A7-B928CAE3C8FC}" srcOrd="1" destOrd="0" presId="urn:microsoft.com/office/officeart/2005/8/layout/target3"/>
    <dgm:cxn modelId="{8F068A2B-44B7-404E-BD43-7096DF90B5B7}" type="presOf" srcId="{9C4CC659-26D9-4755-9A68-9369C6400E84}" destId="{907F7C72-1289-47F2-A8A5-FFD24FD1062F}" srcOrd="0" destOrd="0" presId="urn:microsoft.com/office/officeart/2005/8/layout/target3"/>
    <dgm:cxn modelId="{D63FDD38-B246-4061-BC3A-4A562E3731D6}" type="presOf" srcId="{9C4CC659-26D9-4755-9A68-9369C6400E84}" destId="{BC64DFEA-0132-4D6D-827C-27978D1C39AE}" srcOrd="1" destOrd="0" presId="urn:microsoft.com/office/officeart/2005/8/layout/target3"/>
    <dgm:cxn modelId="{AA5F2850-F2C6-425E-BF56-11B9A7CA5CDF}" type="presOf" srcId="{5E8962A1-E1F7-45C1-9674-D00C1A9D93AD}" destId="{4A6D5A7C-B595-4705-86CF-A2A75915134A}" srcOrd="0" destOrd="0" presId="urn:microsoft.com/office/officeart/2005/8/layout/target3"/>
    <dgm:cxn modelId="{22214455-CE7D-4D94-8F58-B4C84D4B62B0}" srcId="{4D2FF607-2D71-4EF1-B73C-1D2950EC5B0E}" destId="{ECDCD3EF-93FC-4CAB-8115-D1233DD77CC1}" srcOrd="2" destOrd="0" parTransId="{9CD84A9A-3648-4F60-9F8D-7E1E2958AA04}" sibTransId="{2481DE57-DA8F-4689-BBAB-FE6B3D2BF901}"/>
    <dgm:cxn modelId="{0E80CBA0-FD96-4CCE-B787-44AAB357F240}" type="presOf" srcId="{4D2FF607-2D71-4EF1-B73C-1D2950EC5B0E}" destId="{28A7B19C-12F6-4132-9024-A2E698A08723}" srcOrd="0" destOrd="0" presId="urn:microsoft.com/office/officeart/2005/8/layout/target3"/>
    <dgm:cxn modelId="{621CBDA8-CCC2-4060-8444-D707D7A167CD}" srcId="{4D2FF607-2D71-4EF1-B73C-1D2950EC5B0E}" destId="{9C4CC659-26D9-4755-9A68-9369C6400E84}" srcOrd="0" destOrd="0" parTransId="{F7325F6E-30F6-4C72-8B51-EA7A15B72799}" sibTransId="{796EAA56-FEFD-45D4-A77C-4204D8039231}"/>
    <dgm:cxn modelId="{8DE3ECAA-7BD0-4255-8A30-C73010069F9A}" type="presOf" srcId="{5E8962A1-E1F7-45C1-9674-D00C1A9D93AD}" destId="{401A9AB2-F47F-41E8-9F96-2C4CCB750BC3}" srcOrd="1" destOrd="0" presId="urn:microsoft.com/office/officeart/2005/8/layout/target3"/>
    <dgm:cxn modelId="{784BBEB2-4165-4167-A1F3-53AFE757925C}" type="presOf" srcId="{ECDCD3EF-93FC-4CAB-8115-D1233DD77CC1}" destId="{4FB19118-5C0D-4C95-A1BF-6C109E88E667}" srcOrd="0" destOrd="0" presId="urn:microsoft.com/office/officeart/2005/8/layout/target3"/>
    <dgm:cxn modelId="{1E07DBC3-FF8D-4A1D-ACFA-4AC3C45F2101}" srcId="{4D2FF607-2D71-4EF1-B73C-1D2950EC5B0E}" destId="{5E8962A1-E1F7-45C1-9674-D00C1A9D93AD}" srcOrd="1" destOrd="0" parTransId="{F246244B-F099-483C-AD1F-B6462779B338}" sibTransId="{DAF33003-1C84-41EB-A08F-8E9B2A178D51}"/>
    <dgm:cxn modelId="{838CF418-B45F-4304-9E4D-C60D66E477E5}" type="presParOf" srcId="{28A7B19C-12F6-4132-9024-A2E698A08723}" destId="{DAAE4B2F-959E-4379-86E4-CFA7886AD275}" srcOrd="0" destOrd="0" presId="urn:microsoft.com/office/officeart/2005/8/layout/target3"/>
    <dgm:cxn modelId="{4034BA49-5423-4967-B024-9B0045DDF6C2}" type="presParOf" srcId="{28A7B19C-12F6-4132-9024-A2E698A08723}" destId="{803126EA-66C5-470C-9467-EAEA67995AD0}" srcOrd="1" destOrd="0" presId="urn:microsoft.com/office/officeart/2005/8/layout/target3"/>
    <dgm:cxn modelId="{8D66E9F1-5D09-409A-81F9-6A79FD68923F}" type="presParOf" srcId="{28A7B19C-12F6-4132-9024-A2E698A08723}" destId="{907F7C72-1289-47F2-A8A5-FFD24FD1062F}" srcOrd="2" destOrd="0" presId="urn:microsoft.com/office/officeart/2005/8/layout/target3"/>
    <dgm:cxn modelId="{EED7E148-6A98-49B1-B3FF-D7D94DF00963}" type="presParOf" srcId="{28A7B19C-12F6-4132-9024-A2E698A08723}" destId="{25769618-CDE5-41AC-B856-2718EE719EAF}" srcOrd="3" destOrd="0" presId="urn:microsoft.com/office/officeart/2005/8/layout/target3"/>
    <dgm:cxn modelId="{AC637B4E-0166-4410-9D1C-64EEE7F62DC2}" type="presParOf" srcId="{28A7B19C-12F6-4132-9024-A2E698A08723}" destId="{310AAE80-633F-4F99-8E82-791D45A3219F}" srcOrd="4" destOrd="0" presId="urn:microsoft.com/office/officeart/2005/8/layout/target3"/>
    <dgm:cxn modelId="{04C50E02-1B32-42D0-909A-0CCF9B9A0E1B}" type="presParOf" srcId="{28A7B19C-12F6-4132-9024-A2E698A08723}" destId="{4A6D5A7C-B595-4705-86CF-A2A75915134A}" srcOrd="5" destOrd="0" presId="urn:microsoft.com/office/officeart/2005/8/layout/target3"/>
    <dgm:cxn modelId="{0674BA9A-375E-4DAD-9447-8493073B7CAD}" type="presParOf" srcId="{28A7B19C-12F6-4132-9024-A2E698A08723}" destId="{92431D4B-AFF8-4267-8B6E-3CD433624214}" srcOrd="6" destOrd="0" presId="urn:microsoft.com/office/officeart/2005/8/layout/target3"/>
    <dgm:cxn modelId="{557AC6C5-B39E-45A5-B337-C96C4FE0007A}" type="presParOf" srcId="{28A7B19C-12F6-4132-9024-A2E698A08723}" destId="{89230A9D-945B-4A4D-9CE9-232332A718F1}" srcOrd="7" destOrd="0" presId="urn:microsoft.com/office/officeart/2005/8/layout/target3"/>
    <dgm:cxn modelId="{BDB5FF88-C5F5-4761-81A7-BDB7187BEAA0}" type="presParOf" srcId="{28A7B19C-12F6-4132-9024-A2E698A08723}" destId="{4FB19118-5C0D-4C95-A1BF-6C109E88E667}" srcOrd="8" destOrd="0" presId="urn:microsoft.com/office/officeart/2005/8/layout/target3"/>
    <dgm:cxn modelId="{B9C0CB39-6AF9-40A6-9B6A-674C4223BCD8}" type="presParOf" srcId="{28A7B19C-12F6-4132-9024-A2E698A08723}" destId="{BC64DFEA-0132-4D6D-827C-27978D1C39AE}" srcOrd="9" destOrd="0" presId="urn:microsoft.com/office/officeart/2005/8/layout/target3"/>
    <dgm:cxn modelId="{FED6E49E-3BBD-4AEA-8107-EE629BF46060}" type="presParOf" srcId="{28A7B19C-12F6-4132-9024-A2E698A08723}" destId="{401A9AB2-F47F-41E8-9F96-2C4CCB750BC3}" srcOrd="10" destOrd="0" presId="urn:microsoft.com/office/officeart/2005/8/layout/target3"/>
    <dgm:cxn modelId="{340D2371-1947-4BDF-B593-9B86474CC00F}" type="presParOf" srcId="{28A7B19C-12F6-4132-9024-A2E698A08723}" destId="{F504B821-6FFA-4D88-95A7-B928CAE3C8F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53F6A2-4158-4B78-A226-8BFD2CE9BEB4}" type="doc">
      <dgm:prSet loTypeId="urn:microsoft.com/office/officeart/2005/8/layout/default#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E3617AA4-E61B-4A66-84C1-994DB8754285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b="1" dirty="0">
              <a:solidFill>
                <a:srgbClr val="002060"/>
              </a:solidFill>
            </a:rPr>
            <a:t>Индивидуальный маршрут профессионального роста педагога</a:t>
          </a:r>
        </a:p>
      </dgm:t>
    </dgm:pt>
    <dgm:pt modelId="{CA1C0B98-3ABF-4C65-B6F1-867B79F7AF69}" type="parTrans" cxnId="{3297F22A-BA59-4F65-A1EC-29A4DD179D1B}">
      <dgm:prSet/>
      <dgm:spPr/>
      <dgm:t>
        <a:bodyPr/>
        <a:lstStyle/>
        <a:p>
          <a:endParaRPr lang="ru-RU"/>
        </a:p>
      </dgm:t>
    </dgm:pt>
    <dgm:pt modelId="{6214F194-ECB7-46A5-A907-FBBF1E2CB8BD}" type="sibTrans" cxnId="{3297F22A-BA59-4F65-A1EC-29A4DD179D1B}">
      <dgm:prSet/>
      <dgm:spPr/>
      <dgm:t>
        <a:bodyPr/>
        <a:lstStyle/>
        <a:p>
          <a:endParaRPr lang="ru-RU"/>
        </a:p>
      </dgm:t>
    </dgm:pt>
    <dgm:pt modelId="{0814743F-0AB3-4775-BBBF-DA2768E816B8}" type="pres">
      <dgm:prSet presAssocID="{C653F6A2-4158-4B78-A226-8BFD2CE9BEB4}" presName="diagram" presStyleCnt="0">
        <dgm:presLayoutVars>
          <dgm:dir/>
          <dgm:resizeHandles val="exact"/>
        </dgm:presLayoutVars>
      </dgm:prSet>
      <dgm:spPr/>
    </dgm:pt>
    <dgm:pt modelId="{48ED5715-D787-4442-9FBC-388EB68BDDE8}" type="pres">
      <dgm:prSet presAssocID="{E3617AA4-E61B-4A66-84C1-994DB8754285}" presName="node" presStyleLbl="node1" presStyleIdx="0" presStyleCnt="1" custScaleX="277866" custScaleY="69155" custLinFactNeighborX="-9" custLinFactNeighborY="-4531">
        <dgm:presLayoutVars>
          <dgm:bulletEnabled val="1"/>
        </dgm:presLayoutVars>
      </dgm:prSet>
      <dgm:spPr/>
    </dgm:pt>
  </dgm:ptLst>
  <dgm:cxnLst>
    <dgm:cxn modelId="{3297F22A-BA59-4F65-A1EC-29A4DD179D1B}" srcId="{C653F6A2-4158-4B78-A226-8BFD2CE9BEB4}" destId="{E3617AA4-E61B-4A66-84C1-994DB8754285}" srcOrd="0" destOrd="0" parTransId="{CA1C0B98-3ABF-4C65-B6F1-867B79F7AF69}" sibTransId="{6214F194-ECB7-46A5-A907-FBBF1E2CB8BD}"/>
    <dgm:cxn modelId="{3E3FDB8B-E1D5-4063-83BD-4B9C4871FB05}" type="presOf" srcId="{E3617AA4-E61B-4A66-84C1-994DB8754285}" destId="{48ED5715-D787-4442-9FBC-388EB68BDDE8}" srcOrd="0" destOrd="0" presId="urn:microsoft.com/office/officeart/2005/8/layout/default#1"/>
    <dgm:cxn modelId="{BA2E59F5-2667-4583-BB2E-545B60F648A9}" type="presOf" srcId="{C653F6A2-4158-4B78-A226-8BFD2CE9BEB4}" destId="{0814743F-0AB3-4775-BBBF-DA2768E816B8}" srcOrd="0" destOrd="0" presId="urn:microsoft.com/office/officeart/2005/8/layout/default#1"/>
    <dgm:cxn modelId="{F0267B36-6A7B-406E-8CAF-A3F4BB4C6CF0}" type="presParOf" srcId="{0814743F-0AB3-4775-BBBF-DA2768E816B8}" destId="{48ED5715-D787-4442-9FBC-388EB68BDDE8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35850FA-48B3-4C65-8FFB-8BA6CAC7AE42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0B5F564-600D-483B-A26B-A2064332FB9C}">
      <dgm:prSet phldrT="[Текст]" custT="1"/>
      <dgm:spPr/>
      <dgm:t>
        <a:bodyPr/>
        <a:lstStyle/>
        <a:p>
          <a:r>
            <a:rPr lang="ru-RU" sz="1800" b="1" dirty="0"/>
            <a:t>Знаю свои возможности  </a:t>
          </a:r>
        </a:p>
      </dgm:t>
    </dgm:pt>
    <dgm:pt modelId="{8F61790E-7811-4BF8-9309-CACB9393E119}" type="parTrans" cxnId="{CEEFB88E-E4D0-45F3-B2C7-A48763FD2D61}">
      <dgm:prSet/>
      <dgm:spPr/>
      <dgm:t>
        <a:bodyPr/>
        <a:lstStyle/>
        <a:p>
          <a:endParaRPr lang="ru-RU"/>
        </a:p>
      </dgm:t>
    </dgm:pt>
    <dgm:pt modelId="{6B3A110E-1A40-46BB-8105-940FCEA1CEC8}" type="sibTrans" cxnId="{CEEFB88E-E4D0-45F3-B2C7-A48763FD2D61}">
      <dgm:prSet/>
      <dgm:spPr/>
      <dgm:t>
        <a:bodyPr/>
        <a:lstStyle/>
        <a:p>
          <a:endParaRPr lang="ru-RU"/>
        </a:p>
      </dgm:t>
    </dgm:pt>
    <dgm:pt modelId="{A4166ECA-016F-4385-9A8D-8BBBD8973872}">
      <dgm:prSet phldrT="[Текст]" custT="1"/>
      <dgm:spPr/>
      <dgm:t>
        <a:bodyPr/>
        <a:lstStyle/>
        <a:p>
          <a:r>
            <a:rPr lang="ru-RU" sz="1800" b="1" dirty="0"/>
            <a:t>Знаю, где реализоваться</a:t>
          </a:r>
        </a:p>
      </dgm:t>
    </dgm:pt>
    <dgm:pt modelId="{BBEDBA9C-DBA4-4B08-8F85-B3B79F87DCE3}" type="parTrans" cxnId="{6304BB60-BCB8-4D85-A10F-71F516FE8E56}">
      <dgm:prSet/>
      <dgm:spPr/>
      <dgm:t>
        <a:bodyPr/>
        <a:lstStyle/>
        <a:p>
          <a:endParaRPr lang="ru-RU"/>
        </a:p>
      </dgm:t>
    </dgm:pt>
    <dgm:pt modelId="{00965E14-B393-4527-8DCE-90936F05C0C9}" type="sibTrans" cxnId="{6304BB60-BCB8-4D85-A10F-71F516FE8E56}">
      <dgm:prSet/>
      <dgm:spPr/>
      <dgm:t>
        <a:bodyPr/>
        <a:lstStyle/>
        <a:p>
          <a:endParaRPr lang="ru-RU"/>
        </a:p>
      </dgm:t>
    </dgm:pt>
    <dgm:pt modelId="{92C7749F-A914-493B-AEF3-178A7F4CEA6E}">
      <dgm:prSet phldrT="[Текст]" custT="1"/>
      <dgm:spPr/>
      <dgm:t>
        <a:bodyPr/>
        <a:lstStyle/>
        <a:p>
          <a:r>
            <a:rPr lang="ru-RU" sz="1800" b="1" dirty="0"/>
            <a:t>Знаю, кто может мне помочь</a:t>
          </a:r>
        </a:p>
      </dgm:t>
    </dgm:pt>
    <dgm:pt modelId="{5C263714-36E7-4410-BD67-B7330897FB40}" type="parTrans" cxnId="{9366212E-5E9F-4F01-B98A-2774DF6EA74B}">
      <dgm:prSet/>
      <dgm:spPr/>
      <dgm:t>
        <a:bodyPr/>
        <a:lstStyle/>
        <a:p>
          <a:endParaRPr lang="ru-RU"/>
        </a:p>
      </dgm:t>
    </dgm:pt>
    <dgm:pt modelId="{384307FA-6717-4D14-A013-45126FC00416}" type="sibTrans" cxnId="{9366212E-5E9F-4F01-B98A-2774DF6EA74B}">
      <dgm:prSet/>
      <dgm:spPr/>
      <dgm:t>
        <a:bodyPr/>
        <a:lstStyle/>
        <a:p>
          <a:endParaRPr lang="ru-RU"/>
        </a:p>
      </dgm:t>
    </dgm:pt>
    <dgm:pt modelId="{25812A65-D6FF-4F1B-8DEE-D2B3EC39FC92}">
      <dgm:prSet phldrT="[Текст]" custT="1"/>
      <dgm:spPr/>
      <dgm:t>
        <a:bodyPr/>
        <a:lstStyle/>
        <a:p>
          <a:r>
            <a:rPr lang="ru-RU" sz="1800" b="1" dirty="0"/>
            <a:t>Могу пробовать и находить новые пути развития</a:t>
          </a:r>
        </a:p>
      </dgm:t>
    </dgm:pt>
    <dgm:pt modelId="{66F8E049-60E1-4554-8888-12C3487527D3}" type="parTrans" cxnId="{F7DF5608-851E-4F49-9BC0-491204241817}">
      <dgm:prSet/>
      <dgm:spPr/>
      <dgm:t>
        <a:bodyPr/>
        <a:lstStyle/>
        <a:p>
          <a:endParaRPr lang="ru-RU"/>
        </a:p>
      </dgm:t>
    </dgm:pt>
    <dgm:pt modelId="{A4F4FA0D-8D63-4517-8F53-504083570AD5}" type="sibTrans" cxnId="{F7DF5608-851E-4F49-9BC0-491204241817}">
      <dgm:prSet/>
      <dgm:spPr/>
      <dgm:t>
        <a:bodyPr/>
        <a:lstStyle/>
        <a:p>
          <a:endParaRPr lang="ru-RU"/>
        </a:p>
      </dgm:t>
    </dgm:pt>
    <dgm:pt modelId="{CC95693F-369E-4C36-B9A6-36960D3118E4}">
      <dgm:prSet phldrT="[Текст]" custT="1"/>
      <dgm:spPr/>
      <dgm:t>
        <a:bodyPr/>
        <a:lstStyle/>
        <a:p>
          <a:r>
            <a:rPr lang="ru-RU" sz="1800" b="1" dirty="0"/>
            <a:t>Могу оценить свои результаты и двигаться дальше</a:t>
          </a:r>
        </a:p>
      </dgm:t>
    </dgm:pt>
    <dgm:pt modelId="{BB545B4A-B95E-431B-868B-D758C3B7B9DB}" type="parTrans" cxnId="{F27D2B06-3D4B-4FFD-80AA-16F022FAF820}">
      <dgm:prSet/>
      <dgm:spPr/>
      <dgm:t>
        <a:bodyPr/>
        <a:lstStyle/>
        <a:p>
          <a:endParaRPr lang="ru-RU"/>
        </a:p>
      </dgm:t>
    </dgm:pt>
    <dgm:pt modelId="{C3893F28-1D2A-4C0C-AFE4-B4C1F1ACDEAF}" type="sibTrans" cxnId="{F27D2B06-3D4B-4FFD-80AA-16F022FAF820}">
      <dgm:prSet/>
      <dgm:spPr/>
      <dgm:t>
        <a:bodyPr/>
        <a:lstStyle/>
        <a:p>
          <a:endParaRPr lang="ru-RU"/>
        </a:p>
      </dgm:t>
    </dgm:pt>
    <dgm:pt modelId="{42610EB6-6C4B-479F-9A5E-F7CBE03B2C43}" type="pres">
      <dgm:prSet presAssocID="{235850FA-48B3-4C65-8FFB-8BA6CAC7AE42}" presName="arrowDiagram" presStyleCnt="0">
        <dgm:presLayoutVars>
          <dgm:chMax val="5"/>
          <dgm:dir/>
          <dgm:resizeHandles val="exact"/>
        </dgm:presLayoutVars>
      </dgm:prSet>
      <dgm:spPr/>
    </dgm:pt>
    <dgm:pt modelId="{8AA07E82-27A2-4BC9-ABF9-DF409D3A8131}" type="pres">
      <dgm:prSet presAssocID="{235850FA-48B3-4C65-8FFB-8BA6CAC7AE42}" presName="arrow" presStyleLbl="bgShp" presStyleIdx="0" presStyleCnt="1" custLinFactNeighborX="933" custLinFactNeighborY="156"/>
      <dgm:spPr/>
    </dgm:pt>
    <dgm:pt modelId="{5BCE5EE8-E5E4-4D55-8450-1BDA7C9DD966}" type="pres">
      <dgm:prSet presAssocID="{235850FA-48B3-4C65-8FFB-8BA6CAC7AE42}" presName="arrowDiagram5" presStyleCnt="0"/>
      <dgm:spPr/>
    </dgm:pt>
    <dgm:pt modelId="{8A549D89-56A9-4E97-85F2-C945E7D03E41}" type="pres">
      <dgm:prSet presAssocID="{B0B5F564-600D-483B-A26B-A2064332FB9C}" presName="bullet5a" presStyleLbl="node1" presStyleIdx="0" presStyleCnt="5"/>
      <dgm:spPr/>
    </dgm:pt>
    <dgm:pt modelId="{46EA2FBC-1631-4A1C-9F0A-D55714E26051}" type="pres">
      <dgm:prSet presAssocID="{B0B5F564-600D-483B-A26B-A2064332FB9C}" presName="textBox5a" presStyleLbl="revTx" presStyleIdx="0" presStyleCnt="5" custScaleX="196019" custScaleY="100983" custLinFactNeighborX="31774" custLinFactNeighborY="10556">
        <dgm:presLayoutVars>
          <dgm:bulletEnabled val="1"/>
        </dgm:presLayoutVars>
      </dgm:prSet>
      <dgm:spPr/>
    </dgm:pt>
    <dgm:pt modelId="{E978966B-ED55-4AE4-A17A-9868418761A1}" type="pres">
      <dgm:prSet presAssocID="{A4166ECA-016F-4385-9A8D-8BBBD8973872}" presName="bullet5b" presStyleLbl="node1" presStyleIdx="1" presStyleCnt="5"/>
      <dgm:spPr/>
    </dgm:pt>
    <dgm:pt modelId="{5E4B9AF6-10F8-470C-A78A-359F05D6155A}" type="pres">
      <dgm:prSet presAssocID="{A4166ECA-016F-4385-9A8D-8BBBD8973872}" presName="textBox5b" presStyleLbl="revTx" presStyleIdx="1" presStyleCnt="5" custScaleX="131795" custScaleY="41502" custLinFactNeighborX="66" custLinFactNeighborY="-18874">
        <dgm:presLayoutVars>
          <dgm:bulletEnabled val="1"/>
        </dgm:presLayoutVars>
      </dgm:prSet>
      <dgm:spPr/>
    </dgm:pt>
    <dgm:pt modelId="{2C3981E4-1A14-40F7-BFE1-ADB3C3C56731}" type="pres">
      <dgm:prSet presAssocID="{92C7749F-A914-493B-AEF3-178A7F4CEA6E}" presName="bullet5c" presStyleLbl="node1" presStyleIdx="2" presStyleCnt="5"/>
      <dgm:spPr/>
    </dgm:pt>
    <dgm:pt modelId="{5F0F3421-DA32-4703-97F8-A574D7B5174A}" type="pres">
      <dgm:prSet presAssocID="{92C7749F-A914-493B-AEF3-178A7F4CEA6E}" presName="textBox5c" presStyleLbl="revTx" presStyleIdx="2" presStyleCnt="5" custScaleX="111706" custScaleY="23391" custLinFactNeighborX="-7950" custLinFactNeighborY="-31464">
        <dgm:presLayoutVars>
          <dgm:bulletEnabled val="1"/>
        </dgm:presLayoutVars>
      </dgm:prSet>
      <dgm:spPr/>
    </dgm:pt>
    <dgm:pt modelId="{6BC05B1B-0DC5-4941-A412-E3D2C3DDF8FC}" type="pres">
      <dgm:prSet presAssocID="{25812A65-D6FF-4F1B-8DEE-D2B3EC39FC92}" presName="bullet5d" presStyleLbl="node1" presStyleIdx="3" presStyleCnt="5"/>
      <dgm:spPr/>
    </dgm:pt>
    <dgm:pt modelId="{3CB7C6D7-D3C5-4B0E-8866-CF0A042873EA}" type="pres">
      <dgm:prSet presAssocID="{25812A65-D6FF-4F1B-8DEE-D2B3EC39FC92}" presName="textBox5d" presStyleLbl="revTx" presStyleIdx="3" presStyleCnt="5" custScaleX="106446" custScaleY="37883" custLinFactNeighborX="-13696" custLinFactNeighborY="-23415">
        <dgm:presLayoutVars>
          <dgm:bulletEnabled val="1"/>
        </dgm:presLayoutVars>
      </dgm:prSet>
      <dgm:spPr/>
    </dgm:pt>
    <dgm:pt modelId="{261C5506-7919-46AA-8E59-60D3C15A40B0}" type="pres">
      <dgm:prSet presAssocID="{CC95693F-369E-4C36-B9A6-36960D3118E4}" presName="bullet5e" presStyleLbl="node1" presStyleIdx="4" presStyleCnt="5" custLinFactNeighborX="3345" custLinFactNeighborY="-39422"/>
      <dgm:spPr/>
    </dgm:pt>
    <dgm:pt modelId="{B405F22E-D89C-4817-AB0E-11BD8F4AD6E7}" type="pres">
      <dgm:prSet presAssocID="{CC95693F-369E-4C36-B9A6-36960D3118E4}" presName="textBox5e" presStyleLbl="revTx" presStyleIdx="4" presStyleCnt="5" custScaleY="42119" custLinFactNeighborX="-19942" custLinFactNeighborY="-26186">
        <dgm:presLayoutVars>
          <dgm:bulletEnabled val="1"/>
        </dgm:presLayoutVars>
      </dgm:prSet>
      <dgm:spPr/>
    </dgm:pt>
  </dgm:ptLst>
  <dgm:cxnLst>
    <dgm:cxn modelId="{F27D2B06-3D4B-4FFD-80AA-16F022FAF820}" srcId="{235850FA-48B3-4C65-8FFB-8BA6CAC7AE42}" destId="{CC95693F-369E-4C36-B9A6-36960D3118E4}" srcOrd="4" destOrd="0" parTransId="{BB545B4A-B95E-431B-868B-D758C3B7B9DB}" sibTransId="{C3893F28-1D2A-4C0C-AFE4-B4C1F1ACDEAF}"/>
    <dgm:cxn modelId="{F7DF5608-851E-4F49-9BC0-491204241817}" srcId="{235850FA-48B3-4C65-8FFB-8BA6CAC7AE42}" destId="{25812A65-D6FF-4F1B-8DEE-D2B3EC39FC92}" srcOrd="3" destOrd="0" parTransId="{66F8E049-60E1-4554-8888-12C3487527D3}" sibTransId="{A4F4FA0D-8D63-4517-8F53-504083570AD5}"/>
    <dgm:cxn modelId="{75141C0F-46ED-4467-9E2C-0F2E9069575B}" type="presOf" srcId="{A4166ECA-016F-4385-9A8D-8BBBD8973872}" destId="{5E4B9AF6-10F8-470C-A78A-359F05D6155A}" srcOrd="0" destOrd="0" presId="urn:microsoft.com/office/officeart/2005/8/layout/arrow2"/>
    <dgm:cxn modelId="{EFB62520-9ABA-4A58-9413-71A5B929F0D0}" type="presOf" srcId="{25812A65-D6FF-4F1B-8DEE-D2B3EC39FC92}" destId="{3CB7C6D7-D3C5-4B0E-8866-CF0A042873EA}" srcOrd="0" destOrd="0" presId="urn:microsoft.com/office/officeart/2005/8/layout/arrow2"/>
    <dgm:cxn modelId="{9366212E-5E9F-4F01-B98A-2774DF6EA74B}" srcId="{235850FA-48B3-4C65-8FFB-8BA6CAC7AE42}" destId="{92C7749F-A914-493B-AEF3-178A7F4CEA6E}" srcOrd="2" destOrd="0" parTransId="{5C263714-36E7-4410-BD67-B7330897FB40}" sibTransId="{384307FA-6717-4D14-A013-45126FC00416}"/>
    <dgm:cxn modelId="{730B705F-CB34-46CC-97D3-B00FEEB1A4D7}" type="presOf" srcId="{92C7749F-A914-493B-AEF3-178A7F4CEA6E}" destId="{5F0F3421-DA32-4703-97F8-A574D7B5174A}" srcOrd="0" destOrd="0" presId="urn:microsoft.com/office/officeart/2005/8/layout/arrow2"/>
    <dgm:cxn modelId="{6304BB60-BCB8-4D85-A10F-71F516FE8E56}" srcId="{235850FA-48B3-4C65-8FFB-8BA6CAC7AE42}" destId="{A4166ECA-016F-4385-9A8D-8BBBD8973872}" srcOrd="1" destOrd="0" parTransId="{BBEDBA9C-DBA4-4B08-8F85-B3B79F87DCE3}" sibTransId="{00965E14-B393-4527-8DCE-90936F05C0C9}"/>
    <dgm:cxn modelId="{CEEFB88E-E4D0-45F3-B2C7-A48763FD2D61}" srcId="{235850FA-48B3-4C65-8FFB-8BA6CAC7AE42}" destId="{B0B5F564-600D-483B-A26B-A2064332FB9C}" srcOrd="0" destOrd="0" parTransId="{8F61790E-7811-4BF8-9309-CACB9393E119}" sibTransId="{6B3A110E-1A40-46BB-8105-940FCEA1CEC8}"/>
    <dgm:cxn modelId="{AED51091-AC22-4655-9D13-FF06379B0815}" type="presOf" srcId="{CC95693F-369E-4C36-B9A6-36960D3118E4}" destId="{B405F22E-D89C-4817-AB0E-11BD8F4AD6E7}" srcOrd="0" destOrd="0" presId="urn:microsoft.com/office/officeart/2005/8/layout/arrow2"/>
    <dgm:cxn modelId="{2CD674F0-5CBF-4AA7-A00F-0363C46B78D0}" type="presOf" srcId="{235850FA-48B3-4C65-8FFB-8BA6CAC7AE42}" destId="{42610EB6-6C4B-479F-9A5E-F7CBE03B2C43}" srcOrd="0" destOrd="0" presId="urn:microsoft.com/office/officeart/2005/8/layout/arrow2"/>
    <dgm:cxn modelId="{4B77EAF7-D7BF-408E-8CBD-7F8830F7CFD7}" type="presOf" srcId="{B0B5F564-600D-483B-A26B-A2064332FB9C}" destId="{46EA2FBC-1631-4A1C-9F0A-D55714E26051}" srcOrd="0" destOrd="0" presId="urn:microsoft.com/office/officeart/2005/8/layout/arrow2"/>
    <dgm:cxn modelId="{0510EFA8-B85D-419B-8435-1A676A5F8DE9}" type="presParOf" srcId="{42610EB6-6C4B-479F-9A5E-F7CBE03B2C43}" destId="{8AA07E82-27A2-4BC9-ABF9-DF409D3A8131}" srcOrd="0" destOrd="0" presId="urn:microsoft.com/office/officeart/2005/8/layout/arrow2"/>
    <dgm:cxn modelId="{664B1F6A-A13F-4E36-8DF1-36ED91A4D374}" type="presParOf" srcId="{42610EB6-6C4B-479F-9A5E-F7CBE03B2C43}" destId="{5BCE5EE8-E5E4-4D55-8450-1BDA7C9DD966}" srcOrd="1" destOrd="0" presId="urn:microsoft.com/office/officeart/2005/8/layout/arrow2"/>
    <dgm:cxn modelId="{8336C052-D260-43D8-89C1-B211F09E0CA8}" type="presParOf" srcId="{5BCE5EE8-E5E4-4D55-8450-1BDA7C9DD966}" destId="{8A549D89-56A9-4E97-85F2-C945E7D03E41}" srcOrd="0" destOrd="0" presId="urn:microsoft.com/office/officeart/2005/8/layout/arrow2"/>
    <dgm:cxn modelId="{75B1811A-C68D-4A30-AEAE-00EA3A6ED073}" type="presParOf" srcId="{5BCE5EE8-E5E4-4D55-8450-1BDA7C9DD966}" destId="{46EA2FBC-1631-4A1C-9F0A-D55714E26051}" srcOrd="1" destOrd="0" presId="urn:microsoft.com/office/officeart/2005/8/layout/arrow2"/>
    <dgm:cxn modelId="{716EEE33-2C1B-4BD7-8D40-AE0DC690E17A}" type="presParOf" srcId="{5BCE5EE8-E5E4-4D55-8450-1BDA7C9DD966}" destId="{E978966B-ED55-4AE4-A17A-9868418761A1}" srcOrd="2" destOrd="0" presId="urn:microsoft.com/office/officeart/2005/8/layout/arrow2"/>
    <dgm:cxn modelId="{EB0A2F6F-0F32-4B88-9376-24420548A5EC}" type="presParOf" srcId="{5BCE5EE8-E5E4-4D55-8450-1BDA7C9DD966}" destId="{5E4B9AF6-10F8-470C-A78A-359F05D6155A}" srcOrd="3" destOrd="0" presId="urn:microsoft.com/office/officeart/2005/8/layout/arrow2"/>
    <dgm:cxn modelId="{5A65A363-F445-4DC0-B5B6-C22C65BF955C}" type="presParOf" srcId="{5BCE5EE8-E5E4-4D55-8450-1BDA7C9DD966}" destId="{2C3981E4-1A14-40F7-BFE1-ADB3C3C56731}" srcOrd="4" destOrd="0" presId="urn:microsoft.com/office/officeart/2005/8/layout/arrow2"/>
    <dgm:cxn modelId="{5B705A22-E28E-4F5E-B421-9F4C7A77E790}" type="presParOf" srcId="{5BCE5EE8-E5E4-4D55-8450-1BDA7C9DD966}" destId="{5F0F3421-DA32-4703-97F8-A574D7B5174A}" srcOrd="5" destOrd="0" presId="urn:microsoft.com/office/officeart/2005/8/layout/arrow2"/>
    <dgm:cxn modelId="{5454D64C-4513-477B-A9A8-22087F28D7F4}" type="presParOf" srcId="{5BCE5EE8-E5E4-4D55-8450-1BDA7C9DD966}" destId="{6BC05B1B-0DC5-4941-A412-E3D2C3DDF8FC}" srcOrd="6" destOrd="0" presId="urn:microsoft.com/office/officeart/2005/8/layout/arrow2"/>
    <dgm:cxn modelId="{CF4F7A2D-1690-444F-BB65-7B22F7CB6867}" type="presParOf" srcId="{5BCE5EE8-E5E4-4D55-8450-1BDA7C9DD966}" destId="{3CB7C6D7-D3C5-4B0E-8866-CF0A042873EA}" srcOrd="7" destOrd="0" presId="urn:microsoft.com/office/officeart/2005/8/layout/arrow2"/>
    <dgm:cxn modelId="{117C34CA-49BA-452B-A254-629E11B00C1C}" type="presParOf" srcId="{5BCE5EE8-E5E4-4D55-8450-1BDA7C9DD966}" destId="{261C5506-7919-46AA-8E59-60D3C15A40B0}" srcOrd="8" destOrd="0" presId="urn:microsoft.com/office/officeart/2005/8/layout/arrow2"/>
    <dgm:cxn modelId="{C5D443E4-BEE6-4F54-A631-FB10C7CB1D18}" type="presParOf" srcId="{5BCE5EE8-E5E4-4D55-8450-1BDA7C9DD966}" destId="{B405F22E-D89C-4817-AB0E-11BD8F4AD6E7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4B2F-959E-4379-86E4-CFA7886AD275}">
      <dsp:nvSpPr>
        <dsp:cNvPr id="0" name=""/>
        <dsp:cNvSpPr/>
      </dsp:nvSpPr>
      <dsp:spPr>
        <a:xfrm>
          <a:off x="0" y="81430"/>
          <a:ext cx="4536504" cy="453650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F7C72-1289-47F2-A8A5-FFD24FD1062F}">
      <dsp:nvSpPr>
        <dsp:cNvPr id="0" name=""/>
        <dsp:cNvSpPr/>
      </dsp:nvSpPr>
      <dsp:spPr>
        <a:xfrm>
          <a:off x="2268252" y="0"/>
          <a:ext cx="6156684" cy="4536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Интеграция внешних и внутренних форм повышения профессиональной компетентности педагогических кадров(ГЦРДО, АППО, ДУМ, «Академия цифровых технологий», </a:t>
          </a:r>
          <a:r>
            <a:rPr lang="ru-RU" sz="1800" b="1" kern="1200" dirty="0">
              <a:solidFill>
                <a:srgbClr val="7030A0"/>
              </a:solidFill>
            </a:rPr>
            <a:t>Курсы повышения квалификации ДДТ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268252" y="0"/>
        <a:ext cx="6156684" cy="1360954"/>
      </dsp:txXfrm>
    </dsp:sp>
    <dsp:sp modelId="{310AAE80-633F-4F99-8E82-791D45A3219F}">
      <dsp:nvSpPr>
        <dsp:cNvPr id="0" name=""/>
        <dsp:cNvSpPr/>
      </dsp:nvSpPr>
      <dsp:spPr>
        <a:xfrm>
          <a:off x="793889" y="1360954"/>
          <a:ext cx="2948724" cy="294872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D5A7C-B595-4705-86CF-A2A75915134A}">
      <dsp:nvSpPr>
        <dsp:cNvPr id="0" name=""/>
        <dsp:cNvSpPr/>
      </dsp:nvSpPr>
      <dsp:spPr>
        <a:xfrm>
          <a:off x="2268252" y="1360954"/>
          <a:ext cx="6156684" cy="29487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Совершенствование методических компетенций в части педагогических технологий, форм и методов организации учебной деятельности. Совершенствование психолого-педагогических компетенций(</a:t>
          </a:r>
          <a:r>
            <a:rPr lang="ru-RU" sz="1500" i="1" kern="1200" dirty="0"/>
            <a:t>возрастная психология, психология личности, педагогическая психология</a:t>
          </a:r>
          <a:r>
            <a:rPr lang="ru-RU" sz="1500" kern="1200" dirty="0"/>
            <a:t>)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7030A0"/>
              </a:solidFill>
            </a:rPr>
            <a:t>Лекционные занятия, конференции и семинары  в рамках реализации плана ЦРДО</a:t>
          </a:r>
          <a:r>
            <a:rPr lang="ru-RU" sz="1500" b="0" kern="1200" dirty="0">
              <a:solidFill>
                <a:schemeClr val="tx1"/>
              </a:solidFill>
            </a:rPr>
            <a:t>)</a:t>
          </a:r>
          <a:endParaRPr lang="ru-RU" sz="1500" kern="1200" dirty="0"/>
        </a:p>
      </dsp:txBody>
      <dsp:txXfrm>
        <a:off x="2268252" y="1360954"/>
        <a:ext cx="6156684" cy="1360949"/>
      </dsp:txXfrm>
    </dsp:sp>
    <dsp:sp modelId="{89230A9D-945B-4A4D-9CE9-232332A718F1}">
      <dsp:nvSpPr>
        <dsp:cNvPr id="0" name=""/>
        <dsp:cNvSpPr/>
      </dsp:nvSpPr>
      <dsp:spPr>
        <a:xfrm>
          <a:off x="1587777" y="2721903"/>
          <a:ext cx="1360949" cy="136094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19118-5C0D-4C95-A1BF-6C109E88E667}">
      <dsp:nvSpPr>
        <dsp:cNvPr id="0" name=""/>
        <dsp:cNvSpPr/>
      </dsp:nvSpPr>
      <dsp:spPr>
        <a:xfrm>
          <a:off x="2268252" y="2721903"/>
          <a:ext cx="6156684" cy="1360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Модернизация структуры и материалов официального сайта ГБУ ДО ДДТ Красносельского района для использования в повышении квалификации</a:t>
          </a:r>
        </a:p>
      </dsp:txBody>
      <dsp:txXfrm>
        <a:off x="2268252" y="2721903"/>
        <a:ext cx="6156684" cy="1360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D5715-D787-4442-9FBC-388EB68BDDE8}">
      <dsp:nvSpPr>
        <dsp:cNvPr id="0" name=""/>
        <dsp:cNvSpPr/>
      </dsp:nvSpPr>
      <dsp:spPr>
        <a:xfrm>
          <a:off x="0" y="418933"/>
          <a:ext cx="8459207" cy="126319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just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700" b="1" kern="1200" dirty="0">
              <a:solidFill>
                <a:srgbClr val="002060"/>
              </a:solidFill>
            </a:rPr>
            <a:t>Пути дальнейшей реализации проекта </a:t>
          </a:r>
        </a:p>
      </dsp:txBody>
      <dsp:txXfrm>
        <a:off x="0" y="418933"/>
        <a:ext cx="8459207" cy="12631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AE4B2F-959E-4379-86E4-CFA7886AD275}">
      <dsp:nvSpPr>
        <dsp:cNvPr id="0" name=""/>
        <dsp:cNvSpPr/>
      </dsp:nvSpPr>
      <dsp:spPr>
        <a:xfrm>
          <a:off x="0" y="81430"/>
          <a:ext cx="4536504" cy="453650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7F7C72-1289-47F2-A8A5-FFD24FD1062F}">
      <dsp:nvSpPr>
        <dsp:cNvPr id="0" name=""/>
        <dsp:cNvSpPr/>
      </dsp:nvSpPr>
      <dsp:spPr>
        <a:xfrm>
          <a:off x="2268252" y="0"/>
          <a:ext cx="6156684" cy="4536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just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Интеграция внешних и внутренних форм повышения профессиональной компетентности педагогических кадров(ГЦРДО, АППО, ДУМ, «Академия цифровых технологий», </a:t>
          </a:r>
          <a:r>
            <a:rPr lang="ru-RU" sz="1800" b="1" kern="1200" dirty="0">
              <a:solidFill>
                <a:srgbClr val="7030A0"/>
              </a:solidFill>
            </a:rPr>
            <a:t>Курсы повышения квалификации ДДТ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268252" y="0"/>
        <a:ext cx="6156684" cy="1360954"/>
      </dsp:txXfrm>
    </dsp:sp>
    <dsp:sp modelId="{310AAE80-633F-4F99-8E82-791D45A3219F}">
      <dsp:nvSpPr>
        <dsp:cNvPr id="0" name=""/>
        <dsp:cNvSpPr/>
      </dsp:nvSpPr>
      <dsp:spPr>
        <a:xfrm>
          <a:off x="793889" y="1360954"/>
          <a:ext cx="2948724" cy="294872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D5A7C-B595-4705-86CF-A2A75915134A}">
      <dsp:nvSpPr>
        <dsp:cNvPr id="0" name=""/>
        <dsp:cNvSpPr/>
      </dsp:nvSpPr>
      <dsp:spPr>
        <a:xfrm>
          <a:off x="2268252" y="1360954"/>
          <a:ext cx="6156684" cy="29487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Совершенствование методических компетенций в части педагогических технологий, форм и методов организации учебной деятельности. Совершенствование психолого-педагогических компетенций(</a:t>
          </a:r>
          <a:r>
            <a:rPr lang="ru-RU" sz="1500" i="1" kern="1200" dirty="0"/>
            <a:t>возрастная психология, психология личности, педагогическая психология</a:t>
          </a:r>
          <a:r>
            <a:rPr lang="ru-RU" sz="1500" kern="1200" dirty="0"/>
            <a:t>) </a:t>
          </a:r>
        </a:p>
        <a:p>
          <a:pPr marL="0" lvl="0" indent="0" algn="just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solidFill>
                <a:srgbClr val="7030A0"/>
              </a:solidFill>
            </a:rPr>
            <a:t>Лекционные занятия, конференции и семинары  в рамках реализации плана ЦРДО</a:t>
          </a:r>
          <a:r>
            <a:rPr lang="ru-RU" sz="1500" b="0" kern="1200" dirty="0">
              <a:solidFill>
                <a:schemeClr val="tx1"/>
              </a:solidFill>
            </a:rPr>
            <a:t>)</a:t>
          </a:r>
          <a:endParaRPr lang="ru-RU" sz="1500" kern="1200" dirty="0"/>
        </a:p>
      </dsp:txBody>
      <dsp:txXfrm>
        <a:off x="2268252" y="1360954"/>
        <a:ext cx="6156684" cy="1360949"/>
      </dsp:txXfrm>
    </dsp:sp>
    <dsp:sp modelId="{89230A9D-945B-4A4D-9CE9-232332A718F1}">
      <dsp:nvSpPr>
        <dsp:cNvPr id="0" name=""/>
        <dsp:cNvSpPr/>
      </dsp:nvSpPr>
      <dsp:spPr>
        <a:xfrm>
          <a:off x="1587777" y="2721903"/>
          <a:ext cx="1360949" cy="1360949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19118-5C0D-4C95-A1BF-6C109E88E667}">
      <dsp:nvSpPr>
        <dsp:cNvPr id="0" name=""/>
        <dsp:cNvSpPr/>
      </dsp:nvSpPr>
      <dsp:spPr>
        <a:xfrm>
          <a:off x="2268252" y="2721903"/>
          <a:ext cx="6156684" cy="1360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Модернизация структуры и материалов официального сайта ГБУ ДО ДДТ Красносельского района для использования в повышении квалификации</a:t>
          </a:r>
        </a:p>
      </dsp:txBody>
      <dsp:txXfrm>
        <a:off x="2268252" y="2721903"/>
        <a:ext cx="6156684" cy="13609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D5715-D787-4442-9FBC-388EB68BDDE8}">
      <dsp:nvSpPr>
        <dsp:cNvPr id="0" name=""/>
        <dsp:cNvSpPr/>
      </dsp:nvSpPr>
      <dsp:spPr>
        <a:xfrm>
          <a:off x="0" y="418933"/>
          <a:ext cx="8459207" cy="1263191"/>
        </a:xfrm>
        <a:prstGeom prst="rect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500" b="1" kern="1200" dirty="0">
              <a:solidFill>
                <a:srgbClr val="002060"/>
              </a:solidFill>
            </a:rPr>
            <a:t>Индивидуальный маршрут профессионального роста педагога</a:t>
          </a:r>
        </a:p>
      </dsp:txBody>
      <dsp:txXfrm>
        <a:off x="0" y="418933"/>
        <a:ext cx="8459207" cy="12631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A07E82-27A2-4BC9-ABF9-DF409D3A8131}">
      <dsp:nvSpPr>
        <dsp:cNvPr id="0" name=""/>
        <dsp:cNvSpPr/>
      </dsp:nvSpPr>
      <dsp:spPr>
        <a:xfrm>
          <a:off x="0" y="208529"/>
          <a:ext cx="7642932" cy="477683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49D89-56A9-4E97-85F2-C945E7D03E41}">
      <dsp:nvSpPr>
        <dsp:cNvPr id="0" name=""/>
        <dsp:cNvSpPr/>
      </dsp:nvSpPr>
      <dsp:spPr>
        <a:xfrm>
          <a:off x="752828" y="3753130"/>
          <a:ext cx="175787" cy="17578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EA2FBC-1631-4A1C-9F0A-D55714E26051}">
      <dsp:nvSpPr>
        <dsp:cNvPr id="0" name=""/>
        <dsp:cNvSpPr/>
      </dsp:nvSpPr>
      <dsp:spPr>
        <a:xfrm>
          <a:off x="678168" y="3955446"/>
          <a:ext cx="1962589" cy="11480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3146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Знаю свои возможности  </a:t>
          </a:r>
        </a:p>
      </dsp:txBody>
      <dsp:txXfrm>
        <a:off x="678168" y="3955446"/>
        <a:ext cx="1962589" cy="1148061"/>
      </dsp:txXfrm>
    </dsp:sp>
    <dsp:sp modelId="{E978966B-ED55-4AE4-A17A-9868418761A1}">
      <dsp:nvSpPr>
        <dsp:cNvPr id="0" name=""/>
        <dsp:cNvSpPr/>
      </dsp:nvSpPr>
      <dsp:spPr>
        <a:xfrm>
          <a:off x="1704373" y="2838844"/>
          <a:ext cx="275145" cy="275145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B9AF6-10F8-470C-A78A-359F05D6155A}">
      <dsp:nvSpPr>
        <dsp:cNvPr id="0" name=""/>
        <dsp:cNvSpPr/>
      </dsp:nvSpPr>
      <dsp:spPr>
        <a:xfrm>
          <a:off x="1641088" y="3184072"/>
          <a:ext cx="1672118" cy="830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579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Знаю, где реализоваться</a:t>
          </a:r>
        </a:p>
      </dsp:txBody>
      <dsp:txXfrm>
        <a:off x="1641088" y="3184072"/>
        <a:ext cx="1672118" cy="830659"/>
      </dsp:txXfrm>
    </dsp:sp>
    <dsp:sp modelId="{2C3981E4-1A14-40F7-BFE1-ADB3C3C56731}">
      <dsp:nvSpPr>
        <dsp:cNvPr id="0" name=""/>
        <dsp:cNvSpPr/>
      </dsp:nvSpPr>
      <dsp:spPr>
        <a:xfrm>
          <a:off x="2927242" y="2109900"/>
          <a:ext cx="366860" cy="366860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F3421-DA32-4703-97F8-A574D7B5174A}">
      <dsp:nvSpPr>
        <dsp:cNvPr id="0" name=""/>
        <dsp:cNvSpPr/>
      </dsp:nvSpPr>
      <dsp:spPr>
        <a:xfrm>
          <a:off x="2907067" y="2476969"/>
          <a:ext cx="1647759" cy="627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9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Знаю, кто может мне помочь</a:t>
          </a:r>
        </a:p>
      </dsp:txBody>
      <dsp:txXfrm>
        <a:off x="2907067" y="2476969"/>
        <a:ext cx="1647759" cy="627950"/>
      </dsp:txXfrm>
    </dsp:sp>
    <dsp:sp modelId="{6BC05B1B-0DC5-4941-A412-E3D2C3DDF8FC}">
      <dsp:nvSpPr>
        <dsp:cNvPr id="0" name=""/>
        <dsp:cNvSpPr/>
      </dsp:nvSpPr>
      <dsp:spPr>
        <a:xfrm>
          <a:off x="4348828" y="1540501"/>
          <a:ext cx="473861" cy="473861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7C6D7-D3C5-4B0E-8866-CF0A042873EA}">
      <dsp:nvSpPr>
        <dsp:cNvPr id="0" name=""/>
        <dsp:cNvSpPr/>
      </dsp:nvSpPr>
      <dsp:spPr>
        <a:xfrm>
          <a:off x="4327137" y="2022061"/>
          <a:ext cx="1627119" cy="1212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09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Могу пробовать и находить новые пути развития</a:t>
          </a:r>
        </a:p>
      </dsp:txBody>
      <dsp:txXfrm>
        <a:off x="4327137" y="2022061"/>
        <a:ext cx="1627119" cy="1212436"/>
      </dsp:txXfrm>
    </dsp:sp>
    <dsp:sp modelId="{261C5506-7919-46AA-8E59-60D3C15A40B0}">
      <dsp:nvSpPr>
        <dsp:cNvPr id="0" name=""/>
        <dsp:cNvSpPr/>
      </dsp:nvSpPr>
      <dsp:spPr>
        <a:xfrm>
          <a:off x="5832646" y="922239"/>
          <a:ext cx="603791" cy="603791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5F22E-D89C-4817-AB0E-11BD8F4AD6E7}">
      <dsp:nvSpPr>
        <dsp:cNvPr id="0" name=""/>
        <dsp:cNvSpPr/>
      </dsp:nvSpPr>
      <dsp:spPr>
        <a:xfrm>
          <a:off x="5809514" y="1559002"/>
          <a:ext cx="1528586" cy="14807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993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Могу оценить свои результаты и двигаться дальше</a:t>
          </a:r>
        </a:p>
      </dsp:txBody>
      <dsp:txXfrm>
        <a:off x="5809514" y="1559002"/>
        <a:ext cx="1528586" cy="1480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88293-36FF-467C-A4D2-86F175C0CD29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547AB-C98E-4209-92D1-4875D0A333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42879" y="210299"/>
            <a:ext cx="933297" cy="928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" y="6291071"/>
            <a:ext cx="12192000" cy="56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2511" y="196532"/>
            <a:ext cx="1247063" cy="1168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5518" y="1604797"/>
            <a:ext cx="11160963" cy="782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2823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3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1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0" i="1">
                <a:solidFill>
                  <a:srgbClr val="2823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1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42879" y="210299"/>
            <a:ext cx="933297" cy="928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" y="6291071"/>
            <a:ext cx="12192000" cy="56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2511" y="196532"/>
            <a:ext cx="1247063" cy="1168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700" b="0" i="1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42879" y="210299"/>
            <a:ext cx="933297" cy="928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" y="6291071"/>
            <a:ext cx="12192000" cy="5669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2511" y="196532"/>
            <a:ext cx="1247063" cy="11682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C:\Users\Вишенка\Desktop\РАДОТА ДДТ\брендбук\презентация\4.png"/>
          <p:cNvPicPr>
            <a:picLocks noChangeAspect="1" noChangeArrowheads="1"/>
          </p:cNvPicPr>
          <p:nvPr/>
        </p:nvPicPr>
        <p:blipFill>
          <a:blip r:embed="rId2" cstate="print"/>
          <a:srcRect t="50000" r="7067" b="174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21" y="2130426"/>
            <a:ext cx="8477309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21" y="3886200"/>
            <a:ext cx="8477309" cy="3539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77940"/>
            <a:ext cx="2804160" cy="276999"/>
          </a:xfrm>
        </p:spPr>
        <p:txBody>
          <a:bodyPr/>
          <a:lstStyle/>
          <a:p>
            <a:pPr>
              <a:defRPr/>
            </a:pPr>
            <a:fld id="{11A74177-AD00-432F-BC36-074C3D5AB0C6}" type="datetimeFigureOut">
              <a:rPr lang="ru-RU" smtClean="0"/>
              <a:pPr>
                <a:defRPr/>
              </a:pPr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45280" y="6377940"/>
            <a:ext cx="3901439" cy="276999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78240" y="6377940"/>
            <a:ext cx="2804160" cy="276999"/>
          </a:xfrm>
        </p:spPr>
        <p:txBody>
          <a:bodyPr/>
          <a:lstStyle/>
          <a:p>
            <a:pPr>
              <a:defRPr/>
            </a:pPr>
            <a:fld id="{10C306F4-4FC2-4923-969E-9BD3089D96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1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3" cstate="print"/>
          <a:srcRect t="8459" r="90696" b="50655"/>
          <a:stretch>
            <a:fillRect/>
          </a:stretch>
        </p:blipFill>
        <p:spPr bwMode="auto">
          <a:xfrm>
            <a:off x="380960" y="1357298"/>
            <a:ext cx="762005" cy="4143404"/>
          </a:xfrm>
          <a:prstGeom prst="rect">
            <a:avLst/>
          </a:prstGeom>
          <a:noFill/>
        </p:spPr>
      </p:pic>
      <p:pic>
        <p:nvPicPr>
          <p:cNvPr id="10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3" cstate="print"/>
          <a:srcRect t="91641"/>
          <a:stretch>
            <a:fillRect/>
          </a:stretch>
        </p:blipFill>
        <p:spPr bwMode="auto">
          <a:xfrm>
            <a:off x="380960" y="5367964"/>
            <a:ext cx="8189888" cy="847119"/>
          </a:xfrm>
          <a:prstGeom prst="rect">
            <a:avLst/>
          </a:prstGeom>
          <a:noFill/>
        </p:spPr>
      </p:pic>
      <p:pic>
        <p:nvPicPr>
          <p:cNvPr id="2054" name="Picture 6" descr="C:\Users\Вишенка\Desktop\РАДОТА ДДТ\брендбук\презентация\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961" y="357168"/>
            <a:ext cx="1951396" cy="2714643"/>
          </a:xfrm>
          <a:prstGeom prst="rect">
            <a:avLst/>
          </a:prstGeom>
          <a:noFill/>
        </p:spPr>
      </p:pic>
      <p:pic>
        <p:nvPicPr>
          <p:cNvPr id="14" name="Picture 3" descr="C:\Users\Вишенка\Desktop\РАДОТА ДДТ\брендбук\презентация\1.png"/>
          <p:cNvPicPr>
            <a:picLocks noChangeAspect="1" noChangeArrowheads="1"/>
          </p:cNvPicPr>
          <p:nvPr/>
        </p:nvPicPr>
        <p:blipFill>
          <a:blip r:embed="rId5" cstate="print"/>
          <a:srcRect l="28921" t="78153" r="2460" b="-9171"/>
          <a:stretch>
            <a:fillRect/>
          </a:stretch>
        </p:blipFill>
        <p:spPr bwMode="auto">
          <a:xfrm flipH="1">
            <a:off x="5524496" y="-357214"/>
            <a:ext cx="6667504" cy="3143272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842879" y="210299"/>
            <a:ext cx="933297" cy="92889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-1" y="6291071"/>
            <a:ext cx="12192000" cy="56692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80083" y="477174"/>
            <a:ext cx="8831833" cy="1623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700" b="0" i="1">
                <a:solidFill>
                  <a:srgbClr val="C0000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0959" y="1731111"/>
            <a:ext cx="11270081" cy="3909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1">
                <a:solidFill>
                  <a:srgbClr val="28235F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3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2/28/2022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dtks.ru/prof_rost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img1.liveinternet.ru/images/attach/c/4/79/734/79734301_chelovechki.jpg" TargetMode="External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hyperlink" Target="http://info-biz.org.ua/image.php?aHR0cDovL2Nhbm5vbmVlcnMucnUvaW1hZ2VzL3N0b3JpZXMvY3JlYXRpdmUxLmpwZw==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chemwiki.ucdavis.edu/@api/deki/files/4142/=iStock_000004506538Small.jpg" TargetMode="Externa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ctrTitle"/>
          </p:nvPr>
        </p:nvSpPr>
        <p:spPr>
          <a:xfrm>
            <a:off x="719403" y="2132857"/>
            <a:ext cx="10845800" cy="2162175"/>
          </a:xfrm>
        </p:spPr>
        <p:txBody>
          <a:bodyPr>
            <a:noAutofit/>
          </a:bodyPr>
          <a:lstStyle/>
          <a:p>
            <a:br>
              <a:rPr lang="ru-RU" sz="3200" b="1" i="1" dirty="0">
                <a:latin typeface="Arial" charset="0"/>
              </a:rPr>
            </a:br>
            <a:br>
              <a:rPr lang="ru-RU" sz="3200" b="1" i="1" dirty="0">
                <a:latin typeface="Arial" charset="0"/>
              </a:rPr>
            </a:br>
            <a:br>
              <a:rPr lang="ru-RU" sz="3200" b="1" i="1" dirty="0">
                <a:latin typeface="Arial" charset="0"/>
              </a:rPr>
            </a:br>
            <a:br>
              <a:rPr lang="ru-RU" sz="3200" b="1" i="1" dirty="0">
                <a:latin typeface="Arial" charset="0"/>
              </a:rPr>
            </a:br>
            <a:br>
              <a:rPr lang="ru-RU" sz="3200" b="1" i="1" dirty="0">
                <a:latin typeface="Arial" charset="0"/>
              </a:rPr>
            </a:br>
            <a:endParaRPr lang="ru-RU" sz="3200" b="1" dirty="0">
              <a:latin typeface="Arial" charset="0"/>
            </a:endParaRPr>
          </a:p>
        </p:txBody>
      </p:sp>
      <p:sp>
        <p:nvSpPr>
          <p:cNvPr id="34821" name="Rectangle 5"/>
          <p:cNvSpPr>
            <a:spLocks noGrp="1"/>
          </p:cNvSpPr>
          <p:nvPr>
            <p:ph type="subTitle" idx="1"/>
          </p:nvPr>
        </p:nvSpPr>
        <p:spPr>
          <a:xfrm>
            <a:off x="1487488" y="1988840"/>
            <a:ext cx="9889099" cy="4248472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ru-RU" sz="3600" b="1" dirty="0">
                <a:solidFill>
                  <a:schemeClr val="tx1"/>
                </a:solidFill>
              </a:rPr>
              <a:t>Проект внутрифирменного обучения</a:t>
            </a:r>
          </a:p>
          <a:p>
            <a:pPr lvl="0">
              <a:lnSpc>
                <a:spcPct val="150000"/>
              </a:lnSpc>
            </a:pPr>
            <a:r>
              <a:rPr lang="ru-RU" sz="3600" b="1" i="1" dirty="0">
                <a:solidFill>
                  <a:schemeClr val="tx1"/>
                </a:solidFill>
              </a:rPr>
              <a:t>«Ступени профессионального роста педагога»</a:t>
            </a:r>
          </a:p>
          <a:p>
            <a:pPr lvl="0">
              <a:lnSpc>
                <a:spcPct val="150000"/>
              </a:lnSpc>
            </a:pPr>
            <a:endParaRPr lang="ru-RU" sz="3600" b="1" i="1" dirty="0">
              <a:solidFill>
                <a:schemeClr val="tx1"/>
              </a:solidFill>
            </a:endParaRPr>
          </a:p>
          <a:p>
            <a:endParaRPr lang="ru-RU" sz="2800" b="1" i="1" dirty="0">
              <a:solidFill>
                <a:schemeClr val="tx1"/>
              </a:solidFill>
            </a:endParaRPr>
          </a:p>
          <a:p>
            <a:endParaRPr lang="ru-RU" sz="2800" b="1" i="1" dirty="0">
              <a:solidFill>
                <a:schemeClr val="tx1"/>
              </a:solidFill>
            </a:endParaRPr>
          </a:p>
          <a:p>
            <a:pPr algn="r"/>
            <a:endParaRPr lang="ru-RU" sz="2800" i="1" dirty="0">
              <a:solidFill>
                <a:schemeClr val="tx1"/>
              </a:solidFill>
            </a:endParaRPr>
          </a:p>
          <a:p>
            <a:pPr algn="r"/>
            <a:endParaRPr lang="ru-RU" sz="2800" i="1" dirty="0">
              <a:solidFill>
                <a:schemeClr val="tx1"/>
              </a:solidFill>
            </a:endParaRPr>
          </a:p>
        </p:txBody>
      </p:sp>
      <p:sp>
        <p:nvSpPr>
          <p:cNvPr id="4" name="object 6"/>
          <p:cNvSpPr/>
          <p:nvPr/>
        </p:nvSpPr>
        <p:spPr>
          <a:xfrm>
            <a:off x="8096264" y="3857628"/>
            <a:ext cx="3747642" cy="2810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5729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6" descr="Картинки по запросу человечек для презентации п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4083" y="1893223"/>
            <a:ext cx="3287712" cy="328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968039272"/>
              </p:ext>
            </p:extLst>
          </p:nvPr>
        </p:nvGraphicFramePr>
        <p:xfrm>
          <a:off x="2999656" y="1196752"/>
          <a:ext cx="764293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Объект 3"/>
          <p:cNvSpPr>
            <a:spLocks noGrp="1"/>
          </p:cNvSpPr>
          <p:nvPr>
            <p:ph idx="4294967295"/>
          </p:nvPr>
        </p:nvSpPr>
        <p:spPr>
          <a:xfrm>
            <a:off x="2063750" y="657225"/>
            <a:ext cx="4457700" cy="1150938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itchFamily="34" charset="0"/>
              <a:buNone/>
              <a:defRPr/>
            </a:pPr>
            <a:r>
              <a:rPr lang="ru-RU" sz="2800" b="1" dirty="0">
                <a:solidFill>
                  <a:srgbClr val="002060"/>
                </a:solidFill>
                <a:latin typeface="+mj-lt"/>
              </a:rPr>
              <a:t>Маршрут профессионального роста педагога</a:t>
            </a:r>
          </a:p>
          <a:p>
            <a:pPr marL="256558" indent="-256558"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8951723-7F75-441B-ABD1-93EF619C4736}"/>
              </a:ext>
            </a:extLst>
          </p:cNvPr>
          <p:cNvSpPr/>
          <p:nvPr/>
        </p:nvSpPr>
        <p:spPr>
          <a:xfrm>
            <a:off x="77242" y="116632"/>
            <a:ext cx="148225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56960E-BEC8-4085-9274-E4D0A4A228AE}"/>
              </a:ext>
            </a:extLst>
          </p:cNvPr>
          <p:cNvSpPr/>
          <p:nvPr/>
        </p:nvSpPr>
        <p:spPr>
          <a:xfrm>
            <a:off x="10709746" y="60523"/>
            <a:ext cx="148225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ctrTitle"/>
          </p:nvPr>
        </p:nvSpPr>
        <p:spPr>
          <a:xfrm>
            <a:off x="2495550" y="249238"/>
            <a:ext cx="6840538" cy="16573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altLang="ru-RU" sz="4000" b="1" dirty="0">
                <a:solidFill>
                  <a:srgbClr val="002060"/>
                </a:solidFill>
                <a:ea typeface="+mn-ea"/>
                <a:cs typeface="+mn-cs"/>
              </a:rPr>
              <a:t>Желаю удачи! </a:t>
            </a:r>
            <a:br>
              <a:rPr lang="ru-RU" altLang="ru-RU" sz="4000" b="1" dirty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altLang="ru-RU" sz="4000" b="1" dirty="0">
                <a:solidFill>
                  <a:srgbClr val="002060"/>
                </a:solidFill>
                <a:ea typeface="+mn-ea"/>
                <a:cs typeface="+mn-cs"/>
              </a:rPr>
              <a:t>Все получится!</a:t>
            </a:r>
          </a:p>
        </p:txBody>
      </p:sp>
      <p:sp>
        <p:nvSpPr>
          <p:cNvPr id="31748" name="Заголовок 1"/>
          <p:cNvSpPr txBox="1">
            <a:spLocks/>
          </p:cNvSpPr>
          <p:nvPr/>
        </p:nvSpPr>
        <p:spPr bwMode="auto">
          <a:xfrm>
            <a:off x="2135188" y="1679575"/>
            <a:ext cx="8353425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415" tIns="34208" rIns="68415" bIns="34208" anchor="ctr"/>
          <a:lstStyle/>
          <a:p>
            <a:pPr algn="ctr"/>
            <a:endParaRPr lang="ru-RU" altLang="ru-RU" sz="2400" b="1" dirty="0">
              <a:solidFill>
                <a:srgbClr val="1F497D"/>
              </a:solidFill>
              <a:latin typeface="Calibri" pitchFamily="34" charset="0"/>
            </a:endParaRPr>
          </a:p>
          <a:p>
            <a:pPr algn="ctr"/>
            <a:endParaRPr lang="ru-RU" altLang="ru-RU" sz="2400" b="1" dirty="0">
              <a:solidFill>
                <a:srgbClr val="10253F"/>
              </a:solidFill>
              <a:latin typeface="Calibri" pitchFamily="34" charset="0"/>
            </a:endParaRPr>
          </a:p>
          <a:p>
            <a:r>
              <a:rPr lang="ru-RU" altLang="ru-RU" sz="3000" u="sng" dirty="0">
                <a:solidFill>
                  <a:srgbClr val="10253F"/>
                </a:solidFill>
                <a:latin typeface="Calibri" pitchFamily="34" charset="0"/>
              </a:rPr>
              <a:t>Наши контакты:</a:t>
            </a:r>
          </a:p>
          <a:p>
            <a:r>
              <a:rPr lang="ru-RU" altLang="ru-RU" sz="3000" dirty="0">
                <a:solidFill>
                  <a:srgbClr val="10253F"/>
                </a:solidFill>
                <a:latin typeface="Calibri" pitchFamily="34" charset="0"/>
              </a:rPr>
              <a:t>ЦРДО Красносельского района Санкт-Петербурга</a:t>
            </a:r>
            <a:endParaRPr lang="ru-RU" sz="3000" dirty="0">
              <a:latin typeface="+mn-lt"/>
            </a:endParaRPr>
          </a:p>
          <a:p>
            <a:r>
              <a:rPr lang="en-US" sz="3000" dirty="0">
                <a:latin typeface="+mn-lt"/>
                <a:hlinkClick r:id="rId2"/>
              </a:rPr>
              <a:t>https://ddtks.ru/prof_rost</a:t>
            </a:r>
            <a:r>
              <a:rPr lang="ru-RU" sz="3000" dirty="0">
                <a:latin typeface="+mn-lt"/>
              </a:rPr>
              <a:t> </a:t>
            </a:r>
          </a:p>
          <a:p>
            <a:r>
              <a:rPr lang="ru-RU" sz="2400" dirty="0">
                <a:latin typeface="+mn-lt"/>
              </a:rPr>
              <a:t>(данная презентация размещена в разделе «Методический кабинет» «Ступени профессионального роста»)</a:t>
            </a:r>
            <a:endParaRPr lang="en-US" altLang="ru-RU" sz="2400" dirty="0">
              <a:solidFill>
                <a:srgbClr val="10253F"/>
              </a:solidFill>
              <a:latin typeface="+mn-lt"/>
            </a:endParaRPr>
          </a:p>
          <a:p>
            <a:endParaRPr lang="ru-RU" altLang="ru-RU" sz="2400" b="1" dirty="0">
              <a:solidFill>
                <a:srgbClr val="10253F"/>
              </a:solidFill>
              <a:latin typeface="Calibri" pitchFamily="34" charset="0"/>
            </a:endParaRPr>
          </a:p>
          <a:p>
            <a:endParaRPr lang="ru-RU" altLang="ru-RU" sz="24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 algn="l" rtl="0"/>
            <a:r>
              <a:rPr lang="ru-RU" b="1" i="0" dirty="0">
                <a:solidFill>
                  <a:srgbClr val="7030A0"/>
                </a:solidFill>
              </a:rPr>
              <a:t>Цель проекта</a:t>
            </a:r>
            <a:r>
              <a:rPr lang="ru-RU" i="0" dirty="0">
                <a:solidFill>
                  <a:srgbClr val="7030A0"/>
                </a:solidFill>
              </a:rPr>
              <a:t> -  создание условий для реализации потенциала педагогов дополнительного образования, обеспечивая условия для их профессионального роста.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2" y="2060849"/>
            <a:ext cx="12114759" cy="3774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486670-E1C5-443D-AC58-793AF86BBBFF}"/>
              </a:ext>
            </a:extLst>
          </p:cNvPr>
          <p:cNvSpPr/>
          <p:nvPr/>
        </p:nvSpPr>
        <p:spPr>
          <a:xfrm>
            <a:off x="77242" y="116632"/>
            <a:ext cx="148225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5D16A41-312F-44FE-B83E-B95F9DE4334E}"/>
              </a:ext>
            </a:extLst>
          </p:cNvPr>
          <p:cNvSpPr/>
          <p:nvPr/>
        </p:nvSpPr>
        <p:spPr>
          <a:xfrm>
            <a:off x="10709746" y="60523"/>
            <a:ext cx="148225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596" y="857232"/>
            <a:ext cx="11160963" cy="782319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РАЗМЕЩЕНИЕ МАТЕРИАЛА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latin typeface="Arial" pitchFamily="34" charset="0"/>
                <a:cs typeface="Arial" pitchFamily="34" charset="0"/>
              </a:rPr>
              <a:t>ПО ПРОБЛЕМНЫМ ЗОНАМ НА САЙТЕ ДОМА ТВОРЧЕСТВА</a:t>
            </a:r>
          </a:p>
        </p:txBody>
      </p:sp>
    </p:spTree>
    <p:extLst>
      <p:ext uri="{BB962C8B-B14F-4D97-AF65-F5344CB8AC3E}">
        <p14:creationId xmlns:p14="http://schemas.microsoft.com/office/powerpoint/2010/main" val="1283233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A137C9-8336-4511-A38F-9D53895958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931922" y="477174"/>
            <a:ext cx="8700581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800" spc="100" dirty="0">
                <a:solidFill>
                  <a:srgbClr val="C00000"/>
                </a:solidFill>
                <a:latin typeface="Verdana"/>
                <a:cs typeface="Verdana"/>
              </a:rPr>
              <a:t>Единая модель повышения квалификации</a:t>
            </a:r>
            <a:endParaRPr sz="2800" spc="100" dirty="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2800" spc="100" dirty="0">
                <a:solidFill>
                  <a:srgbClr val="C00000"/>
                </a:solidFill>
                <a:latin typeface="Verdana"/>
                <a:cs typeface="Verdana"/>
              </a:rPr>
              <a:t>педагогов</a:t>
            </a:r>
            <a:endParaRPr sz="2800" spc="100" dirty="0">
              <a:latin typeface="Verdana"/>
              <a:cs typeface="Verdana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92C06D-3305-418A-A13D-5DF67A2DA6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56" y="1484784"/>
            <a:ext cx="10457512" cy="4666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9376" y="141277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28248" y="1556792"/>
            <a:ext cx="3384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3. Совершенствование методических компетенций в части педагогических технологий, форм и методов организации учебной деятельности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1384" y="1556792"/>
            <a:ext cx="3456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Диагностика профессиональной позиции педагогов, их потребностей в профессиональном саморазвитии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1384" y="4437112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2. Интеграция внешних и внутренних форм повышения профессиональной компетентности педагогических кадров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5840" y="4509120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4. Модернизация структуры и материалов официального сайта ГБУ ДО ДДТ Красносельского района для использования в повышении квалификации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688288" y="4509120"/>
            <a:ext cx="28083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5. Совершенствование психолого-педагогических компетенций(</a:t>
            </a:r>
            <a:r>
              <a:rPr lang="ru-RU" i="1" dirty="0"/>
              <a:t>возрастная психология, психология личности, педагогическая психология</a:t>
            </a:r>
            <a:r>
              <a:rPr lang="ru-RU" dirty="0"/>
              <a:t>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878946-F100-44CE-8A44-F5401CF47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80083" y="477174"/>
            <a:ext cx="8831833" cy="923330"/>
          </a:xfrm>
        </p:spPr>
        <p:txBody>
          <a:bodyPr/>
          <a:lstStyle/>
          <a:p>
            <a:pPr algn="ctr"/>
            <a:r>
              <a:rPr lang="ru-RU" sz="3000" i="0" dirty="0"/>
              <a:t>Предварительные результаты реализации проекта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1477328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sz="1600" b="1" i="0" u="sng" dirty="0">
                <a:solidFill>
                  <a:schemeClr val="tx1"/>
                </a:solidFill>
                <a:latin typeface="+mj-lt"/>
              </a:rPr>
              <a:t>Проведены опросы педагогов (94 человека):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600" i="0" dirty="0">
                <a:solidFill>
                  <a:schemeClr val="tx1"/>
                </a:solidFill>
                <a:latin typeface="+mj-lt"/>
              </a:rPr>
              <a:t>Апрель-планирование проекта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600" i="0" dirty="0">
                <a:solidFill>
                  <a:schemeClr val="tx1"/>
                </a:solidFill>
                <a:latin typeface="+mj-lt"/>
              </a:rPr>
              <a:t>Май-июль-изменение структуры и содержания сайта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600" i="0" dirty="0">
                <a:solidFill>
                  <a:schemeClr val="tx1"/>
                </a:solidFill>
                <a:latin typeface="+mj-lt"/>
              </a:rPr>
              <a:t>Сентябрь-конкретизация тем лекционных занятий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ru-RU" sz="1600" i="0" dirty="0">
                <a:solidFill>
                  <a:schemeClr val="tx1"/>
                </a:solidFill>
                <a:latin typeface="+mj-lt"/>
              </a:rPr>
              <a:t>Декабрь - промежуточный результат, корректировка </a:t>
            </a:r>
            <a:r>
              <a:rPr lang="ru-RU" sz="1600" i="0" dirty="0" err="1">
                <a:solidFill>
                  <a:schemeClr val="tx1"/>
                </a:solidFill>
                <a:latin typeface="+mj-lt"/>
              </a:rPr>
              <a:t>проекта</a:t>
            </a:r>
            <a:r>
              <a:rPr lang="ru-RU" sz="1600" i="0" dirty="0" err="1">
                <a:solidFill>
                  <a:srgbClr val="FF0000"/>
                </a:solidFill>
                <a:latin typeface="+mj-lt"/>
              </a:rPr>
              <a:t>-необходимость</a:t>
            </a:r>
            <a:r>
              <a:rPr lang="ru-RU" sz="1600" i="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600" i="0" dirty="0" err="1">
                <a:solidFill>
                  <a:srgbClr val="FF0000"/>
                </a:solidFill>
                <a:latin typeface="+mj-lt"/>
              </a:rPr>
              <a:t>разноуровневого</a:t>
            </a:r>
            <a:r>
              <a:rPr lang="ru-RU" sz="1600" i="0" dirty="0">
                <a:solidFill>
                  <a:srgbClr val="FF0000"/>
                </a:solidFill>
                <a:latin typeface="+mj-lt"/>
              </a:rPr>
              <a:t> обучения</a:t>
            </a:r>
            <a:endParaRPr lang="ru-RU" sz="160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6278879" y="1577340"/>
            <a:ext cx="5303520" cy="1969770"/>
          </a:xfrm>
        </p:spPr>
        <p:txBody>
          <a:bodyPr/>
          <a:lstStyle/>
          <a:p>
            <a:r>
              <a:rPr lang="en-US" sz="1600" b="1" i="0" dirty="0">
                <a:solidFill>
                  <a:schemeClr val="tx1"/>
                </a:solidFill>
                <a:latin typeface="+mj-lt"/>
              </a:rPr>
              <a:t>3</a:t>
            </a:r>
            <a:r>
              <a:rPr lang="ru-RU" sz="1600" b="1" i="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1600" b="1" i="0" u="sng" dirty="0">
                <a:solidFill>
                  <a:schemeClr val="tx1"/>
                </a:solidFill>
                <a:latin typeface="+mj-lt"/>
              </a:rPr>
              <a:t>Диссеминация опыта:</a:t>
            </a:r>
          </a:p>
          <a:p>
            <a:pPr>
              <a:buFontTx/>
              <a:buChar char="-"/>
            </a:pPr>
            <a:r>
              <a:rPr lang="ru-RU" sz="1600" i="0" dirty="0">
                <a:solidFill>
                  <a:schemeClr val="tx1"/>
                </a:solidFill>
                <a:latin typeface="+mj-lt"/>
              </a:rPr>
              <a:t>Открытые и конкурсные занятия</a:t>
            </a:r>
            <a:r>
              <a:rPr lang="ru-RU" sz="1600" i="0" dirty="0">
                <a:solidFill>
                  <a:srgbClr val="FF0000"/>
                </a:solidFill>
                <a:latin typeface="+mj-lt"/>
              </a:rPr>
              <a:t>(для ОДОД(что прошло и </a:t>
            </a:r>
            <a:r>
              <a:rPr lang="ru-RU" sz="1600" i="0" dirty="0" err="1">
                <a:solidFill>
                  <a:srgbClr val="FF0000"/>
                </a:solidFill>
                <a:latin typeface="+mj-lt"/>
              </a:rPr>
              <a:t>планируется+видео</a:t>
            </a:r>
            <a:r>
              <a:rPr lang="ru-RU" sz="1600" i="0" dirty="0">
                <a:solidFill>
                  <a:srgbClr val="FF0000"/>
                </a:solidFill>
                <a:latin typeface="+mj-lt"/>
              </a:rPr>
              <a:t> на </a:t>
            </a:r>
            <a:r>
              <a:rPr lang="ru-RU" sz="1600" i="0" dirty="0" err="1">
                <a:solidFill>
                  <a:srgbClr val="FF0000"/>
                </a:solidFill>
                <a:latin typeface="+mj-lt"/>
              </a:rPr>
              <a:t>ЮТУБ+приглашение</a:t>
            </a:r>
            <a:r>
              <a:rPr lang="ru-RU" sz="1600" i="0" dirty="0">
                <a:solidFill>
                  <a:srgbClr val="FF0000"/>
                </a:solidFill>
                <a:latin typeface="+mj-lt"/>
              </a:rPr>
              <a:t> ПДО к участию «Ярмарка педагогических идей» + </a:t>
            </a:r>
            <a:r>
              <a:rPr lang="en-US" sz="1600" i="0" dirty="0">
                <a:solidFill>
                  <a:srgbClr val="FF0000"/>
                </a:solidFill>
                <a:latin typeface="+mj-lt"/>
              </a:rPr>
              <a:t>VII</a:t>
            </a:r>
            <a:r>
              <a:rPr lang="ru-RU" sz="1600" i="0" dirty="0">
                <a:solidFill>
                  <a:srgbClr val="FF0000"/>
                </a:solidFill>
                <a:latin typeface="+mj-lt"/>
              </a:rPr>
              <a:t> слет ПДО </a:t>
            </a:r>
          </a:p>
          <a:p>
            <a:pPr>
              <a:buFontTx/>
              <a:buChar char="-"/>
            </a:pPr>
            <a:r>
              <a:rPr lang="ru-RU" sz="1600" i="0" dirty="0">
                <a:solidFill>
                  <a:schemeClr val="tx1"/>
                </a:solidFill>
                <a:latin typeface="+mj-lt"/>
              </a:rPr>
              <a:t>-</a:t>
            </a:r>
            <a:r>
              <a:rPr lang="ru-RU" sz="1600" i="0" dirty="0" err="1">
                <a:solidFill>
                  <a:schemeClr val="tx1"/>
                </a:solidFill>
                <a:latin typeface="+mj-lt"/>
              </a:rPr>
              <a:t>Публикации+</a:t>
            </a:r>
            <a:r>
              <a:rPr lang="ru-RU" sz="1600" i="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600" i="0" dirty="0">
                <a:solidFill>
                  <a:srgbClr val="FF0000"/>
                </a:solidFill>
                <a:latin typeface="+mj-lt"/>
              </a:rPr>
              <a:t>издательский центр ДДТ</a:t>
            </a:r>
          </a:p>
          <a:p>
            <a:pPr>
              <a:buFontTx/>
              <a:buChar char="-"/>
            </a:pPr>
            <a:r>
              <a:rPr lang="ru-RU" sz="1600" i="0" dirty="0">
                <a:solidFill>
                  <a:srgbClr val="FF0000"/>
                </a:solidFill>
                <a:latin typeface="+mj-lt"/>
              </a:rPr>
              <a:t>-</a:t>
            </a:r>
            <a:endParaRPr lang="ru-RU" sz="1600" i="0" dirty="0">
              <a:solidFill>
                <a:schemeClr val="tx1"/>
              </a:solidFill>
              <a:latin typeface="+mj-lt"/>
            </a:endParaRPr>
          </a:p>
          <a:p>
            <a:r>
              <a:rPr lang="ru-RU" sz="1600" i="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>
              <a:buFontTx/>
              <a:buChar char="-"/>
            </a:pPr>
            <a:endParaRPr lang="ru-RU" sz="1600" i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392" y="3071810"/>
            <a:ext cx="48965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2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. </a:t>
            </a:r>
            <a:r>
              <a:rPr lang="ru-RU" sz="1600" b="1" u="sng" dirty="0">
                <a:latin typeface="+mj-lt"/>
                <a:ea typeface="Verdana" pitchFamily="34" charset="0"/>
                <a:cs typeface="Verdana" pitchFamily="34" charset="0"/>
              </a:rPr>
              <a:t>Курсы повышения квалификации </a:t>
            </a:r>
            <a:r>
              <a:rPr lang="ru-RU" sz="1600" u="sng" dirty="0">
                <a:latin typeface="+mj-lt"/>
                <a:ea typeface="Verdana" pitchFamily="34" charset="0"/>
                <a:cs typeface="Verdana" pitchFamily="34" charset="0"/>
              </a:rPr>
              <a:t>– </a:t>
            </a:r>
          </a:p>
          <a:p>
            <a:r>
              <a:rPr lang="ru-RU" sz="1600" u="sng" dirty="0">
                <a:latin typeface="+mj-lt"/>
                <a:ea typeface="Verdana" pitchFamily="34" charset="0"/>
                <a:cs typeface="Verdana" pitchFamily="34" charset="0"/>
              </a:rPr>
              <a:t>- обучение прошли 27 человек в 5 образовательных учреждениях СПб:</a:t>
            </a:r>
          </a:p>
          <a:p>
            <a:pPr>
              <a:buFontTx/>
              <a:buChar char="-"/>
            </a:pPr>
            <a:r>
              <a:rPr lang="ru-RU" sz="1600" dirty="0">
                <a:latin typeface="+mj-lt"/>
                <a:ea typeface="Verdana" pitchFamily="34" charset="0"/>
                <a:cs typeface="Verdana" pitchFamily="34" charset="0"/>
              </a:rPr>
              <a:t>ГБНОУ «Академия цифровых технологий»</a:t>
            </a:r>
          </a:p>
          <a:p>
            <a:pPr>
              <a:buFontTx/>
              <a:buChar char="-"/>
            </a:pPr>
            <a:r>
              <a:rPr lang="ru-RU" sz="1600" dirty="0">
                <a:latin typeface="+mj-lt"/>
                <a:ea typeface="Verdana" pitchFamily="34" charset="0"/>
                <a:cs typeface="Verdana" pitchFamily="34" charset="0"/>
              </a:rPr>
              <a:t>ГЦРДО</a:t>
            </a:r>
          </a:p>
          <a:p>
            <a:pPr>
              <a:buFontTx/>
              <a:buChar char="-"/>
            </a:pPr>
            <a:r>
              <a:rPr lang="ru-RU" sz="1600" dirty="0">
                <a:latin typeface="+mj-lt"/>
                <a:ea typeface="Verdana" pitchFamily="34" charset="0"/>
                <a:cs typeface="Verdana" pitchFamily="34" charset="0"/>
              </a:rPr>
              <a:t>ГБНОУ «Дворец учащейся молодежи СПб»</a:t>
            </a:r>
          </a:p>
          <a:p>
            <a:pPr>
              <a:buFontTx/>
              <a:buChar char="-"/>
            </a:pPr>
            <a:r>
              <a:rPr lang="ru-RU" sz="1600" dirty="0">
                <a:latin typeface="+mj-lt"/>
                <a:ea typeface="Verdana" pitchFamily="34" charset="0"/>
                <a:cs typeface="Verdana" pitchFamily="34" charset="0"/>
              </a:rPr>
              <a:t>ГБНУДПО «Центр оценки качества образования и информационных технологий»</a:t>
            </a:r>
            <a:endParaRPr lang="en-US" sz="1600" dirty="0"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ru-RU" sz="1600" dirty="0">
                <a:latin typeface="+mj-lt"/>
                <a:ea typeface="Verdana" pitchFamily="34" charset="0"/>
                <a:cs typeface="Verdana" pitchFamily="34" charset="0"/>
              </a:rPr>
              <a:t>АНО «Центр непрерывного развития личности и реализации человеческого потенциала»</a:t>
            </a:r>
          </a:p>
          <a:p>
            <a:r>
              <a:rPr lang="ru-RU" sz="1600" b="1" u="sng" dirty="0">
                <a:latin typeface="+mj-lt"/>
                <a:ea typeface="Verdana" pitchFamily="34" charset="0"/>
                <a:cs typeface="Verdana" pitchFamily="34" charset="0"/>
              </a:rPr>
              <a:t>Лекционные занятия</a:t>
            </a:r>
            <a:r>
              <a:rPr lang="ru-RU" sz="1600" b="1" u="sng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(см.перечень мероприятий проекта</a:t>
            </a:r>
            <a:endParaRPr lang="ru-RU" sz="1600" b="1" u="sng" dirty="0">
              <a:latin typeface="+mj-lt"/>
              <a:ea typeface="Verdana" pitchFamily="34" charset="0"/>
              <a:cs typeface="Verdana" pitchFamily="34" charset="0"/>
            </a:endParaRPr>
          </a:p>
          <a:p>
            <a:pPr>
              <a:buFontTx/>
              <a:buChar char="-"/>
            </a:pPr>
            <a:r>
              <a:rPr lang="ru-RU" sz="1600" dirty="0">
                <a:latin typeface="+mj-lt"/>
                <a:ea typeface="Verdana" pitchFamily="34" charset="0"/>
                <a:cs typeface="Verdana" pitchFamily="34" charset="0"/>
              </a:rPr>
              <a:t>проведено 6 занятий и 2 тренинга</a:t>
            </a:r>
            <a:r>
              <a:rPr lang="ru-RU" sz="1600" b="1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(ЮТУБ)</a:t>
            </a:r>
          </a:p>
          <a:p>
            <a:pPr>
              <a:buFontTx/>
              <a:buChar char="-"/>
            </a:pPr>
            <a:r>
              <a:rPr lang="ru-RU" sz="1600" dirty="0">
                <a:latin typeface="+mj-lt"/>
                <a:ea typeface="Verdana" pitchFamily="34" charset="0"/>
                <a:cs typeface="Verdana" pitchFamily="34" charset="0"/>
              </a:rPr>
              <a:t>охват слушателей: 120 человек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2104" y="3214686"/>
            <a:ext cx="48965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4</a:t>
            </a:r>
            <a:r>
              <a:rPr lang="ru-RU" sz="1600" b="1" dirty="0"/>
              <a:t>. </a:t>
            </a:r>
            <a:r>
              <a:rPr lang="ru-RU" sz="1600" dirty="0"/>
              <a:t>Методические материалы по тематике лекционных занятий и другие материалы размещены на </a:t>
            </a:r>
          </a:p>
          <a:p>
            <a:r>
              <a:rPr lang="ru-RU" sz="1600" b="1" u="sng" dirty="0"/>
              <a:t>сайте ДДТ </a:t>
            </a:r>
            <a:r>
              <a:rPr lang="ru-RU" sz="1600" dirty="0"/>
              <a:t>до начала реализации проекта. </a:t>
            </a:r>
          </a:p>
          <a:p>
            <a:r>
              <a:rPr lang="ru-RU" sz="1600" dirty="0"/>
              <a:t>В процессе реализации проекта материалы постоянно обновляются. </a:t>
            </a:r>
            <a:r>
              <a:rPr lang="ru-RU" sz="1600" dirty="0">
                <a:solidFill>
                  <a:srgbClr val="FF0000"/>
                </a:solidFill>
              </a:rPr>
              <a:t>Демонстрация материалов Проекта(слайды)</a:t>
            </a:r>
            <a:endParaRPr lang="ru-RU" sz="1600" dirty="0"/>
          </a:p>
          <a:p>
            <a:r>
              <a:rPr lang="ru-RU" sz="1600" b="1" i="1" u="sng" dirty="0"/>
              <a:t>Замысел на будущее: </a:t>
            </a:r>
            <a:r>
              <a:rPr lang="ru-RU" sz="1600" dirty="0"/>
              <a:t>запись и размещение на сайте ДДТ видео лекционных занятий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7968" y="5357826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/>
              <a:t>5. Планируется:</a:t>
            </a:r>
          </a:p>
          <a:p>
            <a:r>
              <a:rPr lang="ru-RU" sz="1600" dirty="0"/>
              <a:t>- </a:t>
            </a:r>
            <a:r>
              <a:rPr lang="ru-RU" sz="1600" dirty="0">
                <a:solidFill>
                  <a:srgbClr val="FF0000"/>
                </a:solidFill>
              </a:rPr>
              <a:t>План </a:t>
            </a:r>
            <a:r>
              <a:rPr lang="ru-RU" sz="1600" dirty="0" err="1">
                <a:solidFill>
                  <a:srgbClr val="FF0000"/>
                </a:solidFill>
              </a:rPr>
              <a:t>црдо</a:t>
            </a:r>
            <a:r>
              <a:rPr lang="ru-RU" sz="1600" dirty="0">
                <a:solidFill>
                  <a:srgbClr val="FF0000"/>
                </a:solidFill>
              </a:rPr>
              <a:t> + опрос и  для выявления дефицитов и для возможности построения ИОМ ПДО</a:t>
            </a:r>
            <a:endParaRPr lang="ru-RU" sz="1600" dirty="0"/>
          </a:p>
          <a:p>
            <a:r>
              <a:rPr lang="ru-RU" sz="1600" dirty="0"/>
              <a:t>- </a:t>
            </a:r>
            <a:r>
              <a:rPr lang="ru-RU" sz="1600" dirty="0" err="1"/>
              <a:t>Разноуровневое</a:t>
            </a:r>
            <a:r>
              <a:rPr lang="ru-RU" sz="1600" dirty="0"/>
              <a:t> обучение – </a:t>
            </a:r>
            <a:r>
              <a:rPr lang="ru-RU" sz="1600" dirty="0" err="1"/>
              <a:t>дебют\путь</a:t>
            </a:r>
            <a:r>
              <a:rPr lang="ru-RU" sz="1600" dirty="0"/>
              <a:t> к </a:t>
            </a:r>
            <a:r>
              <a:rPr lang="ru-RU" sz="1600"/>
              <a:t>совершенству\мастер\УНИКУМ</a:t>
            </a:r>
            <a:endParaRPr lang="ru-RU" sz="1600" dirty="0"/>
          </a:p>
          <a:p>
            <a:r>
              <a:rPr lang="ru-RU" sz="1600" dirty="0"/>
              <a:t>-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DD12FD2-6F85-41CB-A67B-54F83454B6C8}"/>
              </a:ext>
            </a:extLst>
          </p:cNvPr>
          <p:cNvSpPr/>
          <p:nvPr/>
        </p:nvSpPr>
        <p:spPr>
          <a:xfrm>
            <a:off x="77242" y="116632"/>
            <a:ext cx="148225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38145D9-8625-4FE3-962D-9D0D7980301E}"/>
              </a:ext>
            </a:extLst>
          </p:cNvPr>
          <p:cNvSpPr/>
          <p:nvPr/>
        </p:nvSpPr>
        <p:spPr>
          <a:xfrm>
            <a:off x="10709746" y="60523"/>
            <a:ext cx="148225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64685" y="4432300"/>
            <a:ext cx="2400300" cy="2133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Ученик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-погружение в профессию ПДО</a:t>
            </a: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35351" y="3506789"/>
            <a:ext cx="2400300" cy="3055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Учитель</a:t>
            </a:r>
            <a:endParaRPr lang="ru-RU" sz="2400" b="1" dirty="0">
              <a:solidFill>
                <a:schemeClr val="tx1"/>
              </a:solidFill>
            </a:endParaRPr>
          </a:p>
          <a:p>
            <a:pPr algn="ctr">
              <a:buFontTx/>
              <a:buChar char="-"/>
              <a:defRPr/>
            </a:pPr>
            <a:r>
              <a:rPr lang="ru-RU" sz="1400" b="1" dirty="0">
                <a:solidFill>
                  <a:schemeClr val="tx1"/>
                </a:solidFill>
              </a:rPr>
              <a:t>самореализация,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активная творческая и профессиональная деятельность  ПДО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65285" y="2565401"/>
            <a:ext cx="2400300" cy="3997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Мастер</a:t>
            </a: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- состоялся в профессии , могу научить других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35951" y="1557338"/>
            <a:ext cx="2400300" cy="50085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</a:rPr>
              <a:t>Уникум</a:t>
            </a:r>
          </a:p>
          <a:p>
            <a:pPr algn="ctr"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1400" b="1" dirty="0">
                <a:solidFill>
                  <a:schemeClr val="tx1"/>
                </a:solidFill>
              </a:rPr>
              <a:t>состоялся в профессии , могу научить других;</a:t>
            </a:r>
          </a:p>
          <a:p>
            <a:pPr>
              <a:buFontTx/>
              <a:buChar char="-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1400" b="1" dirty="0">
                <a:solidFill>
                  <a:schemeClr val="tx1"/>
                </a:solidFill>
              </a:rPr>
              <a:t>непрерывное обучение и профессиональный рост;</a:t>
            </a:r>
          </a:p>
          <a:p>
            <a:pPr>
              <a:buFontTx/>
              <a:buChar char="-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1400" b="1" dirty="0">
                <a:solidFill>
                  <a:schemeClr val="tx1"/>
                </a:solidFill>
              </a:rPr>
              <a:t>тиражирование опыта;</a:t>
            </a:r>
          </a:p>
          <a:p>
            <a:pPr>
              <a:buFontTx/>
              <a:buChar char="-"/>
              <a:defRPr/>
            </a:pPr>
            <a:endParaRPr lang="ru-RU" sz="1400" b="1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ru-RU" sz="1400" b="1" dirty="0">
                <a:solidFill>
                  <a:schemeClr val="tx1"/>
                </a:solidFill>
              </a:rPr>
              <a:t>участие в профессиональных конкурсах</a:t>
            </a:r>
          </a:p>
          <a:p>
            <a:pPr algn="ctr">
              <a:defRPr/>
            </a:pP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486" name="Picture 5" descr="http://resources.alibaba.com/images/avatars/20100413/430/434751551249774468a636c4e28ac054_1004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1709738"/>
            <a:ext cx="2396067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5" descr="http://chemwiki.ucdavis.edu/@api/deki/files/4142/=iStock_000004506538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5584" y="3046413"/>
            <a:ext cx="3045883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7" descr="http://info-biz.org.ua/image.php?aHR0cDovL2Nhbm5vbmVlcnMucnUvaW1hZ2VzL3N0b3JpZXMvY3JlYXRpdmUxLmpwZw==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04933" y="719138"/>
            <a:ext cx="29210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11" descr="http://img1.liveinternet.ru/images/attach/c/4/79/734/79734301_chelovechki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51284" y="134938"/>
            <a:ext cx="29972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одзаголовок 10"/>
          <p:cNvSpPr>
            <a:spLocks noGrp="1"/>
          </p:cNvSpPr>
          <p:nvPr>
            <p:ph type="subTitle" idx="4"/>
          </p:nvPr>
        </p:nvSpPr>
        <p:spPr>
          <a:xfrm>
            <a:off x="1452530" y="357166"/>
            <a:ext cx="6286544" cy="1477328"/>
          </a:xfrm>
        </p:spPr>
        <p:txBody>
          <a:bodyPr/>
          <a:lstStyle/>
          <a:p>
            <a:r>
              <a:rPr lang="ru-RU" sz="2400" b="1" dirty="0">
                <a:solidFill>
                  <a:srgbClr val="002060"/>
                </a:solidFill>
              </a:rPr>
              <a:t>Ступени профессионального роста педагога = необходимость </a:t>
            </a:r>
            <a:r>
              <a:rPr lang="ru-RU" sz="2400" b="1" dirty="0" err="1">
                <a:solidFill>
                  <a:srgbClr val="002060"/>
                </a:solidFill>
              </a:rPr>
              <a:t>разноуровневого</a:t>
            </a:r>
            <a:r>
              <a:rPr lang="ru-RU" sz="2400" b="1" dirty="0">
                <a:solidFill>
                  <a:srgbClr val="002060"/>
                </a:solidFill>
              </a:rPr>
              <a:t> подхода к обучению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812730" y="1988840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812730" y="1"/>
          <a:ext cx="8459734" cy="226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D13555B-AA79-4A04-8A19-9D6D0D51F6BF}"/>
              </a:ext>
            </a:extLst>
          </p:cNvPr>
          <p:cNvSpPr/>
          <p:nvPr/>
        </p:nvSpPr>
        <p:spPr>
          <a:xfrm>
            <a:off x="77242" y="116632"/>
            <a:ext cx="148225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0714276-4389-4464-9723-92A70EDE19AA}"/>
              </a:ext>
            </a:extLst>
          </p:cNvPr>
          <p:cNvSpPr/>
          <p:nvPr/>
        </p:nvSpPr>
        <p:spPr>
          <a:xfrm>
            <a:off x="10709746" y="60523"/>
            <a:ext cx="148225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878946-F100-44CE-8A44-F5401CF47A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398" y="500042"/>
            <a:ext cx="112872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1812730" y="1988840"/>
          <a:ext cx="842493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812730" y="1"/>
          <a:ext cx="8459734" cy="226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1F7DC75-D527-44D3-B05D-0828D2F6639D}"/>
              </a:ext>
            </a:extLst>
          </p:cNvPr>
          <p:cNvSpPr/>
          <p:nvPr/>
        </p:nvSpPr>
        <p:spPr>
          <a:xfrm>
            <a:off x="77242" y="116632"/>
            <a:ext cx="148225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C04E980-BBD5-47A2-B0EB-203321019B7A}"/>
              </a:ext>
            </a:extLst>
          </p:cNvPr>
          <p:cNvSpPr/>
          <p:nvPr/>
        </p:nvSpPr>
        <p:spPr>
          <a:xfrm>
            <a:off x="10709746" y="60523"/>
            <a:ext cx="1482254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9|1.3|5.8|1.5|4.8|2.2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648</Words>
  <Application>Microsoft Office PowerPoint</Application>
  <PresentationFormat>Широкоэкранный</PresentationFormat>
  <Paragraphs>85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Verdana</vt:lpstr>
      <vt:lpstr>Wingdings</vt:lpstr>
      <vt:lpstr>Office Theme</vt:lpstr>
      <vt:lpstr>     </vt:lpstr>
      <vt:lpstr>Цель проекта -  создание условий для реализации потенциала педагогов дополнительного образования, обеспечивая условия для их профессионального роста.  </vt:lpstr>
      <vt:lpstr>РАЗМЕЩЕНИЕ МАТЕРИАЛА  ПО ПРОБЛЕМНЫМ ЗОНАМ НА САЙТЕ ДОМА ТВОРЧЕСТВА</vt:lpstr>
      <vt:lpstr>Презентация PowerPoint</vt:lpstr>
      <vt:lpstr>Предварительные результаты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Желаю удачи!  Все получится!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Серженко</dc:creator>
  <cp:lastModifiedBy>Владимир Белаш</cp:lastModifiedBy>
  <cp:revision>55</cp:revision>
  <dcterms:created xsi:type="dcterms:W3CDTF">2021-12-18T17:29:13Z</dcterms:created>
  <dcterms:modified xsi:type="dcterms:W3CDTF">2022-02-28T09:07:53Z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2020-02-01T00:00:00Z</vt:filetime>
  </property>
  <property fmtid="{D5CDD505-2E9C-101B-9397-08002B2CF9AE}" pid="3" name="LastSaved">
    <vt:filetime>2021-12-18T00:00:00Z</vt:filetime>
  </property>
</Properties>
</file>