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5" r:id="rId1"/>
  </p:sldMasterIdLst>
  <p:notesMasterIdLst>
    <p:notesMasterId r:id="rId13"/>
  </p:notesMasterIdLst>
  <p:sldIdLst>
    <p:sldId id="257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—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Темный стиль 1 —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—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—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3D320B-6DD2-41AD-9CD7-26B6188CC5FE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57AAB-E063-403E-900E-D8EA193A6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5110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57AAB-E063-403E-900E-D8EA193A67D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5841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C693C-9B29-480F-AA0B-E431FC6E251D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C4C9-19A0-4623-919E-240339095AA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02695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C693C-9B29-480F-AA0B-E431FC6E251D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C4C9-19A0-4623-919E-240339095A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9914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C693C-9B29-480F-AA0B-E431FC6E251D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C4C9-19A0-4623-919E-240339095A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1177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C693C-9B29-480F-AA0B-E431FC6E251D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C4C9-19A0-4623-919E-240339095A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1831749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C693C-9B29-480F-AA0B-E431FC6E251D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C4C9-19A0-4623-919E-240339095A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6287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C693C-9B29-480F-AA0B-E431FC6E251D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C4C9-19A0-4623-919E-240339095A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349924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C693C-9B29-480F-AA0B-E431FC6E251D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C4C9-19A0-4623-919E-240339095A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8128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C693C-9B29-480F-AA0B-E431FC6E251D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C4C9-19A0-4623-919E-240339095A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24409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C693C-9B29-480F-AA0B-E431FC6E251D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C4C9-19A0-4623-919E-240339095A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9058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C693C-9B29-480F-AA0B-E431FC6E251D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C4C9-19A0-4623-919E-240339095A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0694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C693C-9B29-480F-AA0B-E431FC6E251D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C4C9-19A0-4623-919E-240339095A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0655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C693C-9B29-480F-AA0B-E431FC6E251D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C4C9-19A0-4623-919E-240339095A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758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C693C-9B29-480F-AA0B-E431FC6E251D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C4C9-19A0-4623-919E-240339095A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6369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C693C-9B29-480F-AA0B-E431FC6E251D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C4C9-19A0-4623-919E-240339095A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9598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C693C-9B29-480F-AA0B-E431FC6E251D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C4C9-19A0-4623-919E-240339095A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5422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C693C-9B29-480F-AA0B-E431FC6E251D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C4C9-19A0-4623-919E-240339095A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7649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C693C-9B29-480F-AA0B-E431FC6E251D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C4C9-19A0-4623-919E-240339095A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100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68C693C-9B29-480F-AA0B-E431FC6E251D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6F8C4C9-19A0-4623-919E-240339095A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46290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46" r:id="rId1"/>
    <p:sldLayoutId id="2147484047" r:id="rId2"/>
    <p:sldLayoutId id="2147484048" r:id="rId3"/>
    <p:sldLayoutId id="2147484049" r:id="rId4"/>
    <p:sldLayoutId id="2147484050" r:id="rId5"/>
    <p:sldLayoutId id="2147484051" r:id="rId6"/>
    <p:sldLayoutId id="2147484052" r:id="rId7"/>
    <p:sldLayoutId id="2147484053" r:id="rId8"/>
    <p:sldLayoutId id="2147484054" r:id="rId9"/>
    <p:sldLayoutId id="2147484055" r:id="rId10"/>
    <p:sldLayoutId id="2147484056" r:id="rId11"/>
    <p:sldLayoutId id="2147484057" r:id="rId12"/>
    <p:sldLayoutId id="2147484058" r:id="rId13"/>
    <p:sldLayoutId id="2147484059" r:id="rId14"/>
    <p:sldLayoutId id="2147484060" r:id="rId15"/>
    <p:sldLayoutId id="2147484061" r:id="rId16"/>
    <p:sldLayoutId id="214748406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8816" y="1030454"/>
            <a:ext cx="10790394" cy="3251614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Технологическая карта системного самоанализа и оценки эффективности занятия в системе дополнительного образования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художественной направленности)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423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2888" y="305625"/>
            <a:ext cx="10415239" cy="150706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Максимальное количество баллов </a:t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занятии – 38 (100%)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2956" y="1812692"/>
            <a:ext cx="1120697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35-38 баллов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оптимальный уровень эффективности занятия;</a:t>
            </a:r>
          </a:p>
          <a:p>
            <a:pPr>
              <a:lnSpc>
                <a:spcPct val="200000"/>
              </a:lnSpc>
            </a:pPr>
            <a:r>
              <a:rPr 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33-35 баллов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допустимый уровень эффективности занятия;</a:t>
            </a:r>
          </a:p>
          <a:p>
            <a:pPr>
              <a:lnSpc>
                <a:spcPct val="200000"/>
              </a:lnSpc>
            </a:pPr>
            <a:r>
              <a:rPr 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30-33 балла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критический уровень эффективности занятия;</a:t>
            </a:r>
          </a:p>
          <a:p>
            <a:pPr>
              <a:lnSpc>
                <a:spcPct val="200000"/>
              </a:lnSpc>
            </a:pPr>
            <a:r>
              <a:rPr 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Менее 30 баллов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недопустимый уровень эффективности занятия;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0465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17703" t="18934" r="50032" b="7535"/>
          <a:stretch/>
        </p:blipFill>
        <p:spPr>
          <a:xfrm>
            <a:off x="3490333" y="253331"/>
            <a:ext cx="4917130" cy="630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16197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17703" t="18934" r="50032" b="7535"/>
          <a:stretch/>
        </p:blipFill>
        <p:spPr>
          <a:xfrm>
            <a:off x="7482880" y="133814"/>
            <a:ext cx="4626788" cy="6590371"/>
          </a:xfrm>
          <a:prstGeom prst="rect">
            <a:avLst/>
          </a:prstGeom>
        </p:spPr>
      </p:pic>
      <p:grpSp>
        <p:nvGrpSpPr>
          <p:cNvPr id="9" name="Группа 8"/>
          <p:cNvGrpSpPr/>
          <p:nvPr/>
        </p:nvGrpSpPr>
        <p:grpSpPr>
          <a:xfrm>
            <a:off x="1126273" y="1365343"/>
            <a:ext cx="6685158" cy="525480"/>
            <a:chOff x="265392" y="1376007"/>
            <a:chExt cx="6821210" cy="525480"/>
          </a:xfrm>
        </p:grpSpPr>
        <p:sp>
          <p:nvSpPr>
            <p:cNvPr id="6" name="Полилиния 5"/>
            <p:cNvSpPr/>
            <p:nvPr/>
          </p:nvSpPr>
          <p:spPr>
            <a:xfrm>
              <a:off x="265392" y="1376007"/>
              <a:ext cx="6414190" cy="525480"/>
            </a:xfrm>
            <a:custGeom>
              <a:avLst/>
              <a:gdLst>
                <a:gd name="connsiteX0" fmla="*/ 0 w 3932416"/>
                <a:gd name="connsiteY0" fmla="*/ 44281 h 265680"/>
                <a:gd name="connsiteX1" fmla="*/ 44281 w 3932416"/>
                <a:gd name="connsiteY1" fmla="*/ 0 h 265680"/>
                <a:gd name="connsiteX2" fmla="*/ 3888135 w 3932416"/>
                <a:gd name="connsiteY2" fmla="*/ 0 h 265680"/>
                <a:gd name="connsiteX3" fmla="*/ 3932416 w 3932416"/>
                <a:gd name="connsiteY3" fmla="*/ 44281 h 265680"/>
                <a:gd name="connsiteX4" fmla="*/ 3932416 w 3932416"/>
                <a:gd name="connsiteY4" fmla="*/ 221399 h 265680"/>
                <a:gd name="connsiteX5" fmla="*/ 3888135 w 3932416"/>
                <a:gd name="connsiteY5" fmla="*/ 265680 h 265680"/>
                <a:gd name="connsiteX6" fmla="*/ 44281 w 3932416"/>
                <a:gd name="connsiteY6" fmla="*/ 265680 h 265680"/>
                <a:gd name="connsiteX7" fmla="*/ 0 w 3932416"/>
                <a:gd name="connsiteY7" fmla="*/ 221399 h 265680"/>
                <a:gd name="connsiteX8" fmla="*/ 0 w 3932416"/>
                <a:gd name="connsiteY8" fmla="*/ 44281 h 265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32416" h="265680">
                  <a:moveTo>
                    <a:pt x="0" y="44281"/>
                  </a:moveTo>
                  <a:cubicBezTo>
                    <a:pt x="0" y="19825"/>
                    <a:pt x="19825" y="0"/>
                    <a:pt x="44281" y="0"/>
                  </a:cubicBezTo>
                  <a:lnTo>
                    <a:pt x="3888135" y="0"/>
                  </a:lnTo>
                  <a:cubicBezTo>
                    <a:pt x="3912591" y="0"/>
                    <a:pt x="3932416" y="19825"/>
                    <a:pt x="3932416" y="44281"/>
                  </a:cubicBezTo>
                  <a:lnTo>
                    <a:pt x="3932416" y="221399"/>
                  </a:lnTo>
                  <a:cubicBezTo>
                    <a:pt x="3932416" y="245855"/>
                    <a:pt x="3912591" y="265680"/>
                    <a:pt x="3888135" y="265680"/>
                  </a:cubicBezTo>
                  <a:lnTo>
                    <a:pt x="44281" y="265680"/>
                  </a:lnTo>
                  <a:cubicBezTo>
                    <a:pt x="19825" y="265680"/>
                    <a:pt x="0" y="245855"/>
                    <a:pt x="0" y="221399"/>
                  </a:cubicBezTo>
                  <a:lnTo>
                    <a:pt x="0" y="4428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1605" tIns="12969" rIns="161605" bIns="12969" numCol="1" spcCol="1270" anchor="ctr" anchorCtr="0">
              <a:noAutofit/>
            </a:bodyPr>
            <a:lstStyle/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1. Анализ основных характеристик содержания занятия</a:t>
              </a:r>
              <a:endParaRPr lang="ru-RU" sz="1600" kern="1200" dirty="0"/>
            </a:p>
          </p:txBody>
        </p:sp>
        <p:sp>
          <p:nvSpPr>
            <p:cNvPr id="18" name="Стрелка вправо 17"/>
            <p:cNvSpPr/>
            <p:nvPr/>
          </p:nvSpPr>
          <p:spPr>
            <a:xfrm>
              <a:off x="6473285" y="1471037"/>
              <a:ext cx="613317" cy="306863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1126273" y="2113989"/>
            <a:ext cx="6685158" cy="525480"/>
            <a:chOff x="265392" y="2145540"/>
            <a:chExt cx="6821209" cy="525480"/>
          </a:xfrm>
        </p:grpSpPr>
        <p:sp>
          <p:nvSpPr>
            <p:cNvPr id="8" name="Полилиния 7"/>
            <p:cNvSpPr/>
            <p:nvPr/>
          </p:nvSpPr>
          <p:spPr>
            <a:xfrm>
              <a:off x="265392" y="2145540"/>
              <a:ext cx="6414190" cy="525480"/>
            </a:xfrm>
            <a:custGeom>
              <a:avLst/>
              <a:gdLst>
                <a:gd name="connsiteX0" fmla="*/ 0 w 3932416"/>
                <a:gd name="connsiteY0" fmla="*/ 44281 h 265680"/>
                <a:gd name="connsiteX1" fmla="*/ 44281 w 3932416"/>
                <a:gd name="connsiteY1" fmla="*/ 0 h 265680"/>
                <a:gd name="connsiteX2" fmla="*/ 3888135 w 3932416"/>
                <a:gd name="connsiteY2" fmla="*/ 0 h 265680"/>
                <a:gd name="connsiteX3" fmla="*/ 3932416 w 3932416"/>
                <a:gd name="connsiteY3" fmla="*/ 44281 h 265680"/>
                <a:gd name="connsiteX4" fmla="*/ 3932416 w 3932416"/>
                <a:gd name="connsiteY4" fmla="*/ 221399 h 265680"/>
                <a:gd name="connsiteX5" fmla="*/ 3888135 w 3932416"/>
                <a:gd name="connsiteY5" fmla="*/ 265680 h 265680"/>
                <a:gd name="connsiteX6" fmla="*/ 44281 w 3932416"/>
                <a:gd name="connsiteY6" fmla="*/ 265680 h 265680"/>
                <a:gd name="connsiteX7" fmla="*/ 0 w 3932416"/>
                <a:gd name="connsiteY7" fmla="*/ 221399 h 265680"/>
                <a:gd name="connsiteX8" fmla="*/ 0 w 3932416"/>
                <a:gd name="connsiteY8" fmla="*/ 44281 h 265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32416" h="265680">
                  <a:moveTo>
                    <a:pt x="0" y="44281"/>
                  </a:moveTo>
                  <a:cubicBezTo>
                    <a:pt x="0" y="19825"/>
                    <a:pt x="19825" y="0"/>
                    <a:pt x="44281" y="0"/>
                  </a:cubicBezTo>
                  <a:lnTo>
                    <a:pt x="3888135" y="0"/>
                  </a:lnTo>
                  <a:cubicBezTo>
                    <a:pt x="3912591" y="0"/>
                    <a:pt x="3932416" y="19825"/>
                    <a:pt x="3932416" y="44281"/>
                  </a:cubicBezTo>
                  <a:lnTo>
                    <a:pt x="3932416" y="221399"/>
                  </a:lnTo>
                  <a:cubicBezTo>
                    <a:pt x="3932416" y="245855"/>
                    <a:pt x="3912591" y="265680"/>
                    <a:pt x="3888135" y="265680"/>
                  </a:cubicBezTo>
                  <a:lnTo>
                    <a:pt x="44281" y="265680"/>
                  </a:lnTo>
                  <a:cubicBezTo>
                    <a:pt x="19825" y="265680"/>
                    <a:pt x="0" y="245855"/>
                    <a:pt x="0" y="221399"/>
                  </a:cubicBezTo>
                  <a:lnTo>
                    <a:pt x="0" y="4428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1605" tIns="12969" rIns="161605" bIns="12969" numCol="1" spcCol="1270" anchor="ctr" anchorCtr="0">
              <a:noAutofit/>
            </a:bodyPr>
            <a:lstStyle/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2. Анализ основных характеристик учащихся</a:t>
              </a:r>
              <a:endParaRPr lang="ru-RU" sz="1600" kern="1200" dirty="0"/>
            </a:p>
          </p:txBody>
        </p:sp>
        <p:sp>
          <p:nvSpPr>
            <p:cNvPr id="19" name="Стрелка вправо 18"/>
            <p:cNvSpPr/>
            <p:nvPr/>
          </p:nvSpPr>
          <p:spPr>
            <a:xfrm>
              <a:off x="6473284" y="2270792"/>
              <a:ext cx="613317" cy="306863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1126273" y="4716119"/>
            <a:ext cx="6685156" cy="525480"/>
            <a:chOff x="265392" y="4779079"/>
            <a:chExt cx="6821208" cy="525480"/>
          </a:xfrm>
        </p:grpSpPr>
        <p:sp>
          <p:nvSpPr>
            <p:cNvPr id="12" name="Полилиния 11"/>
            <p:cNvSpPr/>
            <p:nvPr/>
          </p:nvSpPr>
          <p:spPr>
            <a:xfrm>
              <a:off x="265392" y="4779079"/>
              <a:ext cx="6414190" cy="525480"/>
            </a:xfrm>
            <a:custGeom>
              <a:avLst/>
              <a:gdLst>
                <a:gd name="connsiteX0" fmla="*/ 0 w 3932416"/>
                <a:gd name="connsiteY0" fmla="*/ 44281 h 265680"/>
                <a:gd name="connsiteX1" fmla="*/ 44281 w 3932416"/>
                <a:gd name="connsiteY1" fmla="*/ 0 h 265680"/>
                <a:gd name="connsiteX2" fmla="*/ 3888135 w 3932416"/>
                <a:gd name="connsiteY2" fmla="*/ 0 h 265680"/>
                <a:gd name="connsiteX3" fmla="*/ 3932416 w 3932416"/>
                <a:gd name="connsiteY3" fmla="*/ 44281 h 265680"/>
                <a:gd name="connsiteX4" fmla="*/ 3932416 w 3932416"/>
                <a:gd name="connsiteY4" fmla="*/ 221399 h 265680"/>
                <a:gd name="connsiteX5" fmla="*/ 3888135 w 3932416"/>
                <a:gd name="connsiteY5" fmla="*/ 265680 h 265680"/>
                <a:gd name="connsiteX6" fmla="*/ 44281 w 3932416"/>
                <a:gd name="connsiteY6" fmla="*/ 265680 h 265680"/>
                <a:gd name="connsiteX7" fmla="*/ 0 w 3932416"/>
                <a:gd name="connsiteY7" fmla="*/ 221399 h 265680"/>
                <a:gd name="connsiteX8" fmla="*/ 0 w 3932416"/>
                <a:gd name="connsiteY8" fmla="*/ 44281 h 265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32416" h="265680">
                  <a:moveTo>
                    <a:pt x="0" y="44281"/>
                  </a:moveTo>
                  <a:cubicBezTo>
                    <a:pt x="0" y="19825"/>
                    <a:pt x="19825" y="0"/>
                    <a:pt x="44281" y="0"/>
                  </a:cubicBezTo>
                  <a:lnTo>
                    <a:pt x="3888135" y="0"/>
                  </a:lnTo>
                  <a:cubicBezTo>
                    <a:pt x="3912591" y="0"/>
                    <a:pt x="3932416" y="19825"/>
                    <a:pt x="3932416" y="44281"/>
                  </a:cubicBezTo>
                  <a:lnTo>
                    <a:pt x="3932416" y="221399"/>
                  </a:lnTo>
                  <a:cubicBezTo>
                    <a:pt x="3932416" y="245855"/>
                    <a:pt x="3912591" y="265680"/>
                    <a:pt x="3888135" y="265680"/>
                  </a:cubicBezTo>
                  <a:lnTo>
                    <a:pt x="44281" y="265680"/>
                  </a:lnTo>
                  <a:cubicBezTo>
                    <a:pt x="19825" y="265680"/>
                    <a:pt x="0" y="245855"/>
                    <a:pt x="0" y="221399"/>
                  </a:cubicBezTo>
                  <a:lnTo>
                    <a:pt x="0" y="4428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1605" tIns="12969" rIns="161605" bIns="12969" numCol="1" spcCol="1270" anchor="ctr" anchorCtr="0">
              <a:noAutofit/>
            </a:bodyPr>
            <a:lstStyle/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4. Анализ основных личностных качеств  педагога</a:t>
              </a:r>
              <a:endParaRPr lang="ru-RU" sz="1600" kern="1200" dirty="0"/>
            </a:p>
          </p:txBody>
        </p:sp>
        <p:sp>
          <p:nvSpPr>
            <p:cNvPr id="20" name="Стрелка вправо 19"/>
            <p:cNvSpPr/>
            <p:nvPr/>
          </p:nvSpPr>
          <p:spPr>
            <a:xfrm>
              <a:off x="6473283" y="4888387"/>
              <a:ext cx="613317" cy="306863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1126273" y="5520699"/>
            <a:ext cx="6685155" cy="525480"/>
            <a:chOff x="265392" y="5672199"/>
            <a:chExt cx="6821207" cy="525480"/>
          </a:xfrm>
        </p:grpSpPr>
        <p:sp>
          <p:nvSpPr>
            <p:cNvPr id="14" name="Полилиния 13"/>
            <p:cNvSpPr/>
            <p:nvPr/>
          </p:nvSpPr>
          <p:spPr>
            <a:xfrm>
              <a:off x="265392" y="5672199"/>
              <a:ext cx="6414190" cy="525480"/>
            </a:xfrm>
            <a:custGeom>
              <a:avLst/>
              <a:gdLst>
                <a:gd name="connsiteX0" fmla="*/ 0 w 3932416"/>
                <a:gd name="connsiteY0" fmla="*/ 44281 h 265680"/>
                <a:gd name="connsiteX1" fmla="*/ 44281 w 3932416"/>
                <a:gd name="connsiteY1" fmla="*/ 0 h 265680"/>
                <a:gd name="connsiteX2" fmla="*/ 3888135 w 3932416"/>
                <a:gd name="connsiteY2" fmla="*/ 0 h 265680"/>
                <a:gd name="connsiteX3" fmla="*/ 3932416 w 3932416"/>
                <a:gd name="connsiteY3" fmla="*/ 44281 h 265680"/>
                <a:gd name="connsiteX4" fmla="*/ 3932416 w 3932416"/>
                <a:gd name="connsiteY4" fmla="*/ 221399 h 265680"/>
                <a:gd name="connsiteX5" fmla="*/ 3888135 w 3932416"/>
                <a:gd name="connsiteY5" fmla="*/ 265680 h 265680"/>
                <a:gd name="connsiteX6" fmla="*/ 44281 w 3932416"/>
                <a:gd name="connsiteY6" fmla="*/ 265680 h 265680"/>
                <a:gd name="connsiteX7" fmla="*/ 0 w 3932416"/>
                <a:gd name="connsiteY7" fmla="*/ 221399 h 265680"/>
                <a:gd name="connsiteX8" fmla="*/ 0 w 3932416"/>
                <a:gd name="connsiteY8" fmla="*/ 44281 h 265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32416" h="265680">
                  <a:moveTo>
                    <a:pt x="0" y="44281"/>
                  </a:moveTo>
                  <a:cubicBezTo>
                    <a:pt x="0" y="19825"/>
                    <a:pt x="19825" y="0"/>
                    <a:pt x="44281" y="0"/>
                  </a:cubicBezTo>
                  <a:lnTo>
                    <a:pt x="3888135" y="0"/>
                  </a:lnTo>
                  <a:cubicBezTo>
                    <a:pt x="3912591" y="0"/>
                    <a:pt x="3932416" y="19825"/>
                    <a:pt x="3932416" y="44281"/>
                  </a:cubicBezTo>
                  <a:lnTo>
                    <a:pt x="3932416" y="221399"/>
                  </a:lnTo>
                  <a:cubicBezTo>
                    <a:pt x="3932416" y="245855"/>
                    <a:pt x="3912591" y="265680"/>
                    <a:pt x="3888135" y="265680"/>
                  </a:cubicBezTo>
                  <a:lnTo>
                    <a:pt x="44281" y="265680"/>
                  </a:lnTo>
                  <a:cubicBezTo>
                    <a:pt x="19825" y="265680"/>
                    <a:pt x="0" y="245855"/>
                    <a:pt x="0" y="221399"/>
                  </a:cubicBezTo>
                  <a:lnTo>
                    <a:pt x="0" y="4428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1605" tIns="12969" rIns="161605" bIns="12969" numCol="1" spcCol="1270" anchor="ctr" anchorCtr="0">
              <a:noAutofit/>
            </a:bodyPr>
            <a:lstStyle/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5. Анализ  цели и результатов проведенного занятия</a:t>
              </a:r>
              <a:endParaRPr lang="ru-RU" sz="1600" kern="1200" dirty="0"/>
            </a:p>
          </p:txBody>
        </p:sp>
        <p:sp>
          <p:nvSpPr>
            <p:cNvPr id="21" name="Стрелка вправо 20"/>
            <p:cNvSpPr/>
            <p:nvPr/>
          </p:nvSpPr>
          <p:spPr>
            <a:xfrm>
              <a:off x="6473282" y="5789976"/>
              <a:ext cx="613317" cy="306863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1126273" y="3401921"/>
            <a:ext cx="6685158" cy="525480"/>
            <a:chOff x="265392" y="3360479"/>
            <a:chExt cx="6821207" cy="525480"/>
          </a:xfrm>
        </p:grpSpPr>
        <p:sp>
          <p:nvSpPr>
            <p:cNvPr id="10" name="Полилиния 9"/>
            <p:cNvSpPr/>
            <p:nvPr/>
          </p:nvSpPr>
          <p:spPr>
            <a:xfrm>
              <a:off x="265392" y="3360479"/>
              <a:ext cx="6414190" cy="525480"/>
            </a:xfrm>
            <a:custGeom>
              <a:avLst/>
              <a:gdLst>
                <a:gd name="connsiteX0" fmla="*/ 0 w 3932416"/>
                <a:gd name="connsiteY0" fmla="*/ 44281 h 265680"/>
                <a:gd name="connsiteX1" fmla="*/ 44281 w 3932416"/>
                <a:gd name="connsiteY1" fmla="*/ 0 h 265680"/>
                <a:gd name="connsiteX2" fmla="*/ 3888135 w 3932416"/>
                <a:gd name="connsiteY2" fmla="*/ 0 h 265680"/>
                <a:gd name="connsiteX3" fmla="*/ 3932416 w 3932416"/>
                <a:gd name="connsiteY3" fmla="*/ 44281 h 265680"/>
                <a:gd name="connsiteX4" fmla="*/ 3932416 w 3932416"/>
                <a:gd name="connsiteY4" fmla="*/ 221399 h 265680"/>
                <a:gd name="connsiteX5" fmla="*/ 3888135 w 3932416"/>
                <a:gd name="connsiteY5" fmla="*/ 265680 h 265680"/>
                <a:gd name="connsiteX6" fmla="*/ 44281 w 3932416"/>
                <a:gd name="connsiteY6" fmla="*/ 265680 h 265680"/>
                <a:gd name="connsiteX7" fmla="*/ 0 w 3932416"/>
                <a:gd name="connsiteY7" fmla="*/ 221399 h 265680"/>
                <a:gd name="connsiteX8" fmla="*/ 0 w 3932416"/>
                <a:gd name="connsiteY8" fmla="*/ 44281 h 265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32416" h="265680">
                  <a:moveTo>
                    <a:pt x="0" y="44281"/>
                  </a:moveTo>
                  <a:cubicBezTo>
                    <a:pt x="0" y="19825"/>
                    <a:pt x="19825" y="0"/>
                    <a:pt x="44281" y="0"/>
                  </a:cubicBezTo>
                  <a:lnTo>
                    <a:pt x="3888135" y="0"/>
                  </a:lnTo>
                  <a:cubicBezTo>
                    <a:pt x="3912591" y="0"/>
                    <a:pt x="3932416" y="19825"/>
                    <a:pt x="3932416" y="44281"/>
                  </a:cubicBezTo>
                  <a:lnTo>
                    <a:pt x="3932416" y="221399"/>
                  </a:lnTo>
                  <a:cubicBezTo>
                    <a:pt x="3932416" y="245855"/>
                    <a:pt x="3912591" y="265680"/>
                    <a:pt x="3888135" y="265680"/>
                  </a:cubicBezTo>
                  <a:lnTo>
                    <a:pt x="44281" y="265680"/>
                  </a:lnTo>
                  <a:cubicBezTo>
                    <a:pt x="19825" y="265680"/>
                    <a:pt x="0" y="245855"/>
                    <a:pt x="0" y="221399"/>
                  </a:cubicBezTo>
                  <a:lnTo>
                    <a:pt x="0" y="4428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1605" tIns="12969" rIns="161605" bIns="12969" numCol="1" spcCol="1270" anchor="ctr" anchorCtr="0">
              <a:noAutofit/>
            </a:bodyPr>
            <a:lstStyle/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3. Анализ эффективности способов деятельности</a:t>
              </a:r>
              <a:endParaRPr lang="ru-RU" sz="1600" kern="1200" dirty="0"/>
            </a:p>
          </p:txBody>
        </p:sp>
        <p:sp>
          <p:nvSpPr>
            <p:cNvPr id="22" name="Стрелка вправо 21"/>
            <p:cNvSpPr/>
            <p:nvPr/>
          </p:nvSpPr>
          <p:spPr>
            <a:xfrm>
              <a:off x="6473282" y="3410708"/>
              <a:ext cx="613317" cy="306863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569042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7990" y="0"/>
            <a:ext cx="11541511" cy="150706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Анализ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основных характеристик содержания занятия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08206417"/>
              </p:ext>
            </p:extLst>
          </p:nvPr>
        </p:nvGraphicFramePr>
        <p:xfrm>
          <a:off x="535257" y="1277227"/>
          <a:ext cx="11206975" cy="505968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825190">
                  <a:extLst>
                    <a:ext uri="{9D8B030D-6E8A-4147-A177-3AD203B41FA5}">
                      <a16:colId xmlns:a16="http://schemas.microsoft.com/office/drawing/2014/main" xmlns="" val="1119779963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xmlns="" val="1926375737"/>
                    </a:ext>
                  </a:extLst>
                </a:gridCol>
                <a:gridCol w="2241395">
                  <a:extLst>
                    <a:ext uri="{9D8B030D-6E8A-4147-A177-3AD203B41FA5}">
                      <a16:colId xmlns:a16="http://schemas.microsoft.com/office/drawing/2014/main" xmlns="" val="1619083870"/>
                    </a:ext>
                  </a:extLst>
                </a:gridCol>
                <a:gridCol w="2241395">
                  <a:extLst>
                    <a:ext uri="{9D8B030D-6E8A-4147-A177-3AD203B41FA5}">
                      <a16:colId xmlns:a16="http://schemas.microsoft.com/office/drawing/2014/main" xmlns="" val="2543669955"/>
                    </a:ext>
                  </a:extLst>
                </a:gridCol>
                <a:gridCol w="2241395">
                  <a:extLst>
                    <a:ext uri="{9D8B030D-6E8A-4147-A177-3AD203B41FA5}">
                      <a16:colId xmlns:a16="http://schemas.microsoft.com/office/drawing/2014/main" xmlns="" val="2631154959"/>
                    </a:ext>
                  </a:extLst>
                </a:gridCol>
              </a:tblGrid>
              <a:tr h="596177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 п/п</a:t>
                      </a:r>
                      <a:endParaRPr lang="ru-RU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Показатели</a:t>
                      </a:r>
                      <a:endParaRPr lang="ru-RU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баллов</a:t>
                      </a:r>
                      <a:endParaRPr lang="ru-RU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балл</a:t>
                      </a:r>
                      <a:endParaRPr lang="ru-RU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балла</a:t>
                      </a:r>
                      <a:endParaRPr lang="ru-RU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2189817034"/>
                  </a:ext>
                </a:extLst>
              </a:tr>
              <a:tr h="125580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1.1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Доступность и посильность изучаемого материала (формируемых знаний и умений)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Несоблюдение принципов обучения (доступности, посильности)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Соблюдение одного принципа обучения 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Соблюдение принципов обучения (доступности, посильности)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407316110"/>
                  </a:ext>
                </a:extLst>
              </a:tr>
              <a:tr h="125580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1.2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Актуальность и связь теории  с жизнью (связь теории с практикой). 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Не определена актуальность изучаемого материала и отсутствует связь теории с практикой (жизнью). 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Определена актуальность, но отсутствует связь теории с практикой (жизнью). 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Определена актуальность, установлена связь теории с практикой (жизнью).</a:t>
                      </a:r>
                    </a:p>
                    <a:p>
                      <a:pPr algn="ctr"/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2520830618"/>
                  </a:ext>
                </a:extLst>
              </a:tr>
              <a:tr h="125580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1.3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Степень новизны учебного материала (получаемой учащимися информации).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Отсутствие  новизны учебной информации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Наличие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проблемности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, при отсутствии  новизны  учебной информации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Новизна учебной информации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3498504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8493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3746" y="-341146"/>
            <a:ext cx="11552664" cy="1507067"/>
          </a:xfrm>
        </p:spPr>
        <p:txBody>
          <a:bodyPr>
            <a:normAutofit/>
          </a:bodyPr>
          <a:lstStyle/>
          <a:p>
            <a:pPr algn="ctr"/>
            <a:r>
              <a:rPr lang="ru-RU" sz="28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АНАЛИЗ ОСНОВНЫХ ХАРАКТЕРИСТИК УЧАЩИХСЯ</a:t>
            </a:r>
            <a:endParaRPr lang="ru-RU" sz="28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18741189"/>
              </p:ext>
            </p:extLst>
          </p:nvPr>
        </p:nvGraphicFramePr>
        <p:xfrm>
          <a:off x="512956" y="619303"/>
          <a:ext cx="11374245" cy="6163668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635620">
                  <a:extLst>
                    <a:ext uri="{9D8B030D-6E8A-4147-A177-3AD203B41FA5}">
                      <a16:colId xmlns:a16="http://schemas.microsoft.com/office/drawing/2014/main" xmlns="" val="1670957283"/>
                    </a:ext>
                  </a:extLst>
                </a:gridCol>
                <a:gridCol w="2486722">
                  <a:extLst>
                    <a:ext uri="{9D8B030D-6E8A-4147-A177-3AD203B41FA5}">
                      <a16:colId xmlns:a16="http://schemas.microsoft.com/office/drawing/2014/main" xmlns="" val="1186263932"/>
                    </a:ext>
                  </a:extLst>
                </a:gridCol>
                <a:gridCol w="2152185">
                  <a:extLst>
                    <a:ext uri="{9D8B030D-6E8A-4147-A177-3AD203B41FA5}">
                      <a16:colId xmlns:a16="http://schemas.microsoft.com/office/drawing/2014/main" xmlns="" val="4205259434"/>
                    </a:ext>
                  </a:extLst>
                </a:gridCol>
                <a:gridCol w="2598234">
                  <a:extLst>
                    <a:ext uri="{9D8B030D-6E8A-4147-A177-3AD203B41FA5}">
                      <a16:colId xmlns:a16="http://schemas.microsoft.com/office/drawing/2014/main" xmlns="" val="1181990250"/>
                    </a:ext>
                  </a:extLst>
                </a:gridCol>
                <a:gridCol w="3501484">
                  <a:extLst>
                    <a:ext uri="{9D8B030D-6E8A-4147-A177-3AD203B41FA5}">
                      <a16:colId xmlns:a16="http://schemas.microsoft.com/office/drawing/2014/main" xmlns="" val="1455583996"/>
                    </a:ext>
                  </a:extLst>
                </a:gridCol>
              </a:tblGrid>
              <a:tr h="350853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 п/п</a:t>
                      </a:r>
                      <a:endParaRPr lang="ru-RU" sz="1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Показатели</a:t>
                      </a:r>
                      <a:endParaRPr lang="ru-RU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баллов</a:t>
                      </a:r>
                      <a:endParaRPr lang="ru-RU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балл</a:t>
                      </a:r>
                      <a:endParaRPr lang="ru-RU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балла</a:t>
                      </a:r>
                      <a:endParaRPr lang="ru-RU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1134386921"/>
                  </a:ext>
                </a:extLst>
              </a:tr>
              <a:tr h="98216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2.1</a:t>
                      </a:r>
                      <a:endParaRPr lang="ru-RU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Степень познавательной активности, творчества и самостоятельности учащихся  в ходе занятия</a:t>
                      </a:r>
                      <a:endParaRPr lang="ru-RU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Отсутствие попыток формирования познавательной активности, творчества и самостоятельности учащихся</a:t>
                      </a:r>
                      <a:endParaRPr lang="ru-RU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Познавательная активность, самостоятельность учащихся  и творчество формируются либо только через содержание учебного материала, либо только через  формы организации познавательной деятельности </a:t>
                      </a: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Познавательная активность, самостоятельность учащихся  и творчество формируются как через содержание учебного материала, так и через формы организации познавательной деятельности </a:t>
                      </a: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2285453530"/>
                  </a:ext>
                </a:extLst>
              </a:tr>
              <a:tr h="98216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2.2</a:t>
                      </a:r>
                      <a:endParaRPr lang="ru-RU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Уровень развития специальных умений и навыков (какие, как развиты и как развиваются в ходе занятия)*</a:t>
                      </a:r>
                      <a:endParaRPr lang="ru-RU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Не развивается ни один из видов  специальных умений и навыков</a:t>
                      </a:r>
                      <a:endParaRPr lang="ru-RU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Осуществляются отдельные попытки  развития одного из видов  специальных умений и навыков</a:t>
                      </a:r>
                      <a:endParaRPr lang="ru-RU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Осуществляется развитие одного и более  видов специальных умений и навыков</a:t>
                      </a:r>
                      <a:r>
                        <a:rPr lang="ru-RU" sz="1100" baseline="300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  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с учётом сформированного уровня</a:t>
                      </a:r>
                      <a:endParaRPr lang="ru-RU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3808754511"/>
                  </a:ext>
                </a:extLst>
              </a:tr>
              <a:tr h="98216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2.3</a:t>
                      </a:r>
                      <a:endParaRPr lang="ru-RU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Наличие и эффективность коллективных (групповых) форм работы</a:t>
                      </a:r>
                      <a:endParaRPr lang="ru-RU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Отсутствие коллективных (групповых) форм работы</a:t>
                      </a:r>
                      <a:endParaRPr lang="ru-RU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Формальное использование </a:t>
                      </a:r>
                      <a:r>
                        <a:rPr lang="ru-RU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коллективных (групповых) форм работы без совместного решения учащихся учебных задач. </a:t>
                      </a: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Наличие  коллективных (групповых) форм работы в ходе занятия </a:t>
                      </a:r>
                      <a:r>
                        <a:rPr lang="ru-RU" sz="1100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 для совместного </a:t>
                      </a:r>
                      <a:r>
                        <a:rPr lang="ru-RU" sz="1100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решения </a:t>
                      </a:r>
                      <a:r>
                        <a:rPr lang="ru-RU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учащихся</a:t>
                      </a:r>
                      <a:r>
                        <a:rPr lang="ru-RU" sz="1100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 задач</a:t>
                      </a:r>
                      <a:r>
                        <a:rPr lang="ru-RU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 в соответствии с уровнем их учебно-познавательной деятельности </a:t>
                      </a: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2903658367"/>
                  </a:ext>
                </a:extLst>
              </a:tr>
              <a:tr h="98216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2.4</a:t>
                      </a:r>
                      <a:endParaRPr lang="ru-RU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Степень  дисциплинированности, организованности и заинтересованности учащихся в  ходе занятий</a:t>
                      </a:r>
                      <a:endParaRPr lang="ru-RU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Низкий уровень дисциплины, доминирует внешняя мотивация, для поддержания дисциплины используются замечания </a:t>
                      </a:r>
                      <a:endParaRPr lang="ru-RU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Средний уровень дисциплины, сочетаются внутренняя и внешняя мотивация, для поддержания дисциплины используется смена деятельности учащихся</a:t>
                      </a:r>
                      <a:endParaRPr lang="ru-RU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Высокий уровень дисциплины, обеспеченный  сформированным мотивом потребности в учебной деятельности, доминирует внутренняя мотивация </a:t>
                      </a:r>
                      <a:endParaRPr lang="ru-RU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4178669254"/>
                  </a:ext>
                </a:extLst>
              </a:tr>
              <a:tr h="98216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2.5</a:t>
                      </a:r>
                      <a:endParaRPr lang="ru-RU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Культура труда </a:t>
                      </a:r>
                      <a:endParaRPr lang="ru-RU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Низкий уровень культуры труда, неумение рационально, с наименьшими затратами сил и времени выполнять  необходимые виды деятельности</a:t>
                      </a:r>
                      <a:endParaRPr lang="ru-RU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</a:rPr>
                        <a:t>Средний уровень культуры труда. Осуществление отдельных попыток рационально, с наименьшими затратами сил и времени выполнять необходимые  виды деятельности</a:t>
                      </a: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</a:rPr>
                        <a:t>Высокий уровень культуры труда (её интеллектуальных, организационно-технических, гигиенических сторон, дающих возможность учащимся качественно, рационально, с наименьшими затратами сил и времени выполнять необходимые  виды деятельности)</a:t>
                      </a: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1000813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3062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2166" y="350230"/>
            <a:ext cx="11229277" cy="1507067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Специальные умения и навыки, которые являются специфическими для той или иной дисциплины в художественной направленности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2166" y="1857297"/>
            <a:ext cx="1099510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вокальные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умения и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навыки (певческое дыхание, точное интонирование, ровность звучания на протяжении всего диапазона голоса, артикуляционные навыки и т.д.);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танцевальные умения и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навыки (растяжка, координация движения, умение держать позиции рук и ног, умение держать спину и т.д.);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художественные умения и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навыки (передача пропорций изображаемых предметов, использование законов воздушной линейной перспективы, передача цветовых отношений, объема и формы, решение композиционных задач (определение размеров изображения относительно формата бумаги) и т.д.);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инструментальные умения и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навыки (артистичность, интонирование – качество проигрывания мелодии, выразительность – темп, гармония, динамика – соблюдение атаки и громкости в воспроизведении и т.д.);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15708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1188" y="-318844"/>
            <a:ext cx="11481768" cy="150706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Анализ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эффективности способов деятельности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65675778"/>
              </p:ext>
            </p:extLst>
          </p:nvPr>
        </p:nvGraphicFramePr>
        <p:xfrm>
          <a:off x="461188" y="664200"/>
          <a:ext cx="11336800" cy="6688766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575875">
                  <a:extLst>
                    <a:ext uri="{9D8B030D-6E8A-4147-A177-3AD203B41FA5}">
                      <a16:colId xmlns:a16="http://schemas.microsoft.com/office/drawing/2014/main" xmlns="" val="596129824"/>
                    </a:ext>
                  </a:extLst>
                </a:gridCol>
                <a:gridCol w="2163337">
                  <a:extLst>
                    <a:ext uri="{9D8B030D-6E8A-4147-A177-3AD203B41FA5}">
                      <a16:colId xmlns:a16="http://schemas.microsoft.com/office/drawing/2014/main" xmlns="" val="2296715848"/>
                    </a:ext>
                  </a:extLst>
                </a:gridCol>
                <a:gridCol w="2163337">
                  <a:extLst>
                    <a:ext uri="{9D8B030D-6E8A-4147-A177-3AD203B41FA5}">
                      <a16:colId xmlns:a16="http://schemas.microsoft.com/office/drawing/2014/main" xmlns="" val="1629604143"/>
                    </a:ext>
                  </a:extLst>
                </a:gridCol>
                <a:gridCol w="3233853">
                  <a:extLst>
                    <a:ext uri="{9D8B030D-6E8A-4147-A177-3AD203B41FA5}">
                      <a16:colId xmlns:a16="http://schemas.microsoft.com/office/drawing/2014/main" xmlns="" val="3928535712"/>
                    </a:ext>
                  </a:extLst>
                </a:gridCol>
                <a:gridCol w="3200398">
                  <a:extLst>
                    <a:ext uri="{9D8B030D-6E8A-4147-A177-3AD203B41FA5}">
                      <a16:colId xmlns:a16="http://schemas.microsoft.com/office/drawing/2014/main" xmlns="" val="1355700850"/>
                    </a:ext>
                  </a:extLst>
                </a:gridCol>
              </a:tblGrid>
              <a:tr h="518124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 п/п</a:t>
                      </a:r>
                      <a:endParaRPr lang="ru-RU" sz="1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Показатели</a:t>
                      </a:r>
                      <a:endParaRPr lang="ru-RU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баллов</a:t>
                      </a:r>
                      <a:endParaRPr lang="ru-RU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балл</a:t>
                      </a:r>
                      <a:endParaRPr lang="ru-RU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балла</a:t>
                      </a:r>
                      <a:endParaRPr lang="ru-RU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3768835262"/>
                  </a:ext>
                </a:extLst>
              </a:tr>
              <a:tr h="987744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3.1</a:t>
                      </a:r>
                      <a:endParaRPr lang="ru-RU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Рациональность и эффективность использования времени занятия, его темпа, а также оптимальность чередования и смены видов деятельности в ходе занятия</a:t>
                      </a:r>
                      <a:endParaRPr lang="ru-RU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Слишком быстрый, либо слишком медленный темп занятия; слишком частая смена видов деятельности, либо отсутствие смены видов деятельности </a:t>
                      </a:r>
                      <a:endParaRPr lang="ru-RU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Темп занятия  оптимален, но либо слишком часто сменяются виды деятельности, либо смены видов деятельности отсутствует </a:t>
                      </a:r>
                      <a:endParaRPr lang="ru-RU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Темп занятия оптимален, оптимальное чередование и смена видов деятельности</a:t>
                      </a:r>
                      <a:endParaRPr lang="ru-RU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2818271544"/>
                  </a:ext>
                </a:extLst>
              </a:tr>
              <a:tr h="987744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3.2</a:t>
                      </a:r>
                      <a:endParaRPr lang="ru-RU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Степень целесообразности и эффективности  использования наглядности и ТСО</a:t>
                      </a:r>
                      <a:endParaRPr lang="ru-RU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Чрезмерное использование наглядности и ТСО, препятствующее развитию образного мышления или отсутствие необходимой наглядности на занятии</a:t>
                      </a:r>
                      <a:endParaRPr lang="ru-RU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Использование наглядности и ТСО недостаточно эффективно, нецелесообразно</a:t>
                      </a:r>
                      <a:endParaRPr lang="ru-RU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Использование наглядности и ТСО с учетом принципов здоровьесбережения</a:t>
                      </a:r>
                      <a:endParaRPr lang="ru-RU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1705168515"/>
                  </a:ext>
                </a:extLst>
              </a:tr>
              <a:tr h="987744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3.3</a:t>
                      </a:r>
                      <a:endParaRPr lang="ru-RU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Степень рациональности и эффективности используемых организационных форм  и методов обучения</a:t>
                      </a:r>
                      <a:endParaRPr lang="ru-RU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Использование не более одной организационной формы и не более одного метода обучения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Использование более одной организационной формы и более одного метода обучения, не всегда соотносимое с уровнем учебно-познавательной деятельности учащихся</a:t>
                      </a:r>
                      <a:endParaRPr lang="ru-RU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Умение сочетать различные формы работы и обосновывать выбранную форму обучения; обоснованный выбор методов обучения исходя из знания сильных и слабых сторон каждого метода, учебных возможностей учащихся конкретного творческого объединения</a:t>
                      </a:r>
                      <a:endParaRPr lang="ru-RU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661993882"/>
                  </a:ext>
                </a:extLst>
              </a:tr>
              <a:tr h="987744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3.4</a:t>
                      </a:r>
                      <a:endParaRPr lang="ru-RU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Уровень обратной связи со всеми учащимися в ходе занятия</a:t>
                      </a:r>
                      <a:endParaRPr lang="ru-RU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Вопросно-ответная связь  педагога с учащимися, отсутствие рефлексии</a:t>
                      </a:r>
                      <a:endParaRPr lang="ru-RU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Интерактивная связь педагога и учащихся или  занятие завершается  рефлексией</a:t>
                      </a:r>
                      <a:endParaRPr lang="ru-RU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Интерактивная связь педагога и учащихся,   занятие завершается  рефлексией</a:t>
                      </a:r>
                      <a:endParaRPr lang="ru-RU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177580832"/>
                  </a:ext>
                </a:extLst>
              </a:tr>
              <a:tr h="1327142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3.5</a:t>
                      </a:r>
                      <a:endParaRPr lang="ru-RU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Степень соблюдения правил техники безопасности педагогом и учащимися в ходе занятия</a:t>
                      </a:r>
                      <a:endParaRPr lang="ru-RU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Нарушение правил техники безопасности на занятии</a:t>
                      </a:r>
                      <a:endParaRPr lang="ru-RU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Наличие несвоевременного инструктажа по технике безопасности на занятии</a:t>
                      </a:r>
                      <a:endParaRPr lang="ru-RU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Соблюдение правил техники безопасности как  педагогом, так и  учащимися, своевременный инструктаж.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2479637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3214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910" y="-385751"/>
            <a:ext cx="11124930" cy="1507067"/>
          </a:xfrm>
        </p:spPr>
        <p:txBody>
          <a:bodyPr>
            <a:normAutofit/>
          </a:bodyPr>
          <a:lstStyle/>
          <a:p>
            <a:pPr lvl="0"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Анализ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основных личностных качеств  педагога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08577838"/>
              </p:ext>
            </p:extLst>
          </p:nvPr>
        </p:nvGraphicFramePr>
        <p:xfrm>
          <a:off x="470830" y="708513"/>
          <a:ext cx="11316010" cy="5995206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633141">
                  <a:extLst>
                    <a:ext uri="{9D8B030D-6E8A-4147-A177-3AD203B41FA5}">
                      <a16:colId xmlns:a16="http://schemas.microsoft.com/office/drawing/2014/main" xmlns="" val="505333708"/>
                    </a:ext>
                  </a:extLst>
                </a:gridCol>
                <a:gridCol w="2531327">
                  <a:extLst>
                    <a:ext uri="{9D8B030D-6E8A-4147-A177-3AD203B41FA5}">
                      <a16:colId xmlns:a16="http://schemas.microsoft.com/office/drawing/2014/main" xmlns="" val="689266485"/>
                    </a:ext>
                  </a:extLst>
                </a:gridCol>
                <a:gridCol w="2263697">
                  <a:extLst>
                    <a:ext uri="{9D8B030D-6E8A-4147-A177-3AD203B41FA5}">
                      <a16:colId xmlns:a16="http://schemas.microsoft.com/office/drawing/2014/main" xmlns="" val="1051913085"/>
                    </a:ext>
                  </a:extLst>
                </a:gridCol>
                <a:gridCol w="2709746">
                  <a:extLst>
                    <a:ext uri="{9D8B030D-6E8A-4147-A177-3AD203B41FA5}">
                      <a16:colId xmlns:a16="http://schemas.microsoft.com/office/drawing/2014/main" xmlns="" val="4207702030"/>
                    </a:ext>
                  </a:extLst>
                </a:gridCol>
                <a:gridCol w="3178099">
                  <a:extLst>
                    <a:ext uri="{9D8B030D-6E8A-4147-A177-3AD203B41FA5}">
                      <a16:colId xmlns:a16="http://schemas.microsoft.com/office/drawing/2014/main" xmlns="" val="1894481006"/>
                    </a:ext>
                  </a:extLst>
                </a:gridCol>
              </a:tblGrid>
              <a:tr h="518121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 п/п</a:t>
                      </a:r>
                      <a:endParaRPr lang="ru-RU" sz="1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Показатели</a:t>
                      </a:r>
                      <a:endParaRPr lang="ru-RU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баллов</a:t>
                      </a:r>
                      <a:endParaRPr lang="ru-RU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балл</a:t>
                      </a:r>
                      <a:endParaRPr lang="ru-RU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балла</a:t>
                      </a:r>
                      <a:endParaRPr lang="ru-RU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220431997"/>
                  </a:ext>
                </a:extLst>
              </a:tr>
              <a:tr h="1183062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4.1</a:t>
                      </a:r>
                      <a:endParaRPr lang="ru-RU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Уровень педагогического и методического мастерства</a:t>
                      </a:r>
                      <a:endParaRPr lang="ru-RU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Отсутствие логики в плане занятия.  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Четкое следование замыслу плана занятия и неготовность (неумение) гибко перестраивать его ход при изменении учебных ситуаций</a:t>
                      </a:r>
                      <a:endParaRPr lang="ru-RU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Четкое следование замыслу плана  занятия и одновременная готовность (и умение) гибко перестраивать его ход при изменении учебных ситуаций, умение переходить к реализации запасных методических вариантов</a:t>
                      </a:r>
                      <a:endParaRPr lang="ru-RU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2762064355"/>
                  </a:ext>
                </a:extLst>
              </a:tr>
              <a:tr h="1183062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4.2</a:t>
                      </a:r>
                      <a:endParaRPr lang="ru-RU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Культура речи, темп,  дикция, эмоциональность,  общая и специфическая  грамотность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Неграмотная речь, присутствуют «слова - паразиты»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Грамотная эмоциональная речь, без использования образных средств языка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Грамотная, эмоциональная, образная речь </a:t>
                      </a:r>
                      <a:endParaRPr lang="ru-RU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3761475653"/>
                  </a:ext>
                </a:extLst>
              </a:tr>
              <a:tr h="1183062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4.3</a:t>
                      </a:r>
                      <a:endParaRPr lang="ru-RU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Чувство  такта,  демократичность во  взаимоотношениях с учащимися**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Отсутствие тактичности и авторитарный стиль взаимоотношений с обучающимися воспитанниками</a:t>
                      </a:r>
                      <a:endParaRPr lang="ru-RU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Наличие 1 – 2 проявлений тактичности и демократического стиля взаимоотношений с обучающимися воспитанниками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Наличие 3 и более проявлений тактичности и демократического стиля взаимоотношений с обучающимися воспитанниками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723666403"/>
                  </a:ext>
                </a:extLst>
              </a:tr>
              <a:tr h="1183062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4.4</a:t>
                      </a:r>
                      <a:endParaRPr lang="ru-RU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Культура внешнего вида  мимика, жесты и культура поведения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Несоответствие внешнего вида профилю деятельности педагога, отсутствие конгруэнтности мимики  и жестикуляции со стилем взаимоотношений с учащимися</a:t>
                      </a:r>
                      <a:endParaRPr lang="ru-RU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Соответствие внешнего вида профилю деятельности педагога, отсутствие конгруэнтности мимики  и жестикуляции со стилем взаимоотношений с учащимися; либо  несоответствие внешнего вида профилю деятельности педагога и конгруэнтность мимики и жестикуляции со стилем взаимоотношений с учащимися</a:t>
                      </a:r>
                      <a:endParaRPr lang="ru-RU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Соответствие внешнего вида профилю деятельности педагога, конгруэнтность мимики и жестикуляции со стилем взаимоотношений с учащимися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2517125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1020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6582" y="182961"/>
            <a:ext cx="11448315" cy="1701595"/>
          </a:xfrm>
        </p:spPr>
        <p:txBody>
          <a:bodyPr>
            <a:normAutofit/>
          </a:bodyPr>
          <a:lstStyle/>
          <a:p>
            <a:pPr algn="ctr"/>
            <a:r>
              <a:rPr lang="ru-RU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Признаки чувства такта и  демократичности во взаимоотношениях с учащимися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6582" y="1929161"/>
            <a:ext cx="11448315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быть требовательным, но при этом не вызывать у учащихся  отчужденность; 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владеть чувством причастности, но не подменять обязанности учащегося; 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уметь прогнозировать эмоциональный отклик у учащихся, но не игнорировать при этом нацеленность их на преодоление трудностей; </a:t>
            </a: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быть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внимательным к учащимся, но при этом соблюдать чувство меры;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966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6942" y="-329995"/>
            <a:ext cx="11158383" cy="150706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Анализ 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 и результатов проведенного занятия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15246336"/>
              </p:ext>
            </p:extLst>
          </p:nvPr>
        </p:nvGraphicFramePr>
        <p:xfrm>
          <a:off x="516942" y="1177072"/>
          <a:ext cx="11303350" cy="4679756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921565">
                  <a:extLst>
                    <a:ext uri="{9D8B030D-6E8A-4147-A177-3AD203B41FA5}">
                      <a16:colId xmlns:a16="http://schemas.microsoft.com/office/drawing/2014/main" xmlns="" val="2184895422"/>
                    </a:ext>
                  </a:extLst>
                </a:gridCol>
                <a:gridCol w="3599775">
                  <a:extLst>
                    <a:ext uri="{9D8B030D-6E8A-4147-A177-3AD203B41FA5}">
                      <a16:colId xmlns:a16="http://schemas.microsoft.com/office/drawing/2014/main" xmlns="" val="2311274703"/>
                    </a:ext>
                  </a:extLst>
                </a:gridCol>
                <a:gridCol w="2260670">
                  <a:extLst>
                    <a:ext uri="{9D8B030D-6E8A-4147-A177-3AD203B41FA5}">
                      <a16:colId xmlns:a16="http://schemas.microsoft.com/office/drawing/2014/main" xmlns="" val="3487163745"/>
                    </a:ext>
                  </a:extLst>
                </a:gridCol>
                <a:gridCol w="2260670">
                  <a:extLst>
                    <a:ext uri="{9D8B030D-6E8A-4147-A177-3AD203B41FA5}">
                      <a16:colId xmlns:a16="http://schemas.microsoft.com/office/drawing/2014/main" xmlns="" val="4138999457"/>
                    </a:ext>
                  </a:extLst>
                </a:gridCol>
                <a:gridCol w="2260670">
                  <a:extLst>
                    <a:ext uri="{9D8B030D-6E8A-4147-A177-3AD203B41FA5}">
                      <a16:colId xmlns:a16="http://schemas.microsoft.com/office/drawing/2014/main" xmlns="" val="1723598115"/>
                    </a:ext>
                  </a:extLst>
                </a:gridCol>
              </a:tblGrid>
              <a:tr h="473516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 п/п</a:t>
                      </a:r>
                      <a:endParaRPr lang="ru-RU" sz="1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Показатели</a:t>
                      </a:r>
                      <a:endParaRPr lang="ru-RU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баллов</a:t>
                      </a:r>
                      <a:endParaRPr lang="ru-RU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балл</a:t>
                      </a:r>
                      <a:endParaRPr lang="ru-RU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балла</a:t>
                      </a:r>
                      <a:endParaRPr lang="ru-RU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1651943698"/>
                  </a:ext>
                </a:extLst>
              </a:tr>
              <a:tr h="1652102"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5.1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Степень конкретности, четкости и лаконичности формулировки цели занятия. </a:t>
                      </a: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Отсутствие цели занятия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Наличие цели занятия, но отсутствие конкретности, четкости и ее </a:t>
                      </a:r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формулировки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Наличие цели занятия, конкретность, четкость, лаконичность ее формулировки</a:t>
                      </a:r>
                      <a:endParaRPr lang="ru-RU" sz="16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140246949"/>
                  </a:ext>
                </a:extLst>
              </a:tr>
              <a:tr h="1652102"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5.2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Степень обучающего и воспитательного  воздействия занятия на учащихся (чему и в какой степени </a:t>
                      </a:r>
                      <a:r>
                        <a:rPr lang="ru-RU" sz="160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научились</a:t>
                      </a:r>
                      <a:r>
                        <a:rPr lang="ru-RU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, что </a:t>
                      </a:r>
                      <a:r>
                        <a:rPr lang="ru-RU" sz="160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воспитывалось</a:t>
                      </a:r>
                      <a:r>
                        <a:rPr lang="ru-RU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 и что способствовало воспитанию и в какой степени)</a:t>
                      </a: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Отсутствие ожидаемых предметных результатов</a:t>
                      </a:r>
                      <a:endParaRPr lang="ru-RU" sz="16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Ожидаемые предметные результаты частично достигнуты и продемонстрированы учащимися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Ожидаемые предметные результаты достигнуты в полном объеме и продемонстрированы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</a:rPr>
                        <a:t>учащимися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58509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2465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138</TotalTime>
  <Words>1330</Words>
  <Application>Microsoft Office PowerPoint</Application>
  <PresentationFormat>Произвольный</PresentationFormat>
  <Paragraphs>152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Сектор</vt:lpstr>
      <vt:lpstr>Технологическая карта системного самоанализа и оценки эффективности занятия в системе дополнительного образования  (художественной направленности)</vt:lpstr>
      <vt:lpstr>Слайд 2</vt:lpstr>
      <vt:lpstr>1. Анализ основных характеристик содержания занятия </vt:lpstr>
      <vt:lpstr>2. АНАЛИЗ ОСНОВНЫХ ХАРАКТЕРИСТИК УЧАЩИХСЯ</vt:lpstr>
      <vt:lpstr>*Специальные умения и навыки, которые являются специфическими для той или иной дисциплины в художественной направленности</vt:lpstr>
      <vt:lpstr>3. Анализ эффективности способов деятельности</vt:lpstr>
      <vt:lpstr>4. Анализ основных личностных качеств  педагога</vt:lpstr>
      <vt:lpstr>**Признаки чувства такта и  демократичности во взаимоотношениях с учащимися</vt:lpstr>
      <vt:lpstr>5. Анализ  цели и результатов проведенного занятия</vt:lpstr>
      <vt:lpstr>Максимальное количество баллов  на занятии – 38 (100%)</vt:lpstr>
      <vt:lpstr>Слайд 11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Технологическая карта системного самоанализа и оценки эффективности занятия в системе дополнительного образования  (художественной направленности)</dc:title>
  <dc:creator>Стас</dc:creator>
  <cp:lastModifiedBy>Владимир Лорик</cp:lastModifiedBy>
  <cp:revision>19</cp:revision>
  <dcterms:created xsi:type="dcterms:W3CDTF">2017-11-14T04:26:45Z</dcterms:created>
  <dcterms:modified xsi:type="dcterms:W3CDTF">2021-02-25T17:47:56Z</dcterms:modified>
</cp:coreProperties>
</file>