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59" r:id="rId3"/>
    <p:sldId id="258" r:id="rId4"/>
    <p:sldId id="261" r:id="rId5"/>
    <p:sldId id="267" r:id="rId6"/>
    <p:sldId id="260" r:id="rId7"/>
    <p:sldId id="257" r:id="rId8"/>
    <p:sldId id="262" r:id="rId9"/>
    <p:sldId id="263" r:id="rId10"/>
    <p:sldId id="265" r:id="rId11"/>
    <p:sldId id="264" r:id="rId12"/>
    <p:sldId id="266" r:id="rId13"/>
    <p:sldId id="268" r:id="rId14"/>
    <p:sldId id="269" r:id="rId15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47" autoAdjust="0"/>
  </p:normalViewPr>
  <p:slideViewPr>
    <p:cSldViewPr>
      <p:cViewPr varScale="1">
        <p:scale>
          <a:sx n="77" d="100"/>
          <a:sy n="7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56" y="978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AADF3-4943-4F55-B9B3-DFAE0E2BE7C7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AAB4C-D139-4791-974F-45A106AFD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4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Мы </a:t>
            </a:r>
            <a:r>
              <a:rPr lang="ru-RU" smtClean="0"/>
              <a:t>с вами </a:t>
            </a:r>
            <a:r>
              <a:rPr lang="ru-RU" dirty="0" smtClean="0"/>
              <a:t>КРАТЕНЬКО пробежимся по некоторым локальным актам нашего ДДТ.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20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>
              <a:spcAft>
                <a:spcPts val="600"/>
              </a:spcAft>
            </a:pPr>
            <a:r>
              <a:rPr lang="ru-RU" sz="1400" dirty="0" smtClean="0"/>
              <a:t>Прописан порядок</a:t>
            </a:r>
            <a:r>
              <a:rPr lang="ru-RU" sz="1400" baseline="0" dirty="0" smtClean="0"/>
              <a:t> организации и проведения массовых мероприятий. Прописаны права и обязанности участников и организаторов. </a:t>
            </a:r>
          </a:p>
          <a:p>
            <a:pPr indent="360000" algn="just">
              <a:spcAft>
                <a:spcPts val="600"/>
              </a:spcAft>
            </a:pPr>
            <a:r>
              <a:rPr lang="ru-RU" sz="1400" baseline="0" dirty="0" smtClean="0"/>
              <a:t>Мероприятия должны стоять в плане ДДТ, анонс размещается на сайте. Регламент мероприятия согласуется с заведующими и заверяется директором.</a:t>
            </a:r>
          </a:p>
          <a:p>
            <a:pPr indent="360000" algn="just">
              <a:spcAft>
                <a:spcPts val="600"/>
              </a:spcAft>
            </a:pPr>
            <a:r>
              <a:rPr lang="ru-RU" sz="1400" baseline="0" dirty="0" smtClean="0"/>
              <a:t>И прописан порядок организации выезда учебных групп на массовые мероприятия, в </a:t>
            </a:r>
            <a:r>
              <a:rPr lang="ru-RU" sz="1400" baseline="0" dirty="0" err="1" smtClean="0"/>
              <a:t>т.ч</a:t>
            </a:r>
            <a:r>
              <a:rPr lang="ru-RU" sz="1400" baseline="0" dirty="0" smtClean="0"/>
              <a:t>. при перевозке детей автобусом.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>
              <a:spcAft>
                <a:spcPts val="6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оценки результативности образовательной деятельности по программе проводятся: текущий контроль, промежуточная аттестация, подведение итогов реализации программы. </a:t>
            </a:r>
          </a:p>
          <a:p>
            <a:pPr indent="360000" algn="just">
              <a:spcAft>
                <a:spcPts val="6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Входной контроль осуществляется в начале учебного года для определения начальных знаний и умений учащихся первого года обучения и проверки остаточных знаний и умений учащихся второго и далее годов обучения, также для учащихся, принятых в течение учебного года.</a:t>
            </a:r>
          </a:p>
          <a:p>
            <a:pPr indent="360000" algn="just">
              <a:spcAft>
                <a:spcPts val="6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Промежуточная аттестация проводится один раз в полугодие и оформляется в Карте результативности.</a:t>
            </a:r>
          </a:p>
          <a:p>
            <a:pPr indent="360000" algn="just">
              <a:spcAft>
                <a:spcPts val="6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Итоговый контроль (подведение итогов реализации программы) проводится после освоения программы и оформляется перед закрытием группы.</a:t>
            </a:r>
          </a:p>
          <a:p>
            <a:pPr indent="360000" algn="just">
              <a:spcAft>
                <a:spcPts val="6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 оформлением материалов для диагностики вы должны подобрать инструментарий, позволяющий оценить планируемые результаты, прописанные в рабочей программе. Опишите методику применения выбранного инструментария. Обязательно пропишите, какие результаты какому уровню освоения материала соответствует (критерии оценки).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>
              <a:spcAft>
                <a:spcPts val="600"/>
              </a:spcAft>
            </a:pP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Смотр проводится по следующим номинациям: «Первый успех», «Путь к совершенству», «Звезда ДДТ».</a:t>
            </a:r>
          </a:p>
          <a:p>
            <a:pPr indent="360000" algn="just">
              <a:spcAft>
                <a:spcPts val="600"/>
              </a:spcAft>
            </a:pPr>
            <a:r>
              <a:rPr lang="ru-RU" sz="14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«Первый успех»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представляются учащиеся, показавшие первые высокие достижения в своем виде творчества, имеющие не менее двух грамот районного уровня или грамоту городского, регионального, всероссийского или международного уровня.</a:t>
            </a:r>
          </a:p>
          <a:p>
            <a:pPr indent="360000" algn="just">
              <a:spcAft>
                <a:spcPts val="600"/>
              </a:spcAft>
            </a:pPr>
            <a:r>
              <a:rPr lang="ru-RU" sz="14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«Звезда ДДT»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учащиеся, добившиеся признания в своем направлении на городских, региональных, всероссийских и международных мероприятиях активно участвующие в организации жизни детского коллектива и учреждения, и отмеченные в номинациях «Первый успех» и «Путь к совершенству».</a:t>
            </a:r>
            <a:endParaRPr lang="ru-RU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Все документы</a:t>
            </a:r>
            <a:r>
              <a:rPr lang="ru-RU" sz="1400" baseline="0" dirty="0" smtClean="0"/>
              <a:t> опубликованы на сайте Дома творчества.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20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>
              <a:spcAft>
                <a:spcPts val="600"/>
              </a:spcAft>
            </a:pPr>
            <a:r>
              <a:rPr lang="ru-RU" sz="1400" dirty="0" smtClean="0"/>
              <a:t>Локальные акты в разделе Документы.</a:t>
            </a:r>
          </a:p>
          <a:p>
            <a:pPr indent="360000" algn="just">
              <a:spcAft>
                <a:spcPts val="600"/>
              </a:spcAft>
            </a:pPr>
            <a:r>
              <a:rPr lang="ru-RU" sz="1400" dirty="0" smtClean="0"/>
              <a:t>Где найти программы?</a:t>
            </a:r>
          </a:p>
          <a:p>
            <a:pPr indent="360000" algn="just">
              <a:spcAft>
                <a:spcPts val="600"/>
              </a:spcAft>
            </a:pPr>
            <a:r>
              <a:rPr lang="ru-RU" sz="1400" dirty="0" smtClean="0"/>
              <a:t>Раздел Родителям и детям – образовательные программы –выбираем свой отдел, выбираем программу.</a:t>
            </a:r>
          </a:p>
          <a:p>
            <a:pPr indent="360000" algn="just">
              <a:spcAft>
                <a:spcPts val="600"/>
              </a:spcAft>
            </a:pPr>
            <a:r>
              <a:rPr lang="ru-RU" sz="1400" dirty="0" smtClean="0"/>
              <a:t>Кто точно знает, как называется отдел?</a:t>
            </a:r>
          </a:p>
          <a:p>
            <a:pPr indent="360000" algn="just">
              <a:spcAft>
                <a:spcPts val="600"/>
              </a:spcAft>
            </a:pPr>
            <a:r>
              <a:rPr lang="ru-RU" sz="1400" dirty="0" smtClean="0"/>
              <a:t>А программа?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86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400" dirty="0" smtClean="0"/>
              <a:t>   Это далеко не полный список, и рассматривать</a:t>
            </a:r>
            <a:r>
              <a:rPr lang="ru-RU" sz="1400" baseline="0" dirty="0" smtClean="0"/>
              <a:t> все подробно не будем. Я расскажу только основное, а остальное рекомендую</a:t>
            </a:r>
            <a:r>
              <a:rPr lang="ru-RU" sz="1400" dirty="0" smtClean="0"/>
              <a:t> </a:t>
            </a:r>
            <a:r>
              <a:rPr lang="ru-RU" sz="1400" baseline="0" dirty="0" smtClean="0"/>
              <a:t>прочитать сами</a:t>
            </a:r>
            <a:r>
              <a:rPr lang="ru-RU" sz="1400" dirty="0" smtClean="0"/>
              <a:t>м.</a:t>
            </a:r>
          </a:p>
          <a:p>
            <a:pPr algn="just"/>
            <a:r>
              <a:rPr lang="ru-RU" sz="1400" dirty="0" smtClean="0"/>
              <a:t>   Сейчас мы рассмотрим локальные акты, касающиеся</a:t>
            </a:r>
            <a:r>
              <a:rPr lang="ru-RU" sz="1400" baseline="0" dirty="0" smtClean="0"/>
              <a:t> непосредственно педагогов.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20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12167" y="4808984"/>
            <a:ext cx="5882343" cy="4457700"/>
          </a:xfrm>
        </p:spPr>
        <p:txBody>
          <a:bodyPr/>
          <a:lstStyle/>
          <a:p>
            <a:pPr indent="360000" algn="just"/>
            <a:r>
              <a:rPr lang="ru-RU" sz="1300" dirty="0"/>
              <a:t>Целью настоящих Правил является укрепление трудовой дисциплины, </a:t>
            </a:r>
            <a:r>
              <a:rPr lang="ru-RU" sz="1300" dirty="0" smtClean="0"/>
              <a:t>рациональное использование рабочего</a:t>
            </a:r>
            <a:r>
              <a:rPr lang="ru-RU" sz="1300" dirty="0"/>
              <a:t>	времени</a:t>
            </a:r>
            <a:r>
              <a:rPr lang="ru-RU" sz="1300" dirty="0" smtClean="0"/>
              <a:t>, повышение эффективности и </a:t>
            </a:r>
            <a:r>
              <a:rPr lang="ru-RU" sz="1300" dirty="0"/>
              <a:t>производительности труда, высокое качество работы, формирование </a:t>
            </a:r>
            <a:r>
              <a:rPr lang="ru-RU" sz="1300" dirty="0" smtClean="0"/>
              <a:t>коллектива </a:t>
            </a:r>
            <a:r>
              <a:rPr lang="ru-RU" sz="1300" dirty="0"/>
              <a:t>профессиональных работников </a:t>
            </a:r>
            <a:r>
              <a:rPr lang="ru-RU" sz="1300" dirty="0" smtClean="0"/>
              <a:t>ДДТ.</a:t>
            </a:r>
          </a:p>
          <a:p>
            <a:pPr indent="360000" algn="just"/>
            <a:endParaRPr lang="ru-RU" sz="900" dirty="0" smtClean="0"/>
          </a:p>
          <a:p>
            <a:pPr indent="360000" algn="just"/>
            <a:r>
              <a:rPr lang="ru-RU" sz="1300" dirty="0" smtClean="0"/>
              <a:t>Под </a:t>
            </a:r>
            <a:r>
              <a:rPr lang="ru-RU" sz="1300" dirty="0"/>
              <a:t>дисциплиной труда понимается обязательное для всех работников подчинение правилам поведения, определенным в соответствии Трудовым кодексом Российской Федерации, иными законами, коллективным договором, трудовым договором, локальными нормативными актами</a:t>
            </a:r>
            <a:r>
              <a:rPr lang="ru-RU" sz="1300" dirty="0" smtClean="0"/>
              <a:t>.</a:t>
            </a:r>
          </a:p>
          <a:p>
            <a:pPr indent="360000" algn="just"/>
            <a:endParaRPr lang="ru-RU" sz="500" dirty="0" smtClean="0"/>
          </a:p>
          <a:p>
            <a:pPr indent="360000" algn="just"/>
            <a:r>
              <a:rPr lang="ru-RU" sz="1300" dirty="0" smtClean="0"/>
              <a:t>Правила </a:t>
            </a:r>
            <a:r>
              <a:rPr lang="ru-RU" sz="1300" dirty="0"/>
              <a:t>устанавливают </a:t>
            </a:r>
            <a:r>
              <a:rPr lang="ru-RU" sz="1300" b="1" dirty="0"/>
              <a:t>взаимные права и обязанности </a:t>
            </a:r>
            <a:r>
              <a:rPr lang="ru-RU" sz="1300" dirty="0"/>
              <a:t>администрации ДДТ и работников, ответственность за их соблюдение и являются обязательным к исполнению локальным нормативным актом, имеют юридическую силу.</a:t>
            </a:r>
          </a:p>
          <a:p>
            <a:pPr indent="360000" algn="just"/>
            <a:endParaRPr lang="ru-RU" dirty="0" smtClean="0"/>
          </a:p>
          <a:p>
            <a:pPr indent="360000" algn="just"/>
            <a:r>
              <a:rPr lang="ru-RU" sz="1300" dirty="0"/>
              <a:t>Правила определяют основные положения, устанавливающие </a:t>
            </a:r>
            <a:r>
              <a:rPr lang="ru-RU" sz="1300" b="1" dirty="0"/>
              <a:t>порядок </a:t>
            </a:r>
            <a:r>
              <a:rPr lang="ru-RU" sz="1300" b="1" dirty="0" smtClean="0"/>
              <a:t>приема и </a:t>
            </a:r>
            <a:r>
              <a:rPr lang="ru-RU" sz="1300" b="1" dirty="0"/>
              <a:t>увольнения работников, основные права, обязанности и ответственность</a:t>
            </a:r>
            <a:r>
              <a:rPr lang="ru-RU" sz="1300" dirty="0"/>
              <a:t> работников и руководителя </a:t>
            </a:r>
            <a:r>
              <a:rPr lang="ru-RU" sz="1300" dirty="0" smtClean="0"/>
              <a:t>Учреждения, </a:t>
            </a:r>
            <a:r>
              <a:rPr lang="ru-RU" sz="1300" b="1" dirty="0"/>
              <a:t>режим работы, время отдыха</a:t>
            </a:r>
            <a:r>
              <a:rPr lang="ru-RU" sz="1300" dirty="0"/>
              <a:t>, применяемые к работникам </a:t>
            </a:r>
            <a:r>
              <a:rPr lang="ru-RU" sz="1300" b="1" dirty="0"/>
              <a:t>меры поощрения и взыскания </a:t>
            </a:r>
            <a:r>
              <a:rPr lang="ru-RU" sz="1300" dirty="0"/>
              <a:t>и иные вопросы регулирования трудовых отношений работников ДДТ</a:t>
            </a:r>
            <a:r>
              <a:rPr lang="ru-RU" sz="1300" dirty="0" smtClean="0"/>
              <a:t>.</a:t>
            </a:r>
          </a:p>
          <a:p>
            <a:pPr indent="360000" algn="just"/>
            <a:endParaRPr lang="ru-RU" dirty="0" smtClean="0"/>
          </a:p>
          <a:p>
            <a:pPr indent="360000" algn="just"/>
            <a:r>
              <a:rPr lang="ru-RU" sz="1300" dirty="0" smtClean="0"/>
              <a:t>Приложения </a:t>
            </a:r>
            <a:r>
              <a:rPr lang="ru-RU" sz="1300" dirty="0"/>
              <a:t>к данным </a:t>
            </a:r>
            <a:r>
              <a:rPr lang="ru-RU" sz="1300" dirty="0" smtClean="0"/>
              <a:t>Правилам: </a:t>
            </a:r>
            <a:r>
              <a:rPr lang="ru-RU" sz="1300" dirty="0"/>
              <a:t>Кодекс этики и должностные обязанности и инструкции для каждой категории работников </a:t>
            </a:r>
            <a:r>
              <a:rPr lang="ru-RU" sz="1300" dirty="0" smtClean="0"/>
              <a:t>ДДТ.</a:t>
            </a:r>
            <a:endParaRPr lang="ru-RU" sz="1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5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Положение содержит </a:t>
            </a:r>
            <a:r>
              <a:rPr lang="ru-RU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нормы профессиональной этики </a:t>
            </a:r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педагогических работников, которыми рекомендуется руководствоваться при осуществлении профессиональной деятельности педагогическим работникам, независимо от занимаемой ими должности, </a:t>
            </a:r>
          </a:p>
          <a:p>
            <a:pPr indent="360000" algn="just"/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механизмы реализации права педагогических работников на справедливое и объективное расследование нарушения норм профессиональной этики педагогических работников.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5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Должностные</a:t>
            </a:r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инструкции – на каждую должность.</a:t>
            </a:r>
          </a:p>
          <a:p>
            <a:r>
              <a:rPr lang="ru-RU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Функциональные обязанности – на конкретного человека.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251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Это перечень</a:t>
            </a:r>
            <a:r>
              <a:rPr lang="ru-RU" sz="1400" baseline="0" dirty="0" smtClean="0"/>
              <a:t> локальных актов, касающихся непосредственно работы с детьми по образовательным программам.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2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ru-RU" sz="1400" dirty="0" smtClean="0"/>
              <a:t>      Документ – 10 страниц и приложения.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Важное: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При поступлении от родителей берем заявление, копию свидетельства о рождении (паспорта) и копию СНИЛС.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Зачислен ребенок только после приказа.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В течение года – заявление родителей, заявление педагога (по форме), виза заведующего.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Отчисление – тоже по форме.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Заявление</a:t>
            </a:r>
            <a:r>
              <a:rPr lang="ru-RU" sz="1400" baseline="0" dirty="0" smtClean="0"/>
              <a:t> по  ф</a:t>
            </a:r>
            <a:r>
              <a:rPr lang="ru-RU" sz="1400" dirty="0" smtClean="0"/>
              <a:t>орме – при замене ребенка.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Не будем терять время и показывать образцы. Как заполнить – вам подскажут заведующие или наставники.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8497" y="4592960"/>
            <a:ext cx="5666317" cy="4457700"/>
          </a:xfrm>
        </p:spPr>
        <p:txBody>
          <a:bodyPr/>
          <a:lstStyle/>
          <a:p>
            <a:pPr indent="360000" algn="just"/>
            <a:r>
              <a:rPr lang="ru-RU" dirty="0" smtClean="0"/>
              <a:t>Документ – 9 страниц. Рекомендую</a:t>
            </a:r>
            <a:r>
              <a:rPr lang="ru-RU" baseline="0" dirty="0" smtClean="0"/>
              <a:t> прочитать.</a:t>
            </a:r>
            <a:endParaRPr lang="ru-RU" dirty="0" smtClean="0"/>
          </a:p>
          <a:p>
            <a:pPr indent="360000" algn="just">
              <a:spcAft>
                <a:spcPts val="3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</a:rPr>
              <a:t>Реализация ДОП сопровождается осуществлением </a:t>
            </a: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текущего контроля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освоения образовательных программ и проведением промежуточной аттестации учащихся, формы, периодичность и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проведение которых устанавливаются Положением об организации текущего,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итогового контроля и промежуточной аттестации учащихся по освоению дополнительных общеразвивающих программ в Доме творчества.</a:t>
            </a:r>
          </a:p>
          <a:p>
            <a:pPr indent="360000" algn="just">
              <a:spcAft>
                <a:spcPts val="300"/>
              </a:spcAft>
            </a:pPr>
            <a:r>
              <a:rPr lang="ru-RU" sz="1300" kern="1200" dirty="0" smtClean="0">
                <a:solidFill>
                  <a:schemeClr val="tx1"/>
                </a:solidFill>
                <a:effectLst/>
              </a:rPr>
              <a:t>Действия в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случае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проведения </a:t>
            </a:r>
            <a:r>
              <a:rPr lang="ru-RU" sz="1300" b="1" kern="1200" baseline="0" dirty="0" smtClean="0">
                <a:solidFill>
                  <a:schemeClr val="tx1"/>
                </a:solidFill>
                <a:effectLst/>
              </a:rPr>
              <a:t>выездных мероприятий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indent="360000" algn="just">
              <a:spcAft>
                <a:spcPts val="300"/>
              </a:spcAft>
            </a:pP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Продолжительность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 непрерывного использования </a:t>
            </a: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электронных средств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обучения не должна превышать указанных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в документе величин.</a:t>
            </a:r>
          </a:p>
          <a:p>
            <a:pPr indent="360000" algn="just">
              <a:spcAft>
                <a:spcPts val="300"/>
              </a:spcAft>
            </a:pP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В периоды школьных каникул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учебные группы ДДТ могут работать по специальному расписанию, занятия могут быть перенесены на утреннее и дневное время. В соответствии с образовательными программами занятия могут проходить в форме экскурсий, соревнований, работы творческих групп, учебно-тренировочных сборов и др. </a:t>
            </a:r>
          </a:p>
          <a:p>
            <a:pPr indent="360000" algn="just">
              <a:spcAft>
                <a:spcPts val="300"/>
              </a:spcAft>
            </a:pP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В</a:t>
            </a:r>
            <a:r>
              <a:rPr lang="ru-RU" sz="1300" b="1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летний</a:t>
            </a:r>
            <a:r>
              <a:rPr lang="ru-RU" sz="1300" b="1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b="1" kern="1200" dirty="0" smtClean="0">
                <a:solidFill>
                  <a:schemeClr val="tx1"/>
                </a:solidFill>
                <a:effectLst/>
              </a:rPr>
              <a:t>период</a:t>
            </a:r>
            <a:r>
              <a:rPr lang="ru-RU" sz="1300" b="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реализация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образовательного процесса возможна в соответствии с образовательной программой в форме нестационарных мероприятий (походов,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учебно-тренировочных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сборов и т.п.), выездов творческих объединений в летние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оздоровительные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лагеря,</a:t>
            </a:r>
            <a:r>
              <a:rPr lang="ru-RU" sz="1300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300" kern="1200" dirty="0" smtClean="0">
                <a:solidFill>
                  <a:schemeClr val="tx1"/>
                </a:solidFill>
                <a:effectLst/>
              </a:rPr>
              <a:t>гастрольной концертной и экскурсионной деятельности.</a:t>
            </a:r>
            <a:endParaRPr lang="ru-RU" sz="1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1400" dirty="0" smtClean="0"/>
              <a:t>     Правила способствуют формированию у учащихся организованности, ответственности</a:t>
            </a:r>
            <a:r>
              <a:rPr lang="ru-RU" sz="1400" baseline="0" dirty="0" smtClean="0"/>
              <a:t> и дисциплины, уважения к другим участникам образовательного процесса.</a:t>
            </a:r>
          </a:p>
          <a:p>
            <a:pPr algn="just">
              <a:spcAft>
                <a:spcPts val="600"/>
              </a:spcAft>
            </a:pPr>
            <a:r>
              <a:rPr lang="ru-RU" sz="1400" baseline="0" dirty="0" smtClean="0"/>
              <a:t>Вы должны донести до учащихся эти правила.</a:t>
            </a:r>
          </a:p>
          <a:p>
            <a:pPr algn="just">
              <a:spcAft>
                <a:spcPts val="600"/>
              </a:spcAft>
            </a:pPr>
            <a:r>
              <a:rPr lang="ru-RU" sz="1400" baseline="0" dirty="0" smtClean="0"/>
              <a:t>Прописаны права учащихся, их обязанности. Что запрещено – это вы должны знать и пресекать.</a:t>
            </a:r>
            <a:endParaRPr lang="ru-RU" sz="1400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AB4C-D139-4791-974F-45A106AFDA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A3480DE-5CB7-4B1E-98E6-4FEC46ECDCBE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9C5999-F1B8-4A33-A862-214D5AAFD68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4267200"/>
          </a:xfrm>
        </p:spPr>
        <p:txBody>
          <a:bodyPr/>
          <a:lstStyle/>
          <a:p>
            <a:r>
              <a:rPr lang="ru-RU" dirty="0" smtClean="0"/>
              <a:t>ЛОКАЛЬНЫЕ АКТЫ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400800" cy="12192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Государственное бюджетное учреждение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дополнительного образования детей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Дом детского творчества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Красносельского района Санкт-Петербурга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414908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Положение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о </a:t>
            </a:r>
            <a:r>
              <a:rPr lang="ru-RU" sz="3200" b="1" dirty="0">
                <a:effectLst/>
              </a:rPr>
              <a:t>порядке посещения учащимися мероприятий, проводимых </a:t>
            </a:r>
            <a:r>
              <a:rPr lang="ru-RU" sz="3200" b="1" dirty="0" smtClean="0">
                <a:effectLst/>
              </a:rPr>
              <a:t>ДДТ </a:t>
            </a:r>
            <a:r>
              <a:rPr lang="ru-RU" sz="3200" b="1" dirty="0">
                <a:effectLst/>
              </a:rPr>
              <a:t>Красносельского </a:t>
            </a:r>
            <a:r>
              <a:rPr lang="ru-RU" sz="3200" b="1" dirty="0" smtClean="0">
                <a:effectLst/>
              </a:rPr>
              <a:t>района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Санкт-Петербурга,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не </a:t>
            </a:r>
            <a:r>
              <a:rPr lang="ru-RU" sz="3200" b="1" dirty="0">
                <a:effectLst/>
              </a:rPr>
              <a:t>предусмотренных учебным </a:t>
            </a:r>
            <a:r>
              <a:rPr lang="ru-RU" sz="3200" b="1" dirty="0" smtClean="0">
                <a:effectLst/>
              </a:rPr>
              <a:t>планом</a:t>
            </a:r>
            <a:endParaRPr lang="ru-RU" dirty="0">
              <a:effectLst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653136"/>
            <a:ext cx="8568952" cy="1219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Порядок организация мероприятий ДДТ и порядок посещения учащимися мероприятий ДДТ и </a:t>
            </a:r>
            <a:r>
              <a:rPr lang="ru-RU" b="1" dirty="0">
                <a:solidFill>
                  <a:schemeClr val="tx1"/>
                </a:solidFill>
              </a:rPr>
              <a:t>выездных мероприятий .</a:t>
            </a:r>
          </a:p>
        </p:txBody>
      </p:sp>
    </p:spTree>
    <p:extLst>
      <p:ext uri="{BB962C8B-B14F-4D97-AF65-F5344CB8AC3E}">
        <p14:creationId xmlns:p14="http://schemas.microsoft.com/office/powerpoint/2010/main" val="5635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20000" cy="3600000"/>
          </a:xfrm>
        </p:spPr>
        <p:txBody>
          <a:bodyPr/>
          <a:lstStyle/>
          <a:p>
            <a:r>
              <a:rPr lang="ru-RU" sz="3200" b="1" dirty="0">
                <a:effectLst/>
              </a:rPr>
              <a:t>Положение об </a:t>
            </a:r>
            <a:r>
              <a:rPr lang="ru-RU" sz="3200" b="1" dirty="0" smtClean="0">
                <a:effectLst/>
              </a:rPr>
              <a:t>организации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текущего</a:t>
            </a:r>
            <a:r>
              <a:rPr lang="ru-RU" sz="3200" b="1" dirty="0">
                <a:effectLst/>
              </a:rPr>
              <a:t>, итогового контроля и промежуточной аттестации учащихся по освоению </a:t>
            </a:r>
            <a:r>
              <a:rPr lang="ru-RU" sz="3200" b="1" dirty="0" smtClean="0">
                <a:effectLst/>
              </a:rPr>
              <a:t>программ</a:t>
            </a:r>
            <a:endParaRPr lang="ru-RU" sz="3200" b="1" dirty="0">
              <a:effectLst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26593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Входной контроль </a:t>
            </a:r>
          </a:p>
          <a:p>
            <a:r>
              <a:rPr lang="ru-RU" b="1" dirty="0">
                <a:solidFill>
                  <a:schemeClr val="tx1"/>
                </a:solidFill>
              </a:rPr>
              <a:t>Текущий контроль</a:t>
            </a:r>
          </a:p>
          <a:p>
            <a:r>
              <a:rPr lang="ru-RU" b="1" dirty="0">
                <a:solidFill>
                  <a:schemeClr val="tx1"/>
                </a:solidFill>
              </a:rPr>
              <a:t>Промежуточная аттестация </a:t>
            </a:r>
          </a:p>
          <a:p>
            <a:r>
              <a:rPr lang="ru-RU" b="1" dirty="0">
                <a:solidFill>
                  <a:schemeClr val="tx1"/>
                </a:solidFill>
              </a:rPr>
              <a:t>Итоговый контроль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071"/>
            <a:ext cx="7920000" cy="360000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Положение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о </a:t>
            </a:r>
            <a:r>
              <a:rPr lang="ru-RU" sz="3200" b="1" dirty="0">
                <a:effectLst/>
              </a:rPr>
              <a:t>смотре достижений </a:t>
            </a:r>
            <a:r>
              <a:rPr lang="ru-RU" sz="3200" b="1" dirty="0" smtClean="0">
                <a:effectLst/>
              </a:rPr>
              <a:t>учащихся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ГБУ </a:t>
            </a:r>
            <a:r>
              <a:rPr lang="ru-RU" sz="3200" b="1" dirty="0">
                <a:effectLst/>
              </a:rPr>
              <a:t>ДО ДДТ Красносельского района </a:t>
            </a:r>
            <a:r>
              <a:rPr lang="ru-RU" sz="3200" b="1" dirty="0" smtClean="0">
                <a:effectLst/>
              </a:rPr>
              <a:t>Санкт-Петербурга</a:t>
            </a:r>
            <a:endParaRPr lang="ru-RU" b="1" dirty="0">
              <a:effectLst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293096"/>
            <a:ext cx="8856984" cy="12192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Смотр является «ступенями роста» учащихся и направлен на поощрение учащихся ДДТ, добившихся высоких результатов в конкурсных мероприятиях </a:t>
            </a: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общественной </a:t>
            </a:r>
            <a:r>
              <a:rPr lang="ru-RU" b="1" dirty="0" smtClean="0">
                <a:solidFill>
                  <a:schemeClr val="tx1"/>
                </a:solidFill>
              </a:rPr>
              <a:t>жизни.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30832"/>
            <a:ext cx="7772400" cy="1427600"/>
          </a:xfrm>
        </p:spPr>
        <p:txBody>
          <a:bodyPr/>
          <a:lstStyle/>
          <a:p>
            <a:r>
              <a:rPr lang="ru-RU" sz="3200" dirty="0" smtClean="0"/>
              <a:t>ЛОКАЛЬНЫЕ АКТЫ ДДТ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121920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Правила внутреннего трудового распорядка </a:t>
            </a:r>
            <a:r>
              <a:rPr lang="ru-RU" sz="1600" b="1" dirty="0" smtClean="0">
                <a:solidFill>
                  <a:schemeClr val="tx1"/>
                </a:solidFill>
              </a:rPr>
              <a:t>работников ДДТ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Положение о нормах профессиональной этики педагогических </a:t>
            </a:r>
            <a:r>
              <a:rPr lang="ru-RU" sz="1600" b="1" dirty="0" smtClean="0">
                <a:solidFill>
                  <a:schemeClr val="tx1"/>
                </a:solidFill>
              </a:rPr>
              <a:t>работников ДДТ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Должностные инструкции и функциональные обязанности педагогических </a:t>
            </a:r>
            <a:r>
              <a:rPr lang="ru-RU" sz="1600" b="1" dirty="0" smtClean="0">
                <a:solidFill>
                  <a:schemeClr val="tx1"/>
                </a:solidFill>
              </a:rPr>
              <a:t>работников ДДТ</a:t>
            </a:r>
          </a:p>
          <a:p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Правила приема, порядка и оснований перевода, отчисления и восстановления учащихся в ДДТ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Положение об организации и осуществлении образовательной деятельности по дополнительным общеразвивающим </a:t>
            </a:r>
            <a:r>
              <a:rPr lang="ru-RU" sz="1600" b="1" dirty="0" smtClean="0">
                <a:solidFill>
                  <a:schemeClr val="tx1"/>
                </a:solidFill>
              </a:rPr>
              <a:t>программам ДДТ</a:t>
            </a:r>
            <a:endParaRPr lang="ru-RU" sz="1600" b="1" dirty="0">
              <a:solidFill>
                <a:schemeClr val="tx1"/>
              </a:solidFill>
            </a:endParaRP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Положение внутреннего распорядка для учащихся ДДТ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Положение об организации текущего, итогового контроля и промежуточной аттестации учащихся по освоению дополнительных общеобразовательных общеразвивающих программ в ДДТ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Положение о порядке посещения учащимися мероприятий, проводимых ДДТ, </a:t>
            </a: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не </a:t>
            </a:r>
            <a:r>
              <a:rPr lang="ru-RU" sz="1600" b="1" dirty="0">
                <a:solidFill>
                  <a:schemeClr val="tx1"/>
                </a:solidFill>
              </a:rPr>
              <a:t>предусмотренных учебным планом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Положение о смотре достижений учащихся ДДТ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881437" y="2676525"/>
            <a:ext cx="1381125" cy="447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81437" y="3810000"/>
            <a:ext cx="1228725" cy="371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5680"/>
            <a:ext cx="9144000" cy="6863680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1115616" y="3995737"/>
            <a:ext cx="1381125" cy="447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2452687"/>
            <a:ext cx="2160240" cy="4476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30832"/>
            <a:ext cx="7772400" cy="1427600"/>
          </a:xfrm>
        </p:spPr>
        <p:txBody>
          <a:bodyPr/>
          <a:lstStyle/>
          <a:p>
            <a:r>
              <a:rPr lang="ru-RU" sz="3200" dirty="0" smtClean="0"/>
              <a:t>ЛОКАЛЬНЫЕ АКТЫ ДДТ</a:t>
            </a:r>
            <a:br>
              <a:rPr lang="ru-RU" sz="3200" dirty="0" smtClean="0"/>
            </a:br>
            <a:r>
              <a:rPr lang="ru-RU" sz="3200" dirty="0" smtClean="0"/>
              <a:t>(про педагогов)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21920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Правила внутреннего трудового распорядка </a:t>
            </a:r>
            <a:r>
              <a:rPr lang="ru-RU" b="1" dirty="0" smtClean="0">
                <a:solidFill>
                  <a:schemeClr val="tx1"/>
                </a:solidFill>
              </a:rPr>
              <a:t>работников ДДТ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Положение о нормах профессиональной этики педагогических </a:t>
            </a:r>
            <a:r>
              <a:rPr lang="ru-RU" b="1" dirty="0" smtClean="0">
                <a:solidFill>
                  <a:schemeClr val="tx1"/>
                </a:solidFill>
              </a:rPr>
              <a:t>работников ДДТ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Должностные инструкции и функциональные обязанности педагогических работников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23604"/>
            <a:ext cx="7920000" cy="3600000"/>
          </a:xfrm>
        </p:spPr>
        <p:txBody>
          <a:bodyPr/>
          <a:lstStyle/>
          <a:p>
            <a:r>
              <a:rPr lang="ru-RU" sz="3200" b="1" dirty="0">
                <a:effectLst/>
              </a:rPr>
              <a:t>Правила внутреннего трудового распорядка </a:t>
            </a:r>
            <a:r>
              <a:rPr lang="ru-RU" sz="3200" b="1" dirty="0" smtClean="0">
                <a:effectLst/>
              </a:rPr>
              <a:t>работников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ГБУ </a:t>
            </a:r>
            <a:r>
              <a:rPr lang="ru-RU" sz="3200" b="1" dirty="0">
                <a:effectLst/>
              </a:rPr>
              <a:t>ДО ДДТ Красносельского района </a:t>
            </a:r>
            <a:r>
              <a:rPr lang="ru-RU" sz="3200" b="1" dirty="0" smtClean="0">
                <a:effectLst/>
              </a:rPr>
              <a:t>Санкт-Петербурга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789040"/>
            <a:ext cx="8856984" cy="19888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Правила определяют </a:t>
            </a:r>
            <a:r>
              <a:rPr lang="ru-RU" b="1" dirty="0" smtClean="0">
                <a:solidFill>
                  <a:schemeClr val="tx1"/>
                </a:solidFill>
              </a:rPr>
              <a:t>порядок </a:t>
            </a:r>
            <a:r>
              <a:rPr lang="ru-RU" b="1" dirty="0">
                <a:solidFill>
                  <a:schemeClr val="tx1"/>
                </a:solidFill>
              </a:rPr>
              <a:t>приема и увольнения работников, основные права, обязанности и ответственность работников и руководителя </a:t>
            </a:r>
            <a:r>
              <a:rPr lang="ru-RU" b="1" dirty="0" smtClean="0">
                <a:solidFill>
                  <a:schemeClr val="tx1"/>
                </a:solidFill>
              </a:rPr>
              <a:t>Учреждения, </a:t>
            </a:r>
            <a:r>
              <a:rPr lang="ru-RU" b="1" dirty="0">
                <a:solidFill>
                  <a:schemeClr val="tx1"/>
                </a:solidFill>
              </a:rPr>
              <a:t>режим работы, </a:t>
            </a:r>
            <a:r>
              <a:rPr lang="ru-RU" b="1" dirty="0" smtClean="0">
                <a:solidFill>
                  <a:schemeClr val="tx1"/>
                </a:solidFill>
              </a:rPr>
              <a:t>меры </a:t>
            </a:r>
            <a:r>
              <a:rPr lang="ru-RU" b="1" dirty="0">
                <a:solidFill>
                  <a:schemeClr val="tx1"/>
                </a:solidFill>
              </a:rPr>
              <a:t>поощрения и взыскания и иные вопросы регулирования трудовых отношений работников ДДТ.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7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683"/>
            <a:ext cx="7920000" cy="360000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Положение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b="1" dirty="0" smtClean="0">
                <a:effectLst/>
              </a:rPr>
              <a:t>о нормах профессиональной этики педагогических работников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ДДТ Красносельского района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Санкт-Петербурга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04" y="4221088"/>
            <a:ext cx="9000000" cy="19888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Знание </a:t>
            </a:r>
            <a:r>
              <a:rPr lang="ru-RU" b="1" dirty="0">
                <a:solidFill>
                  <a:schemeClr val="tx1"/>
                </a:solidFill>
              </a:rPr>
              <a:t>и соблюдение педагогическими работниками настоящего Положения является одним из критериев оценки качества их профессиональной деятельности и трудовой дисциплины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04" y="4221088"/>
            <a:ext cx="9000000" cy="19888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Должностные инструкции – на каждую должность.</a:t>
            </a:r>
          </a:p>
          <a:p>
            <a:r>
              <a:rPr lang="ru-RU" b="1" dirty="0">
                <a:solidFill>
                  <a:schemeClr val="tx1"/>
                </a:solidFill>
              </a:rPr>
              <a:t>Функциональные обязанности – на конкретного человека.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683"/>
            <a:ext cx="7920000" cy="36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effectLst/>
              </a:rPr>
              <a:t>Должностные инструкции и функциональные обязанности </a:t>
            </a:r>
            <a:br>
              <a:rPr lang="ru-RU" sz="3200" b="1" dirty="0">
                <a:effectLst/>
              </a:rPr>
            </a:br>
            <a:r>
              <a:rPr lang="ru-RU" sz="3200" b="1" dirty="0">
                <a:effectLst/>
              </a:rPr>
              <a:t>педагогических работников</a:t>
            </a:r>
            <a:br>
              <a:rPr lang="ru-RU" sz="3200" b="1" dirty="0">
                <a:effectLst/>
              </a:rPr>
            </a:br>
            <a:r>
              <a:rPr lang="ru-RU" sz="3200" b="1" dirty="0">
                <a:effectLst/>
              </a:rPr>
              <a:t>ДДТ Красносельского района</a:t>
            </a:r>
            <a:br>
              <a:rPr lang="ru-RU" sz="3200" b="1" dirty="0">
                <a:effectLst/>
              </a:rPr>
            </a:br>
            <a:r>
              <a:rPr lang="ru-RU" sz="3200" b="1" dirty="0" smtClean="0">
                <a:effectLst/>
              </a:rPr>
              <a:t>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7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30832"/>
            <a:ext cx="7772400" cy="1427600"/>
          </a:xfrm>
        </p:spPr>
        <p:txBody>
          <a:bodyPr/>
          <a:lstStyle/>
          <a:p>
            <a:r>
              <a:rPr lang="ru-RU" sz="3200" dirty="0" smtClean="0"/>
              <a:t>ЛОКАЛЬНЫЕ АКТЫ ДДТ</a:t>
            </a:r>
            <a:br>
              <a:rPr lang="ru-RU" sz="3200" dirty="0" smtClean="0"/>
            </a:br>
            <a:r>
              <a:rPr lang="ru-RU" sz="3200" dirty="0" smtClean="0"/>
              <a:t>(про учащихся)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528" y="1561728"/>
            <a:ext cx="9000000" cy="12192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Правила приема, порядка и оснований перевода, отчисления и восстановления учащихся в </a:t>
            </a:r>
            <a:r>
              <a:rPr lang="ru-RU" sz="1800" b="1" dirty="0" smtClean="0">
                <a:solidFill>
                  <a:schemeClr val="tx1"/>
                </a:solidFill>
              </a:rPr>
              <a:t>ДДТ</a:t>
            </a:r>
            <a:endParaRPr lang="ru-RU" sz="1800" b="1" dirty="0">
              <a:solidFill>
                <a:schemeClr val="tx1"/>
              </a:solidFill>
            </a:endParaRPr>
          </a:p>
          <a:p>
            <a:endParaRPr lang="ru-RU" sz="11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Положение об организации и осуществлении образовательной </a:t>
            </a:r>
            <a:r>
              <a:rPr lang="ru-RU" sz="1800" b="1" dirty="0" smtClean="0">
                <a:solidFill>
                  <a:schemeClr val="tx1"/>
                </a:solidFill>
              </a:rPr>
              <a:t>деятельности </a:t>
            </a:r>
            <a:r>
              <a:rPr lang="ru-RU" sz="1800" b="1" dirty="0">
                <a:solidFill>
                  <a:schemeClr val="tx1"/>
                </a:solidFill>
              </a:rPr>
              <a:t>по дополнительным общеразвивающим программам</a:t>
            </a:r>
          </a:p>
          <a:p>
            <a:endParaRPr lang="ru-RU" sz="11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Положение внутреннего распорядка для учащихся ДДТ</a:t>
            </a:r>
          </a:p>
          <a:p>
            <a:endParaRPr lang="ru-RU" sz="11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Положение об организации текущего, итогового контроля и промежуточной аттестации учащихся по освоению дополнительных общеобразовательных общеразвивающих программ в ДДТ</a:t>
            </a:r>
          </a:p>
          <a:p>
            <a:endParaRPr lang="ru-RU" sz="11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Положение о порядке посещения учащимися мероприятий, проводимых ДДТ</a:t>
            </a:r>
            <a:r>
              <a:rPr lang="ru-RU" sz="1800" b="1" dirty="0" smtClean="0">
                <a:solidFill>
                  <a:schemeClr val="tx1"/>
                </a:solidFill>
              </a:rPr>
              <a:t>, </a:t>
            </a:r>
            <a:r>
              <a:rPr lang="ru-RU" sz="1800" b="1" dirty="0">
                <a:solidFill>
                  <a:schemeClr val="tx1"/>
                </a:solidFill>
              </a:rPr>
              <a:t>не предусмотренных учебным планом</a:t>
            </a:r>
          </a:p>
          <a:p>
            <a:endParaRPr lang="ru-RU" sz="1100" b="1" dirty="0">
              <a:solidFill>
                <a:schemeClr val="tx1"/>
              </a:solidFill>
            </a:endParaRPr>
          </a:p>
          <a:p>
            <a:r>
              <a:rPr lang="ru-RU" sz="1800" b="1" dirty="0">
                <a:solidFill>
                  <a:schemeClr val="tx1"/>
                </a:solidFill>
              </a:rPr>
              <a:t>Положение о смотре достижений учащихся ДДТ</a:t>
            </a: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229200"/>
            <a:ext cx="6400800" cy="1219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Образцы заявлений – на сайте.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4683"/>
            <a:ext cx="7920000" cy="432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3200" b="1" dirty="0" smtClean="0"/>
          </a:p>
          <a:p>
            <a:r>
              <a:rPr lang="ru-RU" sz="3200" b="1" dirty="0" smtClean="0">
                <a:effectLst/>
              </a:rPr>
              <a:t>ПРАВИЛА</a:t>
            </a:r>
            <a:r>
              <a:rPr lang="ru-RU" sz="3200" b="1" dirty="0">
                <a:effectLst/>
              </a:rPr>
              <a:t/>
            </a:r>
            <a:br>
              <a:rPr lang="ru-RU" sz="3200" b="1" dirty="0">
                <a:effectLst/>
              </a:rPr>
            </a:br>
            <a:r>
              <a:rPr lang="ru-RU" sz="3200" b="1" dirty="0">
                <a:effectLst/>
              </a:rPr>
              <a:t>приема, порядка и оснований перевода, отчисления и восстановления учащихся</a:t>
            </a:r>
            <a:br>
              <a:rPr lang="ru-RU" sz="3200" b="1" dirty="0">
                <a:effectLst/>
              </a:rPr>
            </a:br>
            <a:r>
              <a:rPr lang="ru-RU" sz="3200" b="1" dirty="0">
                <a:effectLst/>
              </a:rPr>
              <a:t>в ГБУ ДО ДДТ Красносельского района </a:t>
            </a:r>
            <a:r>
              <a:rPr lang="ru-RU" sz="3200" b="1" dirty="0" smtClean="0">
                <a:effectLst/>
              </a:rPr>
              <a:t>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"/>
            <a:ext cx="7920000" cy="4320000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>
                <a:effectLst/>
              </a:rPr>
              <a:t>Положение </a:t>
            </a:r>
            <a:r>
              <a:rPr lang="ru-RU" sz="3200" b="1" dirty="0">
                <a:effectLst/>
              </a:rPr>
              <a:t>об организации и осуществлении образовательной </a:t>
            </a:r>
            <a:r>
              <a:rPr lang="ru-RU" sz="3200" b="1" dirty="0" smtClean="0">
                <a:effectLst/>
              </a:rPr>
              <a:t>деятельности по </a:t>
            </a:r>
            <a:r>
              <a:rPr lang="ru-RU" sz="3200" b="1" dirty="0">
                <a:effectLst/>
              </a:rPr>
              <a:t>дополнительным общеразвивающим программам</a:t>
            </a:r>
            <a:br>
              <a:rPr lang="ru-RU" sz="3200" b="1" dirty="0">
                <a:effectLst/>
              </a:rPr>
            </a:br>
            <a:r>
              <a:rPr lang="ru-RU" sz="3200" b="1" dirty="0">
                <a:effectLst/>
              </a:rPr>
              <a:t>в ГБУ ДО ДДТ Красносельского района </a:t>
            </a:r>
            <a:r>
              <a:rPr lang="ru-RU" sz="3200" b="1" dirty="0" smtClean="0">
                <a:effectLst/>
              </a:rPr>
              <a:t>Санкт-Петербурга</a:t>
            </a:r>
            <a:endParaRPr lang="ru-RU" b="1" dirty="0">
              <a:effectLst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8208912" cy="1219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Настоящее </a:t>
            </a:r>
            <a:r>
              <a:rPr lang="ru-RU" b="1" dirty="0">
                <a:solidFill>
                  <a:schemeClr val="tx1"/>
                </a:solidFill>
              </a:rPr>
              <a:t>Положение определяет порядок организации и осуществления образовательной деятельности по </a:t>
            </a:r>
            <a:r>
              <a:rPr lang="ru-RU" b="1" dirty="0" smtClean="0">
                <a:solidFill>
                  <a:schemeClr val="tx1"/>
                </a:solidFill>
              </a:rPr>
              <a:t>программам с ссылками на локальные акты.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5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20000" cy="3600000"/>
          </a:xfrm>
        </p:spPr>
        <p:txBody>
          <a:bodyPr/>
          <a:lstStyle/>
          <a:p>
            <a:r>
              <a:rPr lang="ru-RU" sz="3200" b="1" dirty="0" smtClean="0">
                <a:effectLst/>
              </a:rPr>
              <a:t>Положение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внутреннего распорядка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для </a:t>
            </a:r>
            <a:r>
              <a:rPr lang="ru-RU" sz="3200" b="1" dirty="0">
                <a:effectLst/>
              </a:rPr>
              <a:t>учащихся ГБУ ДО ДДТ Красносельского </a:t>
            </a:r>
            <a:r>
              <a:rPr lang="ru-RU" sz="3200" b="1" dirty="0" smtClean="0">
                <a:effectLst/>
              </a:rPr>
              <a:t>района</a:t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Санкт-Петербурга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437112"/>
            <a:ext cx="8640960" cy="1219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Правила призваны регулировать взаимоотношения участников образовательного процесса: учащихся, родителей (законных представителей), педагогического персонала.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615</TotalTime>
  <Words>1131</Words>
  <Application>Microsoft Office PowerPoint</Application>
  <PresentationFormat>Экран (4:3)</PresentationFormat>
  <Paragraphs>131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ЛОКАЛЬНЫЕ АКТЫ</vt:lpstr>
      <vt:lpstr>ЛОКАЛЬНЫЕ АКТЫ ДДТ (про педагогов)</vt:lpstr>
      <vt:lpstr>Правила внутреннего трудового распорядка работников ГБУ ДО ДДТ Красносельского района Санкт-Петербурга</vt:lpstr>
      <vt:lpstr>Положение о нормах профессиональной этики педагогических работников ДДТ Красносельского района Санкт-Петербурга</vt:lpstr>
      <vt:lpstr>Презентация PowerPoint</vt:lpstr>
      <vt:lpstr>ЛОКАЛЬНЫЕ АКТЫ ДДТ (про учащихся)</vt:lpstr>
      <vt:lpstr>Презентация PowerPoint</vt:lpstr>
      <vt:lpstr>    Положение об организации и осуществлении образовательной деятельности по дополнительным общеразвивающим программам в ГБУ ДО ДДТ Красносельского района Санкт-Петербурга</vt:lpstr>
      <vt:lpstr>Положение внутреннего распорядка для учащихся ГБУ ДО ДДТ Красносельского района Санкт-Петербурга</vt:lpstr>
      <vt:lpstr>Положение о порядке посещения учащимися мероприятий, проводимых ДДТ Красносельского района Санкт-Петербурга, не предусмотренных учебным планом</vt:lpstr>
      <vt:lpstr>Положение об организации текущего, итогового контроля и промежуточной аттестации учащихся по освоению программ</vt:lpstr>
      <vt:lpstr>Положение о смотре достижений учащихся ГБУ ДО ДДТ Красносельского района Санкт-Петербурга</vt:lpstr>
      <vt:lpstr>ЛОКАЛЬНЫЕ АКТЫ ДДТ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АКТЫ</dc:title>
  <dc:creator>Мария Егорова</dc:creator>
  <cp:lastModifiedBy>USER</cp:lastModifiedBy>
  <cp:revision>46</cp:revision>
  <cp:lastPrinted>2022-11-15T16:45:01Z</cp:lastPrinted>
  <dcterms:created xsi:type="dcterms:W3CDTF">2022-11-01T17:22:17Z</dcterms:created>
  <dcterms:modified xsi:type="dcterms:W3CDTF">2022-11-16T10:34:30Z</dcterms:modified>
</cp:coreProperties>
</file>