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0"/>
  </p:handoutMasterIdLst>
  <p:sldIdLst>
    <p:sldId id="257" r:id="rId2"/>
    <p:sldId id="399" r:id="rId3"/>
    <p:sldId id="400" r:id="rId4"/>
    <p:sldId id="402" r:id="rId5"/>
    <p:sldId id="405" r:id="rId6"/>
    <p:sldId id="406" r:id="rId7"/>
    <p:sldId id="379" r:id="rId8"/>
    <p:sldId id="407" r:id="rId9"/>
    <p:sldId id="408" r:id="rId10"/>
    <p:sldId id="409" r:id="rId11"/>
    <p:sldId id="376" r:id="rId12"/>
    <p:sldId id="392" r:id="rId13"/>
    <p:sldId id="412" r:id="rId14"/>
    <p:sldId id="393" r:id="rId15"/>
    <p:sldId id="397" r:id="rId16"/>
    <p:sldId id="398" r:id="rId17"/>
    <p:sldId id="394" r:id="rId18"/>
    <p:sldId id="410" r:id="rId19"/>
    <p:sldId id="385" r:id="rId20"/>
    <p:sldId id="386" r:id="rId21"/>
    <p:sldId id="389" r:id="rId22"/>
    <p:sldId id="390" r:id="rId23"/>
    <p:sldId id="391" r:id="rId24"/>
    <p:sldId id="411" r:id="rId25"/>
    <p:sldId id="396" r:id="rId26"/>
    <p:sldId id="387" r:id="rId27"/>
    <p:sldId id="388" r:id="rId28"/>
    <p:sldId id="369" r:id="rId29"/>
  </p:sldIdLst>
  <p:sldSz cx="9144000" cy="6858000" type="screen4x3"/>
  <p:notesSz cx="9940925" cy="68087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D582"/>
    <a:srgbClr val="00D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204"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7734" cy="34043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630891" y="0"/>
            <a:ext cx="4307734" cy="340439"/>
          </a:xfrm>
          <a:prstGeom prst="rect">
            <a:avLst/>
          </a:prstGeom>
        </p:spPr>
        <p:txBody>
          <a:bodyPr vert="horz" lIns="91440" tIns="45720" rIns="91440" bIns="45720" rtlCol="0"/>
          <a:lstStyle>
            <a:lvl1pPr algn="r">
              <a:defRPr sz="1200"/>
            </a:lvl1pPr>
          </a:lstStyle>
          <a:p>
            <a:fld id="{76A52C53-28F0-4805-8CB9-5A0E6DC62429}" type="datetimeFigureOut">
              <a:rPr lang="ru-RU" smtClean="0"/>
              <a:t>19.02.2024</a:t>
            </a:fld>
            <a:endParaRPr lang="ru-RU"/>
          </a:p>
        </p:txBody>
      </p:sp>
      <p:sp>
        <p:nvSpPr>
          <p:cNvPr id="4" name="Нижний колонтитул 3"/>
          <p:cNvSpPr>
            <a:spLocks noGrp="1"/>
          </p:cNvSpPr>
          <p:nvPr>
            <p:ph type="ftr" sz="quarter" idx="2"/>
          </p:nvPr>
        </p:nvSpPr>
        <p:spPr>
          <a:xfrm>
            <a:off x="0" y="6467167"/>
            <a:ext cx="4307734" cy="34043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630891" y="6467167"/>
            <a:ext cx="4307734" cy="340439"/>
          </a:xfrm>
          <a:prstGeom prst="rect">
            <a:avLst/>
          </a:prstGeom>
        </p:spPr>
        <p:txBody>
          <a:bodyPr vert="horz" lIns="91440" tIns="45720" rIns="91440" bIns="45720" rtlCol="0" anchor="b"/>
          <a:lstStyle>
            <a:lvl1pPr algn="r">
              <a:defRPr sz="1200"/>
            </a:lvl1pPr>
          </a:lstStyle>
          <a:p>
            <a:fld id="{710F0719-1A8A-4025-8B57-58CC059B79AD}" type="slidenum">
              <a:rPr lang="ru-RU" smtClean="0"/>
              <a:t>‹#›</a:t>
            </a:fld>
            <a:endParaRPr lang="ru-RU"/>
          </a:p>
        </p:txBody>
      </p:sp>
    </p:spTree>
    <p:extLst>
      <p:ext uri="{BB962C8B-B14F-4D97-AF65-F5344CB8AC3E}">
        <p14:creationId xmlns:p14="http://schemas.microsoft.com/office/powerpoint/2010/main" val="31208987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B4C71EC6-210F-42DE-9C53-41977AD35B3D}" type="datetimeFigureOut">
              <a:rPr lang="ru-RU" smtClean="0"/>
              <a:t>19.02.2024</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19.02.2024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19.02.2024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B4C71EC6-210F-42DE-9C53-41977AD35B3D}" type="datetimeFigureOut">
              <a:rPr lang="ru-RU" smtClean="0"/>
              <a:t>19.02.2024</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B4C71EC6-210F-42DE-9C53-41977AD35B3D}" type="datetimeFigureOut">
              <a:rPr lang="ru-RU" smtClean="0"/>
              <a:t>19.02.2024</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B19B0651-EE4F-4900-A07F-96A6BFA9D0F0}" type="slidenum">
              <a:rPr lang="ru-RU" smtClean="0"/>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B4C71EC6-210F-42DE-9C53-41977AD35B3D}" type="datetimeFigureOut">
              <a:rPr lang="ru-RU" smtClean="0"/>
              <a:t>19.02.2024</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B4C71EC6-210F-42DE-9C53-41977AD35B3D}" type="datetimeFigureOut">
              <a:rPr lang="ru-RU" smtClean="0"/>
              <a:t>19.02.2024</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19.02.2024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B4C71EC6-210F-42DE-9C53-41977AD35B3D}" type="datetimeFigureOut">
              <a:rPr lang="ru-RU" smtClean="0"/>
              <a:t>19.02.2024</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B4C71EC6-210F-42DE-9C53-41977AD35B3D}" type="datetimeFigureOut">
              <a:rPr lang="ru-RU" smtClean="0"/>
              <a:t>19.02.2024</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B4C71EC6-210F-42DE-9C53-41977AD35B3D}" type="datetimeFigureOut">
              <a:rPr lang="ru-RU" smtClean="0"/>
              <a:t>19.02.2024</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4C71EC6-210F-42DE-9C53-41977AD35B3D}" type="datetimeFigureOut">
              <a:rPr lang="ru-RU" smtClean="0"/>
              <a:t>19.02.2024</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467544" y="776288"/>
            <a:ext cx="8352928" cy="996528"/>
          </a:xfrm>
          <a:effectLst>
            <a:glow rad="228600">
              <a:schemeClr val="accent2">
                <a:satMod val="175000"/>
                <a:alpha val="40000"/>
              </a:schemeClr>
            </a:glow>
          </a:effectLst>
        </p:spPr>
        <p:txBody>
          <a:bodyPr>
            <a:noAutofit/>
          </a:bodyPr>
          <a:lstStyle/>
          <a:p>
            <a:pPr marL="180000" algn="ctr"/>
            <a:r>
              <a:rPr lang="ru-RU" sz="4000" b="1" dirty="0" smtClean="0">
                <a:ln w="19050">
                  <a:solidFill>
                    <a:schemeClr val="bg1">
                      <a:lumMod val="95000"/>
                      <a:lumOff val="5000"/>
                    </a:schemeClr>
                  </a:solidFill>
                </a:ln>
                <a:solidFill>
                  <a:schemeClr val="accent2">
                    <a:lumMod val="75000"/>
                  </a:schemeClr>
                </a:solidFill>
                <a:effectLst>
                  <a:outerShdw blurRad="50800" dist="38100" dir="2700000" algn="tl" rotWithShape="0">
                    <a:prstClr val="black">
                      <a:alpha val="40000"/>
                    </a:prstClr>
                  </a:outerShdw>
                </a:effectLst>
              </a:rPr>
              <a:t>Профессиональное эмоциональное выгорание</a:t>
            </a:r>
            <a:endParaRPr lang="ru-RU" sz="4000" b="1" dirty="0">
              <a:ln w="19050">
                <a:solidFill>
                  <a:schemeClr val="bg1">
                    <a:lumMod val="95000"/>
                    <a:lumOff val="5000"/>
                  </a:schemeClr>
                </a:solidFill>
              </a:ln>
              <a:solidFill>
                <a:schemeClr val="accent2">
                  <a:lumMod val="75000"/>
                </a:schemeClr>
              </a:solidFill>
              <a:effectLst>
                <a:outerShdw blurRad="50800" dist="38100" dir="2700000" algn="tl" rotWithShape="0">
                  <a:prstClr val="black">
                    <a:alpha val="40000"/>
                  </a:prstClr>
                </a:outerShdw>
              </a:effectLst>
            </a:endParaRPr>
          </a:p>
        </p:txBody>
      </p:sp>
      <p:pic>
        <p:nvPicPr>
          <p:cNvPr id="5" name="Рисунок 4"/>
          <p:cNvPicPr>
            <a:picLocks noChangeAspect="1"/>
          </p:cNvPicPr>
          <p:nvPr/>
        </p:nvPicPr>
        <p:blipFill>
          <a:blip r:embed="rId2"/>
          <a:stretch>
            <a:fillRect/>
          </a:stretch>
        </p:blipFill>
        <p:spPr>
          <a:xfrm>
            <a:off x="1691680" y="1916832"/>
            <a:ext cx="6154007" cy="3960440"/>
          </a:xfrm>
          <a:prstGeom prst="rect">
            <a:avLst/>
          </a:prstGeom>
          <a:effectLst>
            <a:glow rad="63500">
              <a:schemeClr val="accent2">
                <a:satMod val="175000"/>
                <a:alpha val="40000"/>
              </a:schemeClr>
            </a:glow>
          </a:effectLst>
          <a:scene3d>
            <a:camera prst="orthographicFront"/>
            <a:lightRig rig="threePt" dir="t"/>
          </a:scene3d>
          <a:sp3d>
            <a:bevelT/>
            <a:bevelB/>
          </a:sp3d>
        </p:spPr>
      </p:pic>
      <p:sp>
        <p:nvSpPr>
          <p:cNvPr id="2" name="Прямоугольник 1"/>
          <p:cNvSpPr/>
          <p:nvPr/>
        </p:nvSpPr>
        <p:spPr>
          <a:xfrm>
            <a:off x="4067944" y="5877272"/>
            <a:ext cx="3921759" cy="707886"/>
          </a:xfrm>
          <a:prstGeom prst="rect">
            <a:avLst/>
          </a:prstGeom>
        </p:spPr>
        <p:txBody>
          <a:bodyPr wrap="square">
            <a:spAutoFit/>
          </a:bodyPr>
          <a:lstStyle/>
          <a:p>
            <a:r>
              <a:rPr lang="ru-RU" sz="2000" b="1" dirty="0">
                <a:ln w="19050">
                  <a:solidFill>
                    <a:schemeClr val="bg1">
                      <a:lumMod val="95000"/>
                      <a:lumOff val="5000"/>
                    </a:schemeClr>
                  </a:solidFill>
                </a:ln>
                <a:solidFill>
                  <a:schemeClr val="accent2">
                    <a:lumMod val="75000"/>
                  </a:schemeClr>
                </a:solidFill>
                <a:effectLst>
                  <a:outerShdw blurRad="50800" dist="38100" dir="2700000" algn="tl" rotWithShape="0">
                    <a:prstClr val="black">
                      <a:alpha val="40000"/>
                    </a:prstClr>
                  </a:outerShdw>
                </a:effectLst>
                <a:latin typeface="+mj-lt"/>
                <a:ea typeface="+mj-ea"/>
                <a:cs typeface="+mj-cs"/>
              </a:rPr>
              <a:t>«Светя другим, сгораю сам»</a:t>
            </a:r>
          </a:p>
          <a:p>
            <a:pPr algn="r"/>
            <a:r>
              <a:rPr lang="ru-RU" sz="2000" b="1" dirty="0">
                <a:ln w="19050">
                  <a:solidFill>
                    <a:schemeClr val="bg1">
                      <a:lumMod val="95000"/>
                      <a:lumOff val="5000"/>
                    </a:schemeClr>
                  </a:solidFill>
                </a:ln>
                <a:solidFill>
                  <a:schemeClr val="accent2">
                    <a:lumMod val="75000"/>
                  </a:schemeClr>
                </a:solidFill>
                <a:effectLst>
                  <a:outerShdw blurRad="50800" dist="38100" dir="2700000" algn="tl" rotWithShape="0">
                    <a:prstClr val="black">
                      <a:alpha val="40000"/>
                    </a:prstClr>
                  </a:outerShdw>
                </a:effectLst>
                <a:latin typeface="+mj-lt"/>
                <a:ea typeface="+mj-ea"/>
                <a:cs typeface="+mj-cs"/>
              </a:rPr>
              <a:t>Ван </a:t>
            </a:r>
            <a:r>
              <a:rPr lang="ru-RU" sz="2000" b="1" dirty="0" err="1">
                <a:ln w="19050">
                  <a:solidFill>
                    <a:schemeClr val="bg1">
                      <a:lumMod val="95000"/>
                      <a:lumOff val="5000"/>
                    </a:schemeClr>
                  </a:solidFill>
                </a:ln>
                <a:solidFill>
                  <a:schemeClr val="accent2">
                    <a:lumMod val="75000"/>
                  </a:schemeClr>
                </a:solidFill>
                <a:effectLst>
                  <a:outerShdw blurRad="50800" dist="38100" dir="2700000" algn="tl" rotWithShape="0">
                    <a:prstClr val="black">
                      <a:alpha val="40000"/>
                    </a:prstClr>
                  </a:outerShdw>
                </a:effectLst>
                <a:latin typeface="+mj-lt"/>
                <a:ea typeface="+mj-ea"/>
                <a:cs typeface="+mj-cs"/>
              </a:rPr>
              <a:t>Туль</a:t>
            </a:r>
            <a:r>
              <a:rPr lang="ru-RU" sz="2000" b="1" dirty="0">
                <a:ln w="19050">
                  <a:solidFill>
                    <a:schemeClr val="bg1">
                      <a:lumMod val="95000"/>
                      <a:lumOff val="5000"/>
                    </a:schemeClr>
                  </a:solidFill>
                </a:ln>
                <a:solidFill>
                  <a:schemeClr val="accent2">
                    <a:lumMod val="75000"/>
                  </a:schemeClr>
                </a:solidFill>
                <a:effectLst>
                  <a:outerShdw blurRad="50800" dist="38100" dir="2700000" algn="tl" rotWithShape="0">
                    <a:prstClr val="black">
                      <a:alpha val="40000"/>
                    </a:prstClr>
                  </a:outerShdw>
                </a:effectLst>
                <a:latin typeface="+mj-lt"/>
                <a:ea typeface="+mj-ea"/>
                <a:cs typeface="+mj-cs"/>
              </a:rPr>
              <a:t>-Пси</a:t>
            </a:r>
          </a:p>
        </p:txBody>
      </p:sp>
    </p:spTree>
    <p:extLst>
      <p:ext uri="{BB962C8B-B14F-4D97-AF65-F5344CB8AC3E}">
        <p14:creationId xmlns:p14="http://schemas.microsoft.com/office/powerpoint/2010/main" val="1598682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8892480" cy="6100131"/>
          </a:xfrm>
          <a:prstGeom prst="rect">
            <a:avLst/>
          </a:prstGeom>
        </p:spPr>
        <p:txBody>
          <a:bodyPr wrap="square">
            <a:spAutoFit/>
          </a:bodyPr>
          <a:lstStyle/>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Анализ несоответствия ожиданий и реальности. Распишите на бумаге представления об идеальной работе и имеющиеся факты, разбив пункты по отдельным колонкам. Выявленные различия – повод для раздумий, проработки, изменений.</a:t>
            </a:r>
          </a:p>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Техники релаксации. Изучите и применяйте на практике специальные упражнения, снимающие эмоциональное напряжение. Займитесь йогой, предоставляя организму возможность полностью расслабиться.</a:t>
            </a:r>
          </a:p>
        </p:txBody>
      </p:sp>
    </p:spTree>
    <p:extLst>
      <p:ext uri="{BB962C8B-B14F-4D97-AF65-F5344CB8AC3E}">
        <p14:creationId xmlns:p14="http://schemas.microsoft.com/office/powerpoint/2010/main" val="3634365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6264696"/>
          </a:xfrm>
        </p:spPr>
        <p:txBody>
          <a:bodyPr>
            <a:normAutofit/>
          </a:bodyPr>
          <a:lstStyle/>
          <a:p>
            <a:pPr marL="64008" indent="0">
              <a:buNone/>
            </a:pPr>
            <a:endParaRPr lang="ru-RU" sz="800" b="1" dirty="0" smtClean="0">
              <a:solidFill>
                <a:schemeClr val="accent3">
                  <a:lumMod val="40000"/>
                  <a:lumOff val="60000"/>
                </a:schemeClr>
              </a:solidFill>
              <a:latin typeface="Times New Roman"/>
              <a:ea typeface="Calibri"/>
              <a:cs typeface="Times New Roman"/>
            </a:endParaRPr>
          </a:p>
          <a:p>
            <a:pPr marL="64008" indent="0">
              <a:buNone/>
            </a:pPr>
            <a:endParaRPr lang="ru-RU" sz="3200" dirty="0">
              <a:solidFill>
                <a:schemeClr val="accent3">
                  <a:lumMod val="40000"/>
                  <a:lumOff val="60000"/>
                </a:schemeClr>
              </a:solidFill>
              <a:latin typeface="Times New Roman"/>
              <a:ea typeface="Calibri"/>
              <a:cs typeface="Times New Roman"/>
            </a:endParaRPr>
          </a:p>
          <a:p>
            <a:endParaRPr lang="ru-RU" sz="3200" dirty="0" smtClean="0">
              <a:solidFill>
                <a:schemeClr val="accent3">
                  <a:lumMod val="40000"/>
                  <a:lumOff val="60000"/>
                </a:schemeClr>
              </a:solidFill>
              <a:latin typeface="Times New Roman"/>
              <a:ea typeface="Calibri"/>
              <a:cs typeface="Times New Roman"/>
            </a:endParaRPr>
          </a:p>
          <a:p>
            <a:endParaRPr lang="ru-RU" sz="3200" dirty="0">
              <a:solidFill>
                <a:schemeClr val="accent3">
                  <a:lumMod val="40000"/>
                  <a:lumOff val="60000"/>
                </a:schemeClr>
              </a:solidFill>
              <a:latin typeface="Times New Roman"/>
              <a:ea typeface="Calibri"/>
              <a:cs typeface="Times New Roman"/>
            </a:endParaRPr>
          </a:p>
        </p:txBody>
      </p:sp>
      <p:sp>
        <p:nvSpPr>
          <p:cNvPr id="2" name="Прямоугольник 1"/>
          <p:cNvSpPr/>
          <p:nvPr/>
        </p:nvSpPr>
        <p:spPr>
          <a:xfrm>
            <a:off x="138536" y="191481"/>
            <a:ext cx="8825952" cy="6198620"/>
          </a:xfrm>
          <a:prstGeom prst="rect">
            <a:avLst/>
          </a:prstGeom>
        </p:spPr>
        <p:txBody>
          <a:bodyPr wrap="square">
            <a:spAutoFit/>
          </a:bodyPr>
          <a:lstStyle/>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Понять, насколько вас устраивает ваша работа, что в ней можно поменять, чтобы снизить негативные факторы. Возможно, запланировать поиск новой работы. Если работу поменять нет возможности, поменять свое отношение к ней.</a:t>
            </a:r>
          </a:p>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Разрешить себе быть неидеальным, делать иногда ошибки, не стремиться сделать всю работу на отлично</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a:t>
            </a:r>
          </a:p>
          <a:p>
            <a:pPr marL="448056" indent="-384048">
              <a:spcBef>
                <a:spcPct val="20000"/>
              </a:spcBef>
              <a:buClr>
                <a:schemeClr val="accent1"/>
              </a:buClr>
              <a:buSzPct val="80000"/>
              <a:buFont typeface="Wingdings 2"/>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работе делать перерывы на чай-кофе, полноценно отдыхать в обед. Позаботиться об удобстве своего рабочего места.</a:t>
            </a:r>
          </a:p>
        </p:txBody>
      </p:sp>
    </p:spTree>
    <p:extLst>
      <p:ext uri="{BB962C8B-B14F-4D97-AF65-F5344CB8AC3E}">
        <p14:creationId xmlns:p14="http://schemas.microsoft.com/office/powerpoint/2010/main" val="240222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568952" cy="1591205"/>
          </a:xfrm>
          <a:prstGeom prst="rect">
            <a:avLst/>
          </a:prstGeom>
        </p:spPr>
        <p:txBody>
          <a:bodyPr wrap="square">
            <a:spAutoFit/>
          </a:bodyPr>
          <a:lstStyle/>
          <a:p>
            <a:pPr marL="448056" indent="-384048">
              <a:spcBef>
                <a:spcPct val="20000"/>
              </a:spcBef>
              <a:buClr>
                <a:schemeClr val="accent1"/>
              </a:buClr>
              <a:buSzPct val="80000"/>
              <a:buFont typeface="Wingdings 2"/>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Научиться правильно говорить </a:t>
            </a:r>
          </a:p>
          <a:p>
            <a:pPr marL="448056" indent="-384048">
              <a:spcBef>
                <a:spcPct val="20000"/>
              </a:spcBef>
              <a:buClr>
                <a:schemeClr val="accent1"/>
              </a:buClr>
              <a:buSzPct val="80000"/>
              <a:buFont typeface="Wingdings 2"/>
              <a:buChar char=""/>
            </a:pPr>
            <a:endParaRPr lang="ru-RU" sz="105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a:spcBef>
                <a:spcPct val="20000"/>
              </a:spcBef>
              <a:buClr>
                <a:schemeClr val="accent1"/>
              </a:buClr>
              <a:buSzPct val="80000"/>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4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«Да»       и        «Нет»</a:t>
            </a:r>
            <a:endParaRPr lang="ru-RU" sz="4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132856"/>
            <a:ext cx="3833664" cy="383366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628800"/>
            <a:ext cx="5753100" cy="5753100"/>
          </a:xfrm>
          <a:prstGeom prst="rect">
            <a:avLst/>
          </a:prstGeom>
        </p:spPr>
      </p:pic>
    </p:spTree>
    <p:extLst>
      <p:ext uri="{BB962C8B-B14F-4D97-AF65-F5344CB8AC3E}">
        <p14:creationId xmlns:p14="http://schemas.microsoft.com/office/powerpoint/2010/main" val="2780149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568952" cy="6481774"/>
          </a:xfrm>
          <a:prstGeom prst="rect">
            <a:avLst/>
          </a:prstGeom>
        </p:spPr>
        <p:txBody>
          <a:bodyPr wrap="square">
            <a:spAutoFit/>
          </a:bodyPr>
          <a:lstStyle/>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Если возникают поводы для недовольства нагрузкой, оплатой, отношениями с коллегами, конструктивно обсуждать эти вопросы со своим руководителем. Если невозможно с руководителем, с коллегами, в семье, с друзьями – </a:t>
            </a: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a:spcBef>
                <a:spcPct val="20000"/>
              </a:spcBef>
              <a:buClr>
                <a:schemeClr val="accent1"/>
              </a:buClr>
              <a:buSzPct val="80000"/>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не держать в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себе, </a:t>
            </a: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a:spcBef>
                <a:spcPct val="20000"/>
              </a:spcBef>
              <a:buClr>
                <a:schemeClr val="accent1"/>
              </a:buClr>
              <a:buSzPct val="80000"/>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спускать пар</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a:t>
            </a:r>
          </a:p>
          <a:p>
            <a:pPr marL="64008">
              <a:spcBef>
                <a:spcPct val="20000"/>
              </a:spcBef>
              <a:buClr>
                <a:schemeClr val="accent1"/>
              </a:buClr>
              <a:buSzPct val="80000"/>
            </a:pPr>
            <a:endParaRPr lang="ru-RU" sz="1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Находить для себя интересные и приятные занятия (хобби, музыка, книги, кино, театр, встречи с друзьями, вылазки на природу)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852936"/>
            <a:ext cx="2448272" cy="186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199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84977" cy="6093976"/>
          </a:xfrm>
          <a:prstGeom prst="rect">
            <a:avLst/>
          </a:prstGeom>
        </p:spPr>
        <p:txBody>
          <a:bodyPr wrap="square">
            <a:spAutoFit/>
          </a:bodyPr>
          <a:lstStyle/>
          <a:p>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Помнить про </a:t>
            </a:r>
            <a:r>
              <a:rPr lang="ru-RU" sz="2600" b="1" u="sng"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Ресурсы </a:t>
            </a:r>
            <a:r>
              <a:rPr lang="ru-RU" sz="2600" b="1" u="sng"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первого порядка </a:t>
            </a:r>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прежде чем </a:t>
            </a: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находить приятные занятия. </a:t>
            </a:r>
          </a:p>
          <a:p>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Ресурсы </a:t>
            </a:r>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первого порядка восстанавливают нервную систему на самом базовом уровне</a:t>
            </a: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К ним относятся:</a:t>
            </a:r>
            <a:endPar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342900" indent="-342900">
              <a:buFont typeface="Arial" panose="020B0604020202020204" pitchFamily="34" charset="0"/>
              <a:buChar char="•"/>
            </a:pP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Сон</a:t>
            </a:r>
            <a:endPar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342900" indent="-342900">
              <a:buFont typeface="Arial" panose="020B0604020202020204" pitchFamily="34" charset="0"/>
              <a:buChar char="•"/>
            </a:pP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Чистая </a:t>
            </a:r>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вода. Биологи настаивают, что мы в большой степени то, что мы пьем. Даже так – то, что мы думаем и чувствуем, напрямую зависит от того, что мы пьем.</a:t>
            </a:r>
          </a:p>
          <a:p>
            <a:pPr marL="342900" indent="-342900">
              <a:buFont typeface="Arial" panose="020B0604020202020204" pitchFamily="34" charset="0"/>
              <a:buChar char="•"/>
            </a:pP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Свежий </a:t>
            </a:r>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воздух и движение. </a:t>
            </a:r>
            <a:endPar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342900" indent="-342900">
              <a:buFont typeface="Arial" panose="020B0604020202020204" pitchFamily="34" charset="0"/>
              <a:buChar char="•"/>
            </a:pP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Тишина </a:t>
            </a:r>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 уединение. </a:t>
            </a:r>
            <a:endPar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342900" indent="-342900">
              <a:buFont typeface="Arial" panose="020B0604020202020204" pitchFamily="34" charset="0"/>
              <a:buChar char="•"/>
            </a:pPr>
            <a:r>
              <a:rPr lang="ru-RU" sz="2600" b="1" dirty="0" err="1"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Обнимашки</a:t>
            </a: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тактильный </a:t>
            </a:r>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контакт хоть с кем-то живым, хоть какой-то.</a:t>
            </a:r>
          </a:p>
          <a:p>
            <a:pPr marL="342900" indent="-342900">
              <a:buFont typeface="Arial" panose="020B0604020202020204" pitchFamily="34" charset="0"/>
              <a:buChar char="•"/>
            </a:pPr>
            <a:r>
              <a:rPr lang="ru-RU" sz="26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Возможность </a:t>
            </a:r>
            <a:r>
              <a:rPr lang="ru-RU" sz="26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смотреть на красивое. Кажется, что это потребность далеко не из первого ряда, а эксперименты показывают, что из первого.</a:t>
            </a:r>
          </a:p>
        </p:txBody>
      </p:sp>
    </p:spTree>
    <p:extLst>
      <p:ext uri="{BB962C8B-B14F-4D97-AF65-F5344CB8AC3E}">
        <p14:creationId xmlns:p14="http://schemas.microsoft.com/office/powerpoint/2010/main" val="2192062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712968" cy="5509200"/>
          </a:xfrm>
          <a:prstGeom prst="rect">
            <a:avLst/>
          </a:prstGeom>
        </p:spPr>
        <p:txBody>
          <a:bodyPr wrap="square">
            <a:spAutoFit/>
          </a:bodyPr>
          <a:lstStyle/>
          <a:p>
            <a:r>
              <a:rPr lang="ru-RU" sz="3200" b="1" u="sng"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Ресурсы второго порядка</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 разные интеллектуальные и социальные радости</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a:t>
            </a:r>
          </a:p>
          <a:p>
            <a:endPar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457200" indent="-457200">
              <a:buFont typeface="Arial" panose="020B0604020202020204" pitchFamily="34" charset="0"/>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Встречи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 друзьями</a:t>
            </a:r>
          </a:p>
          <a:p>
            <a:pPr marL="457200" indent="-457200">
              <a:buFont typeface="Arial" panose="020B0604020202020204" pitchFamily="34" charset="0"/>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Вечеринки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 концерты</a:t>
            </a:r>
          </a:p>
          <a:p>
            <a:pPr marL="457200" indent="-457200">
              <a:buFont typeface="Arial" panose="020B0604020202020204" pitchFamily="34" charset="0"/>
              <a:buChar char="•"/>
            </a:pPr>
            <a:r>
              <a:rPr lang="ru-RU" sz="3200" b="1" dirty="0" err="1"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Спа</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 массажи</a:t>
            </a:r>
          </a:p>
          <a:p>
            <a:pPr marL="457200" indent="-457200">
              <a:buFont typeface="Arial" panose="020B0604020202020204" pitchFamily="34" charset="0"/>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Путешествия</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Особенно путешествия, которые от многих из нас требуют больше ресурсов, чем дают – но в глазах общественного мнения путешествие все еще остается лучшим отдыхом.</a:t>
            </a:r>
          </a:p>
        </p:txBody>
      </p:sp>
    </p:spTree>
    <p:extLst>
      <p:ext uri="{BB962C8B-B14F-4D97-AF65-F5344CB8AC3E}">
        <p14:creationId xmlns:p14="http://schemas.microsoft.com/office/powerpoint/2010/main" val="421192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188640"/>
            <a:ext cx="8712968" cy="6555641"/>
          </a:xfrm>
          <a:prstGeom prst="rect">
            <a:avLst/>
          </a:prstGeom>
        </p:spPr>
        <p:txBody>
          <a:bodyPr wrap="square">
            <a:spAutoFit/>
          </a:bodyPr>
          <a:lstStyle/>
          <a:p>
            <a:pPr algn="ct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Визуализация </a:t>
            </a:r>
            <a:endPar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Известно</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что наше тело реагирует на мысленные образы, так же как на реальные события. Если мы будем представлять себе как разрезаем желтый, сочный лимон, мы тут же почувствуем выделение слюны во рту. </a:t>
            </a:r>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Доказано, что </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визуализация может вызвать изменения концентрации сахара в крови, влияет на процесс пищеварения, на работу сердца. </a:t>
            </a:r>
            <a:endPar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Способна </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изменить мышечный </a:t>
            </a:r>
            <a:endPar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тонус</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Таким образом, используя </a:t>
            </a:r>
            <a:endPar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направленное </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воображение, </a:t>
            </a:r>
            <a:endPar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мы </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можем программировать </a:t>
            </a:r>
            <a:endPar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работу </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нашего тела и психики. </a:t>
            </a:r>
          </a:p>
        </p:txBody>
      </p:sp>
      <p:pic>
        <p:nvPicPr>
          <p:cNvPr id="2" name="Рисунок 1"/>
          <p:cNvPicPr>
            <a:picLocks noChangeAspect="1"/>
          </p:cNvPicPr>
          <p:nvPr/>
        </p:nvPicPr>
        <p:blipFill>
          <a:blip r:embed="rId2"/>
          <a:stretch>
            <a:fillRect/>
          </a:stretch>
        </p:blipFill>
        <p:spPr>
          <a:xfrm>
            <a:off x="6012160" y="4077072"/>
            <a:ext cx="2984848" cy="25202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0819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44624"/>
            <a:ext cx="8928992" cy="6878032"/>
          </a:xfrm>
          <a:prstGeom prst="rect">
            <a:avLst/>
          </a:prstGeom>
        </p:spPr>
        <p:txBody>
          <a:bodyPr wrap="square">
            <a:spAutoFit/>
          </a:bodyPr>
          <a:lstStyle/>
          <a:p>
            <a:pPr algn="ct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Самовнушение   </a:t>
            </a:r>
            <a:endPar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342900" indent="-342900">
              <a:buFont typeface="Arial" panose="020B0604020202020204" pitchFamily="34" charset="0"/>
              <a:buChar char="•"/>
            </a:pPr>
            <a:r>
              <a:rPr lang="ru-RU" sz="24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Самоприказы</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 короткие отрывистые распоряжения, сделанные самому себе «Разговаривать спокойно!», «Молчать, молчать!», «Не поддаваться на провокацию!» - все это поможет сдерживать эмоции, вести себя достойно. </a:t>
            </a:r>
          </a:p>
          <a:p>
            <a:pPr marL="342900" indent="-342900">
              <a:buFont typeface="Arial" panose="020B0604020202020204" pitchFamily="34" charset="0"/>
              <a:buChar char="•"/>
            </a:pPr>
            <a:r>
              <a:rPr lang="ru-RU" sz="2400" b="1" dirty="0" err="1"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Самопрограмирование</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«Именно сегодня у меня все получится», «Именно сегодня я буду самой спокойной и выдержанной». Мысленно повторите текст несколько раз. Формулы настроя можно произносить перед зеркалом или про себя, по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дороге.</a:t>
            </a:r>
          </a:p>
          <a:p>
            <a:pPr marL="342900" indent="-342900">
              <a:buFont typeface="Arial" panose="020B0604020202020204" pitchFamily="34" charset="0"/>
              <a:buChar char="•"/>
            </a:pP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2400" b="1" dirty="0" err="1"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Самоодобрение</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Люди часто не получают положительной оценки своего поведения со стороны. Поэтому важно поощрять себя самим. В случае даже незначительных успехов целесообразно хвалить себя мысленно говоря: «Молодец!», «Умница!», «Здорово!»</a:t>
            </a:r>
          </a:p>
          <a:p>
            <a:pPr algn="ctr">
              <a:spcBef>
                <a:spcPct val="20000"/>
              </a:spcBef>
              <a:buClr>
                <a:schemeClr val="accent1"/>
              </a:buClr>
              <a:buSzPct val="80000"/>
            </a:pP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Поощрение </a:t>
            </a:r>
          </a:p>
          <a:p>
            <a:pPr>
              <a:spcBef>
                <a:spcPct val="20000"/>
              </a:spcBef>
              <a:buClr>
                <a:schemeClr val="accent1"/>
              </a:buClr>
              <a:buSzPct val="80000"/>
            </a:pP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Не ждите, когда Вас оценят - поощряйте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себя за каждую выполненную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работу.</a:t>
            </a:r>
            <a:endPar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spTree>
    <p:extLst>
      <p:ext uri="{BB962C8B-B14F-4D97-AF65-F5344CB8AC3E}">
        <p14:creationId xmlns:p14="http://schemas.microsoft.com/office/powerpoint/2010/main" val="219787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784976" cy="3354765"/>
          </a:xfrm>
          <a:prstGeom prst="rect">
            <a:avLst/>
          </a:prstGeom>
        </p:spPr>
        <p:txBody>
          <a:bodyPr wrap="square">
            <a:spAutoFit/>
          </a:bodyPr>
          <a:lstStyle/>
          <a:p>
            <a:pPr algn="ct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Ответственность</a:t>
            </a:r>
          </a:p>
          <a:p>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Я-принимающее-решения</a:t>
            </a:r>
            <a:endPar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457200" indent="-457200">
              <a:buFont typeface="Arial" panose="020B0604020202020204" pitchFamily="34" charset="0"/>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Правильно распределяйте ответственность. Умейте её делегировать.</a:t>
            </a:r>
          </a:p>
          <a:p>
            <a:pPr marL="457200" indent="-457200">
              <a:buFont typeface="Arial" panose="020B0604020202020204" pitchFamily="34" charset="0"/>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Там</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где начинают приниматься </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решения появляется движение и энергия</a:t>
            </a:r>
          </a:p>
          <a:p>
            <a:r>
              <a:rPr lang="ru-RU" sz="2000" b="1" dirty="0">
                <a:solidFill>
                  <a:schemeClr val="accent3">
                    <a:lumMod val="40000"/>
                    <a:lumOff val="60000"/>
                  </a:schemeClr>
                </a:solidFill>
                <a:effectLst>
                  <a:outerShdw blurRad="38100" dist="38100" dir="2700000" algn="tl">
                    <a:srgbClr val="000000">
                      <a:alpha val="43137"/>
                    </a:srgbClr>
                  </a:outerShdw>
                </a:effectLst>
                <a:latin typeface="Times New Roman"/>
                <a:cs typeface="Times New Roman"/>
              </a:rPr>
              <a:t>(Исследование субъективного </a:t>
            </a:r>
            <a:r>
              <a:rPr lang="ru-RU" sz="2000" b="1" dirty="0" smtClean="0">
                <a:solidFill>
                  <a:schemeClr val="accent3">
                    <a:lumMod val="40000"/>
                    <a:lumOff val="60000"/>
                  </a:schemeClr>
                </a:solidFill>
                <a:effectLst>
                  <a:outerShdw blurRad="38100" dist="38100" dir="2700000" algn="tl">
                    <a:srgbClr val="000000">
                      <a:alpha val="43137"/>
                    </a:srgbClr>
                  </a:outerShdw>
                </a:effectLst>
                <a:latin typeface="Times New Roman"/>
                <a:cs typeface="Times New Roman"/>
              </a:rPr>
              <a:t>контроля)</a:t>
            </a:r>
            <a:endParaRPr lang="ru-RU" sz="2000" dirty="0"/>
          </a:p>
        </p:txBody>
      </p:sp>
      <p:pic>
        <p:nvPicPr>
          <p:cNvPr id="4" name="Рисунок 3"/>
          <p:cNvPicPr>
            <a:picLocks noChangeAspect="1"/>
          </p:cNvPicPr>
          <p:nvPr/>
        </p:nvPicPr>
        <p:blipFill>
          <a:blip r:embed="rId2"/>
          <a:stretch>
            <a:fillRect/>
          </a:stretch>
        </p:blipFill>
        <p:spPr>
          <a:xfrm>
            <a:off x="1989348" y="3717032"/>
            <a:ext cx="5165304" cy="2905484"/>
          </a:xfrm>
          <a:prstGeom prst="rect">
            <a:avLst/>
          </a:prstGeom>
        </p:spPr>
      </p:pic>
    </p:spTree>
    <p:extLst>
      <p:ext uri="{BB962C8B-B14F-4D97-AF65-F5344CB8AC3E}">
        <p14:creationId xmlns:p14="http://schemas.microsoft.com/office/powerpoint/2010/main" val="10591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64008" indent="0">
              <a:buNone/>
            </a:pPr>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 y="-8618"/>
            <a:ext cx="9155491" cy="686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155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712968" cy="5743111"/>
          </a:xfrm>
          <a:prstGeom prst="rect">
            <a:avLst/>
          </a:prstGeom>
        </p:spPr>
        <p:txBody>
          <a:bodyPr wrap="square">
            <a:spAutoFit/>
          </a:bodyPr>
          <a:lstStyle/>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Понятие сформулировал американский психиатр Герберт </a:t>
            </a:r>
            <a:r>
              <a:rPr lang="ru-RU" sz="32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Фрейденбергер</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a:t>
            </a:r>
          </a:p>
          <a:p>
            <a:pPr marL="448056" indent="-384048">
              <a:spcBef>
                <a:spcPct val="20000"/>
              </a:spcBef>
              <a:buClr>
                <a:schemeClr val="accent1"/>
              </a:buClr>
              <a:buSzPct val="80000"/>
              <a:buFont typeface="Wingdings 2"/>
              <a:buChar char=""/>
            </a:pPr>
            <a:endParaRPr lang="ru-RU"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Всемирная организация здравоохранения (ВОЗ) официально включила профессиональное выгорание в 11-ю Международную классификацию болезней (МКБ-11) с 1 января 2022  </a:t>
            </a: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a:spcBef>
                <a:spcPct val="20000"/>
              </a:spcBef>
              <a:buClr>
                <a:schemeClr val="accent1"/>
              </a:buClr>
              <a:buSzPct val="80000"/>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в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раздел «Проблемы, </a:t>
            </a: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a:spcBef>
                <a:spcPct val="20000"/>
              </a:spcBef>
              <a:buClr>
                <a:schemeClr val="accent1"/>
              </a:buClr>
              <a:buSzPct val="80000"/>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связанные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 занятостью </a:t>
            </a: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a:spcBef>
                <a:spcPct val="20000"/>
              </a:spcBef>
              <a:buClr>
                <a:schemeClr val="accent1"/>
              </a:buClr>
              <a:buSzPct val="80000"/>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или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безработицей</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a:t>
            </a:r>
            <a:endPar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573016"/>
            <a:ext cx="288032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468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64008" indent="0">
              <a:buNone/>
            </a:pPr>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62890" y="188640"/>
            <a:ext cx="8280920" cy="2308324"/>
          </a:xfrm>
          <a:prstGeom prst="rect">
            <a:avLst/>
          </a:prstGeom>
        </p:spPr>
        <p:txBody>
          <a:bodyPr wrap="square">
            <a:spAutoFit/>
          </a:bodyPr>
          <a:lstStyle/>
          <a:p>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 переводе с английского «</a:t>
            </a:r>
            <a:r>
              <a:rPr lang="ru-RU" sz="24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smart</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означает «умный» с оттенком «хитрый», «смекалистый». В нашем случае это слово является аббревиатурой, которую ввел Питер </a:t>
            </a:r>
            <a:r>
              <a:rPr lang="ru-RU" sz="24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Друкер</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в 1954 г. Переведена Полом </a:t>
            </a:r>
            <a:r>
              <a:rPr lang="ru-RU" sz="24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Смитсоном</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в его книге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«Постановка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целей: Быстрый и легкий способ определения нужного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направления».</a:t>
            </a:r>
            <a:endPar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pic>
        <p:nvPicPr>
          <p:cNvPr id="4" name="Рисунок 3"/>
          <p:cNvPicPr>
            <a:picLocks noChangeAspect="1"/>
          </p:cNvPicPr>
          <p:nvPr/>
        </p:nvPicPr>
        <p:blipFill>
          <a:blip r:embed="rId2"/>
          <a:stretch>
            <a:fillRect/>
          </a:stretch>
        </p:blipFill>
        <p:spPr>
          <a:xfrm>
            <a:off x="1763688" y="2542822"/>
            <a:ext cx="5904656" cy="4054530"/>
          </a:xfrm>
          <a:prstGeom prst="rect">
            <a:avLst/>
          </a:prstGeom>
        </p:spPr>
      </p:pic>
    </p:spTree>
    <p:extLst>
      <p:ext uri="{BB962C8B-B14F-4D97-AF65-F5344CB8AC3E}">
        <p14:creationId xmlns:p14="http://schemas.microsoft.com/office/powerpoint/2010/main" val="2304890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64008" indent="0">
              <a:buNone/>
            </a:pPr>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09469" y="2420888"/>
            <a:ext cx="7920880" cy="1938992"/>
          </a:xfrm>
          <a:prstGeom prst="rect">
            <a:avLst/>
          </a:prstGeom>
        </p:spPr>
        <p:txBody>
          <a:bodyPr wrap="square">
            <a:prstTxWarp prst="textCanUp">
              <a:avLst/>
            </a:prstTxWarp>
            <a:spAutoFit/>
            <a:scene3d>
              <a:camera prst="orthographicFront"/>
              <a:lightRig rig="threePt" dir="t"/>
            </a:scene3d>
            <a:sp3d extrusionH="57150">
              <a:bevelT h="25400" prst="softRound"/>
            </a:sp3d>
          </a:bodyPr>
          <a:lstStyle/>
          <a:p>
            <a:pPr algn="ctr"/>
            <a:r>
              <a:rPr lang="ru-RU" sz="6000" b="1" dirty="0" smtClean="0">
                <a:ln>
                  <a:solidFill>
                    <a:schemeClr val="bg1">
                      <a:lumMod val="95000"/>
                      <a:lumOff val="5000"/>
                    </a:schemeClr>
                  </a:solidFill>
                </a:ln>
                <a:solidFill>
                  <a:schemeClr val="accent5">
                    <a:lumMod val="60000"/>
                    <a:lumOff val="40000"/>
                  </a:schemeClr>
                </a:solidFill>
                <a:effectLst>
                  <a:glow rad="63500">
                    <a:schemeClr val="accent5">
                      <a:satMod val="175000"/>
                      <a:alpha val="40000"/>
                    </a:schemeClr>
                  </a:glow>
                  <a:outerShdw blurRad="38100" dist="38100" dir="2700000" algn="tl">
                    <a:srgbClr val="000000">
                      <a:alpha val="43137"/>
                    </a:srgbClr>
                  </a:outerShdw>
                </a:effectLst>
                <a:latin typeface="Comic Sans MS" panose="030F0702030302020204" pitchFamily="66" charset="0"/>
              </a:rPr>
              <a:t>Цените силу письменного слова</a:t>
            </a:r>
            <a:endParaRPr lang="ru-RU" sz="6000" dirty="0">
              <a:ln>
                <a:solidFill>
                  <a:schemeClr val="bg1">
                    <a:lumMod val="95000"/>
                    <a:lumOff val="5000"/>
                  </a:schemeClr>
                </a:solidFill>
              </a:ln>
              <a:solidFill>
                <a:schemeClr val="accent5">
                  <a:lumMod val="60000"/>
                  <a:lumOff val="40000"/>
                </a:schemeClr>
              </a:solidFill>
              <a:effectLst>
                <a:glow rad="63500">
                  <a:schemeClr val="accent5">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1983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64008" indent="0">
              <a:buNone/>
            </a:pPr>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8"/>
            <a:ext cx="9144000" cy="683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79712" y="0"/>
            <a:ext cx="7164288" cy="2677656"/>
          </a:xfrm>
          <a:prstGeom prst="rect">
            <a:avLst/>
          </a:prstGeom>
        </p:spPr>
        <p:txBody>
          <a:bodyPr wrap="square">
            <a:spAutoFit/>
            <a:scene3d>
              <a:camera prst="orthographicFront"/>
              <a:lightRig rig="threePt" dir="t"/>
            </a:scene3d>
            <a:sp3d extrusionH="57150">
              <a:bevelT w="38100" h="38100"/>
            </a:sp3d>
          </a:bodyPr>
          <a:lstStyle/>
          <a:p>
            <a:r>
              <a:rPr lang="ru-RU" sz="3600" b="1" dirty="0" smtClean="0">
                <a:ln>
                  <a:solidFill>
                    <a:schemeClr val="bg1">
                      <a:lumMod val="95000"/>
                      <a:lumOff val="5000"/>
                    </a:schemeClr>
                  </a:solidFill>
                </a:ln>
                <a:solidFill>
                  <a:schemeClr val="accent2">
                    <a:lumMod val="60000"/>
                    <a:lumOff val="40000"/>
                  </a:schemeClr>
                </a:solidFill>
                <a:effectLst>
                  <a:glow rad="63500">
                    <a:schemeClr val="accent1">
                      <a:satMod val="175000"/>
                      <a:alpha val="40000"/>
                    </a:schemeClr>
                  </a:glow>
                  <a:outerShdw blurRad="38100" dist="38100" dir="2700000" algn="tl">
                    <a:srgbClr val="000000">
                      <a:alpha val="43137"/>
                    </a:srgbClr>
                  </a:outerShdw>
                </a:effectLst>
                <a:latin typeface="Comic Sans MS" panose="030F0702030302020204" pitchFamily="66" charset="0"/>
              </a:rPr>
              <a:t>Я прошу не о чудесах и не о миражах, а о силе каждого дня. Научи меня искусству маленьких шагов</a:t>
            </a:r>
            <a:endParaRPr lang="ru-RU" sz="3600" dirty="0" smtClean="0">
              <a:ln>
                <a:solidFill>
                  <a:schemeClr val="bg1">
                    <a:lumMod val="95000"/>
                    <a:lumOff val="5000"/>
                  </a:schemeClr>
                </a:solidFill>
              </a:ln>
              <a:solidFill>
                <a:schemeClr val="accent2">
                  <a:lumMod val="75000"/>
                </a:schemeClr>
              </a:solidFill>
              <a:effectLst>
                <a:glow rad="63500">
                  <a:schemeClr val="accent1">
                    <a:satMod val="175000"/>
                    <a:alpha val="40000"/>
                  </a:schemeClr>
                </a:glow>
                <a:outerShdw blurRad="38100" dist="38100" dir="2700000" algn="tl">
                  <a:srgbClr val="000000">
                    <a:alpha val="43137"/>
                  </a:srgbClr>
                </a:outerShdw>
              </a:effectLst>
            </a:endParaRPr>
          </a:p>
          <a:p>
            <a:pPr algn="r"/>
            <a:r>
              <a:rPr lang="ru-RU" sz="2400" b="1" dirty="0" smtClean="0">
                <a:ln>
                  <a:solidFill>
                    <a:schemeClr val="bg1">
                      <a:lumMod val="95000"/>
                      <a:lumOff val="5000"/>
                    </a:schemeClr>
                  </a:solidFill>
                </a:ln>
                <a:solidFill>
                  <a:schemeClr val="accent2">
                    <a:lumMod val="60000"/>
                    <a:lumOff val="40000"/>
                  </a:schemeClr>
                </a:solidFill>
                <a:effectLst>
                  <a:glow rad="63500">
                    <a:schemeClr val="accent1">
                      <a:satMod val="175000"/>
                      <a:alpha val="40000"/>
                    </a:schemeClr>
                  </a:glow>
                  <a:outerShdw blurRad="38100" dist="38100" dir="2700000" algn="tl">
                    <a:srgbClr val="000000">
                      <a:alpha val="43137"/>
                    </a:srgbClr>
                  </a:outerShdw>
                </a:effectLst>
                <a:latin typeface="Comic Sans MS" panose="030F0702030302020204" pitchFamily="66" charset="0"/>
              </a:rPr>
              <a:t>Антуан </a:t>
            </a:r>
            <a:r>
              <a:rPr lang="ru-RU" sz="2400" b="1" dirty="0">
                <a:ln>
                  <a:solidFill>
                    <a:schemeClr val="bg1">
                      <a:lumMod val="95000"/>
                      <a:lumOff val="5000"/>
                    </a:schemeClr>
                  </a:solidFill>
                </a:ln>
                <a:solidFill>
                  <a:schemeClr val="accent2">
                    <a:lumMod val="60000"/>
                    <a:lumOff val="40000"/>
                  </a:schemeClr>
                </a:solidFill>
                <a:effectLst>
                  <a:glow rad="63500">
                    <a:schemeClr val="accent1">
                      <a:satMod val="175000"/>
                      <a:alpha val="40000"/>
                    </a:schemeClr>
                  </a:glow>
                  <a:outerShdw blurRad="38100" dist="38100" dir="2700000" algn="tl">
                    <a:srgbClr val="000000">
                      <a:alpha val="43137"/>
                    </a:srgbClr>
                  </a:outerShdw>
                </a:effectLst>
                <a:latin typeface="Comic Sans MS" panose="030F0702030302020204" pitchFamily="66" charset="0"/>
              </a:rPr>
              <a:t>де Сент-Экзюпери</a:t>
            </a:r>
          </a:p>
        </p:txBody>
      </p:sp>
      <p:sp>
        <p:nvSpPr>
          <p:cNvPr id="4" name="Прямоугольник 3"/>
          <p:cNvSpPr/>
          <p:nvPr/>
        </p:nvSpPr>
        <p:spPr>
          <a:xfrm>
            <a:off x="177955" y="5373216"/>
            <a:ext cx="3816424" cy="1200329"/>
          </a:xfrm>
          <a:prstGeom prst="rect">
            <a:avLst/>
          </a:prstGeom>
        </p:spPr>
        <p:txBody>
          <a:bodyPr wrap="square">
            <a:spAutoFit/>
          </a:bodyPr>
          <a:lstStyle/>
          <a:p>
            <a:r>
              <a:rPr lang="ru-RU" sz="3600" b="1" dirty="0">
                <a:ln>
                  <a:solidFill>
                    <a:schemeClr val="bg1">
                      <a:lumMod val="95000"/>
                      <a:lumOff val="5000"/>
                    </a:schemeClr>
                  </a:solidFill>
                </a:ln>
                <a:solidFill>
                  <a:schemeClr val="accent2">
                    <a:lumMod val="60000"/>
                    <a:lumOff val="40000"/>
                  </a:schemeClr>
                </a:solidFill>
                <a:effectLst>
                  <a:glow rad="63500">
                    <a:schemeClr val="accent1">
                      <a:satMod val="175000"/>
                      <a:alpha val="40000"/>
                    </a:schemeClr>
                  </a:glow>
                  <a:outerShdw blurRad="38100" dist="38100" dir="2700000" algn="tl">
                    <a:srgbClr val="000000">
                      <a:alpha val="43137"/>
                    </a:srgbClr>
                  </a:outerShdw>
                </a:effectLst>
                <a:latin typeface="Comic Sans MS" panose="030F0702030302020204" pitchFamily="66" charset="0"/>
              </a:rPr>
              <a:t>Радость в Пути каждый день</a:t>
            </a:r>
          </a:p>
        </p:txBody>
      </p:sp>
    </p:spTree>
    <p:extLst>
      <p:ext uri="{BB962C8B-B14F-4D97-AF65-F5344CB8AC3E}">
        <p14:creationId xmlns:p14="http://schemas.microsoft.com/office/powerpoint/2010/main" val="1487492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64008" indent="0">
              <a:buNone/>
            </a:pPr>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13"/>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639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48680"/>
            <a:ext cx="8640960" cy="5139869"/>
          </a:xfrm>
          <a:prstGeom prst="rect">
            <a:avLst/>
          </a:prstGeom>
        </p:spPr>
        <p:txBody>
          <a:bodyPr wrap="square">
            <a:spAutoFit/>
          </a:bodyPr>
          <a:lstStyle/>
          <a:p>
            <a:pPr algn="ct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Два волшебных слова</a:t>
            </a:r>
          </a:p>
          <a:p>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4800" b="1" i="1" dirty="0" smtClean="0">
                <a:solidFill>
                  <a:schemeClr val="accent4">
                    <a:lumMod val="75000"/>
                  </a:schemeClr>
                </a:solidFill>
                <a:effectLst>
                  <a:outerShdw blurRad="38100" dist="38100" dir="2700000" algn="tl">
                    <a:srgbClr val="000000">
                      <a:alpha val="43137"/>
                    </a:srgbClr>
                  </a:outerShdw>
                </a:effectLst>
                <a:latin typeface="Times New Roman"/>
                <a:ea typeface="Calibri"/>
                <a:cs typeface="Times New Roman"/>
              </a:rPr>
              <a:t>        </a:t>
            </a:r>
            <a:r>
              <a:rPr lang="ru-RU" sz="6000" b="1" i="1" dirty="0" smtClean="0">
                <a:solidFill>
                  <a:schemeClr val="accent4">
                    <a:lumMod val="75000"/>
                  </a:schemeClr>
                </a:solidFill>
                <a:effectLst>
                  <a:outerShdw blurRad="38100" dist="38100" dir="2700000" algn="tl">
                    <a:srgbClr val="000000">
                      <a:alpha val="43137"/>
                    </a:srgbClr>
                  </a:outerShdw>
                </a:effectLst>
                <a:latin typeface="Times New Roman"/>
                <a:ea typeface="Calibri"/>
                <a:cs typeface="Times New Roman"/>
              </a:rPr>
              <a:t>ЗАЧЕМ?</a:t>
            </a: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(Зачем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я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здесь – </a:t>
            </a: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какую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выгоду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извлекаю?)</a:t>
            </a:r>
          </a:p>
          <a:p>
            <a:pPr algn="ct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algn="ct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a:t>
            </a:r>
          </a:p>
          <a:p>
            <a:pPr algn="ct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algn="ctr"/>
            <a:r>
              <a:rPr lang="ru-RU" sz="4800" b="1" i="1" dirty="0" smtClean="0">
                <a:solidFill>
                  <a:schemeClr val="accent4">
                    <a:lumMod val="75000"/>
                  </a:schemeClr>
                </a:solidFill>
                <a:effectLst>
                  <a:outerShdw blurRad="38100" dist="38100" dir="2700000" algn="tl">
                    <a:srgbClr val="000000">
                      <a:alpha val="43137"/>
                    </a:srgbClr>
                  </a:outerShdw>
                </a:effectLst>
                <a:latin typeface="Times New Roman"/>
                <a:ea typeface="Calibri"/>
                <a:cs typeface="Times New Roman"/>
              </a:rPr>
              <a:t>                      </a:t>
            </a:r>
            <a:r>
              <a:rPr lang="ru-RU" sz="6000" b="1" i="1" dirty="0" smtClean="0">
                <a:solidFill>
                  <a:schemeClr val="accent4">
                    <a:lumMod val="75000"/>
                  </a:schemeClr>
                </a:solidFill>
                <a:effectLst>
                  <a:outerShdw blurRad="38100" dist="38100" dir="2700000" algn="tl">
                    <a:srgbClr val="000000">
                      <a:alpha val="43137"/>
                    </a:srgbClr>
                  </a:outerShdw>
                </a:effectLst>
                <a:latin typeface="Times New Roman"/>
                <a:ea typeface="Calibri"/>
                <a:cs typeface="Times New Roman"/>
              </a:rPr>
              <a:t>ЗАТО</a:t>
            </a:r>
            <a:r>
              <a:rPr lang="ru-RU" sz="6000" b="1" i="1" dirty="0">
                <a:solidFill>
                  <a:schemeClr val="accent4">
                    <a:lumMod val="75000"/>
                  </a:schemeClr>
                </a:solidFill>
                <a:effectLst>
                  <a:outerShdw blurRad="38100" dist="38100" dir="2700000" algn="tl">
                    <a:srgbClr val="000000">
                      <a:alpha val="43137"/>
                    </a:srgbClr>
                  </a:outerShdw>
                </a:effectLst>
                <a:latin typeface="Times New Roman"/>
                <a:ea typeface="Calibri"/>
                <a:cs typeface="Times New Roman"/>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268760"/>
            <a:ext cx="2745343" cy="22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789039"/>
            <a:ext cx="3888431" cy="255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82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8638"/>
            <a:ext cx="8712968" cy="6370975"/>
          </a:xfrm>
          <a:prstGeom prst="rect">
            <a:avLst/>
          </a:prstGeom>
        </p:spPr>
        <p:txBody>
          <a:bodyPr wrap="square">
            <a:spAutoFit/>
          </a:bodyPr>
          <a:lstStyle/>
          <a:p>
            <a:pPr algn="ct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Обыкновенность</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a:t>
            </a:r>
          </a:p>
          <a:p>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Обыкновенность — это простое присутствие в настоящем моменте, благодаря которому тайна проявляет себя. Хотя мы и ценим способность сознания создавать бесконечное разнообразие форм, обыкновенность интересуется только тем, что есть Здесь и Сейчас: обыкновенной тайной дыхания и ходьбы, деревьев на нашей улице и любви к близкому человеку. Она не основана на достижении мистических состояний или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необычайных </a:t>
            </a: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способностей. Когда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мы </a:t>
            </a:r>
            <a:endPar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становимся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просто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самими </a:t>
            </a: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собой</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без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претензий и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причуд, </a:t>
            </a:r>
            <a:endPar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то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отдыхаем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во Вселенной</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endPar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Для этой обыкновенности</a:t>
            </a: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не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существует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ничего высшего</a:t>
            </a: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низшего.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Обыкновенность </a:t>
            </a:r>
          </a:p>
          <a:p>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несёт </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нас к </a:t>
            </a:r>
            <a:r>
              <a:rPr lang="ru-RU" sz="24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покою</a:t>
            </a:r>
            <a:r>
              <a:rPr lang="ru-RU" sz="24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p>
        </p:txBody>
      </p:sp>
      <p:pic>
        <p:nvPicPr>
          <p:cNvPr id="3" name="Рисунок 2"/>
          <p:cNvPicPr>
            <a:picLocks noChangeAspect="1"/>
          </p:cNvPicPr>
          <p:nvPr/>
        </p:nvPicPr>
        <p:blipFill>
          <a:blip r:embed="rId2"/>
          <a:stretch>
            <a:fillRect/>
          </a:stretch>
        </p:blipFill>
        <p:spPr>
          <a:xfrm>
            <a:off x="4860032" y="3332890"/>
            <a:ext cx="3672408" cy="33067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8108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64008" indent="0">
              <a:buNone/>
            </a:pPr>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811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a:p>
            <a:pPr marL="64008" indent="0">
              <a:buNone/>
            </a:pPr>
            <a:endParaRPr lang="ru-RU" sz="3300" b="1"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050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5976664"/>
          </a:xfrm>
        </p:spPr>
        <p:txBody>
          <a:bodyPr>
            <a:normAutofit/>
          </a:bodyPr>
          <a:lstStyle/>
          <a:p>
            <a:pPr marL="64008" indent="0" algn="ctr">
              <a:buNone/>
            </a:pPr>
            <a:r>
              <a:rPr lang="ru-RU" sz="4800" b="1" dirty="0">
                <a:ln w="19050">
                  <a:solidFill>
                    <a:schemeClr val="accent1">
                      <a:shade val="43000"/>
                    </a:schemeClr>
                  </a:solidFill>
                </a:ln>
                <a:solidFill>
                  <a:schemeClr val="accent3">
                    <a:lumMod val="60000"/>
                    <a:lumOff val="40000"/>
                  </a:schemeClr>
                </a:solidFill>
                <a:effectLst>
                  <a:outerShdw blurRad="50800" dist="38100" dir="2700000" algn="tl" rotWithShape="0">
                    <a:prstClr val="black">
                      <a:alpha val="40000"/>
                    </a:prstClr>
                  </a:outerShdw>
                </a:effectLst>
                <a:latin typeface="+mj-lt"/>
                <a:ea typeface="+mj-ea"/>
                <a:cs typeface="+mj-cs"/>
              </a:rPr>
              <a:t>Спасибо за внимание</a:t>
            </a:r>
          </a:p>
        </p:txBody>
      </p:sp>
      <p:pic>
        <p:nvPicPr>
          <p:cNvPr id="2" name="Рисунок 1"/>
          <p:cNvPicPr>
            <a:picLocks noChangeAspect="1"/>
          </p:cNvPicPr>
          <p:nvPr/>
        </p:nvPicPr>
        <p:blipFill>
          <a:blip r:embed="rId2"/>
          <a:stretch>
            <a:fillRect/>
          </a:stretch>
        </p:blipFill>
        <p:spPr>
          <a:xfrm>
            <a:off x="1403648" y="1591077"/>
            <a:ext cx="6408712" cy="4788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4377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6422" y="476673"/>
            <a:ext cx="8686058" cy="6186309"/>
          </a:xfrm>
          <a:prstGeom prst="rect">
            <a:avLst/>
          </a:prstGeom>
        </p:spPr>
        <p:txBody>
          <a:bodyPr wrap="square">
            <a:spAutoFit/>
          </a:bodyPr>
          <a:lstStyle/>
          <a:p>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Определение выгорания в МКБ-11 звучит так: «Эмоциональное выгорание — это синдром, признаваемый результатом хронического стресса на рабочем месте, который не был успешно преодолен»</a:t>
            </a:r>
          </a:p>
          <a:p>
            <a:pPr marL="64008" indent="0">
              <a:buNone/>
            </a:pPr>
            <a:endPar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indent="0">
              <a:buNone/>
            </a:pP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 методике «Диагностика уровня эмоционального выгорания» В.В</a:t>
            </a:r>
            <a:r>
              <a:rPr lang="ru-RU" sz="28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Бойко </a:t>
            </a: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эмоциональное (или </a:t>
            </a:r>
            <a:r>
              <a:rPr lang="ru-RU" sz="28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профессиональное</a:t>
            </a: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выгорание определяется как выработанный личностью </a:t>
            </a:r>
            <a:r>
              <a:rPr lang="ru-RU" sz="28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механизм психологической </a:t>
            </a: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защиты </a:t>
            </a:r>
            <a:r>
              <a:rPr lang="ru-RU" sz="28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 </a:t>
            </a: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форме полного или </a:t>
            </a:r>
          </a:p>
          <a:p>
            <a:pPr marL="64008" indent="0">
              <a:buNone/>
            </a:pP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частичного </a:t>
            </a:r>
            <a:r>
              <a:rPr lang="ru-RU" sz="28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исключения эмоций </a:t>
            </a: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 ответ на избранные психотравмирующие </a:t>
            </a:r>
            <a:r>
              <a:rPr lang="ru-RU" sz="28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обстоятельства </a:t>
            </a:r>
            <a:r>
              <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(стресс)</a:t>
            </a:r>
          </a:p>
          <a:p>
            <a:endParaRPr lang="ru-RU" sz="3200" dirty="0">
              <a:solidFill>
                <a:schemeClr val="accent3">
                  <a:lumMod val="40000"/>
                  <a:lumOff val="60000"/>
                </a:schemeClr>
              </a:solidFill>
              <a:latin typeface="Times New Roman"/>
              <a:ea typeface="Calibri"/>
              <a:cs typeface="Times New Roman"/>
            </a:endParaRPr>
          </a:p>
        </p:txBody>
      </p:sp>
    </p:spTree>
    <p:extLst>
      <p:ext uri="{BB962C8B-B14F-4D97-AF65-F5344CB8AC3E}">
        <p14:creationId xmlns:p14="http://schemas.microsoft.com/office/powerpoint/2010/main" val="844366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79512" y="116632"/>
            <a:ext cx="8784976" cy="66411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3463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47664" y="692696"/>
            <a:ext cx="6264696" cy="5032693"/>
          </a:xfrm>
          <a:prstGeom prst="rect">
            <a:avLst/>
          </a:prstGeom>
          <a:effectLst>
            <a:outerShdw blurRad="50800" dist="38100" dir="2700000" algn="tl" rotWithShape="0">
              <a:prstClr val="black">
                <a:alpha val="40000"/>
              </a:prstClr>
            </a:outerShdw>
          </a:effectLst>
        </p:spPr>
      </p:pic>
      <p:sp>
        <p:nvSpPr>
          <p:cNvPr id="3" name="Прямоугольник 2"/>
          <p:cNvSpPr/>
          <p:nvPr/>
        </p:nvSpPr>
        <p:spPr>
          <a:xfrm>
            <a:off x="251520" y="5661248"/>
            <a:ext cx="8496944" cy="1015663"/>
          </a:xfrm>
          <a:prstGeom prst="rect">
            <a:avLst/>
          </a:prstGeom>
        </p:spPr>
        <p:txBody>
          <a:bodyPr wrap="square">
            <a:spAutoFit/>
          </a:bodyPr>
          <a:lstStyle/>
          <a:p>
            <a:r>
              <a:rPr lang="ru-RU" sz="2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 совокупности перечисленные причины вызывают антипатию, нередко и ненависть к работе. Сотрудник просто перегорает, ему ничего не приносит удовольствия, все кажется бессмысленным.</a:t>
            </a:r>
          </a:p>
        </p:txBody>
      </p:sp>
      <p:sp>
        <p:nvSpPr>
          <p:cNvPr id="4" name="Прямоугольник 3"/>
          <p:cNvSpPr/>
          <p:nvPr/>
        </p:nvSpPr>
        <p:spPr>
          <a:xfrm>
            <a:off x="107504" y="116632"/>
            <a:ext cx="9036496" cy="523220"/>
          </a:xfrm>
          <a:prstGeom prst="rect">
            <a:avLst/>
          </a:prstGeom>
        </p:spPr>
        <p:txBody>
          <a:bodyPr wrap="square">
            <a:spAutoFit/>
          </a:bodyPr>
          <a:lstStyle/>
          <a:p>
            <a:pPr algn="ctr"/>
            <a:r>
              <a:rPr lang="ru-RU" sz="28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Причины возникновения синдрома</a:t>
            </a:r>
            <a:endParaRPr lang="ru-RU" sz="28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spTree>
    <p:extLst>
      <p:ext uri="{BB962C8B-B14F-4D97-AF65-F5344CB8AC3E}">
        <p14:creationId xmlns:p14="http://schemas.microsoft.com/office/powerpoint/2010/main" val="339558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27584" y="808785"/>
            <a:ext cx="7776864" cy="5874811"/>
          </a:xfrm>
          <a:prstGeom prst="rect">
            <a:avLst/>
          </a:prstGeom>
        </p:spPr>
      </p:pic>
      <p:sp>
        <p:nvSpPr>
          <p:cNvPr id="3" name="Прямоугольник 2"/>
          <p:cNvSpPr/>
          <p:nvPr/>
        </p:nvSpPr>
        <p:spPr>
          <a:xfrm>
            <a:off x="323528" y="260648"/>
            <a:ext cx="8568952" cy="569387"/>
          </a:xfrm>
          <a:prstGeom prst="rect">
            <a:avLst/>
          </a:prstGeom>
        </p:spPr>
        <p:txBody>
          <a:bodyPr wrap="square">
            <a:spAutoFit/>
          </a:bodyPr>
          <a:lstStyle/>
          <a:p>
            <a:pPr algn="ctr"/>
            <a:r>
              <a:rPr lang="ru-RU" sz="31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Стадии выгорания по </a:t>
            </a:r>
            <a:r>
              <a:rPr lang="ru-RU" sz="31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Джеррольду</a:t>
            </a:r>
            <a:r>
              <a:rPr lang="ru-RU" sz="31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Гринбергу</a:t>
            </a:r>
          </a:p>
        </p:txBody>
      </p:sp>
    </p:spTree>
    <p:extLst>
      <p:ext uri="{BB962C8B-B14F-4D97-AF65-F5344CB8AC3E}">
        <p14:creationId xmlns:p14="http://schemas.microsoft.com/office/powerpoint/2010/main" val="3763728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6632"/>
            <a:ext cx="8661648" cy="6264696"/>
          </a:xfrm>
        </p:spPr>
        <p:txBody>
          <a:bodyPr>
            <a:normAutofit/>
          </a:bodyPr>
          <a:lstStyle/>
          <a:p>
            <a:pPr marL="64008" indent="0" algn="ctr">
              <a:buNone/>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Профилактика </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выгорания:</a:t>
            </a:r>
          </a:p>
          <a:p>
            <a:pPr marL="64008" indent="0">
              <a:buNone/>
            </a:pPr>
            <a:endParaRPr lang="ru-RU" sz="9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Регулярный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активный отдых</a:t>
            </a:r>
          </a:p>
          <a:p>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Наличие жизненной </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цели</a:t>
            </a:r>
            <a:endPar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Ценность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деятельности</a:t>
            </a:r>
          </a:p>
          <a:p>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Гибкость (пластичность)</a:t>
            </a:r>
          </a:p>
          <a:p>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Творчество</a:t>
            </a:r>
          </a:p>
          <a:p>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Оптимистическая </a:t>
            </a: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indent="0">
              <a:buNone/>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a:t>
            </a: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жизненная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позиция</a:t>
            </a:r>
          </a:p>
          <a:p>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Юмор</a:t>
            </a:r>
          </a:p>
          <a:p>
            <a:pPr marL="64008" indent="0">
              <a:buNone/>
            </a:pP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64008" indent="0">
              <a:buNone/>
            </a:pPr>
            <a:endParaRPr lang="ru-RU" sz="2400" b="1" dirty="0" smtClean="0">
              <a:solidFill>
                <a:schemeClr val="accent3">
                  <a:lumMod val="40000"/>
                  <a:lumOff val="60000"/>
                </a:schemeClr>
              </a:solidFill>
              <a:latin typeface="Times New Roman"/>
              <a:ea typeface="Calibri"/>
              <a:cs typeface="Times New Roman"/>
            </a:endParaRPr>
          </a:p>
          <a:p>
            <a:pPr marL="64008" indent="0">
              <a:buNone/>
            </a:pPr>
            <a:endParaRPr lang="ru-RU" sz="3200" dirty="0">
              <a:solidFill>
                <a:schemeClr val="accent3">
                  <a:lumMod val="40000"/>
                  <a:lumOff val="60000"/>
                </a:schemeClr>
              </a:solidFill>
              <a:latin typeface="Times New Roman"/>
              <a:ea typeface="Calibri"/>
              <a:cs typeface="Times New Roman"/>
            </a:endParaRPr>
          </a:p>
          <a:p>
            <a:endParaRPr lang="ru-RU" sz="3200" dirty="0" smtClean="0">
              <a:solidFill>
                <a:schemeClr val="accent3">
                  <a:lumMod val="40000"/>
                  <a:lumOff val="60000"/>
                </a:schemeClr>
              </a:solidFill>
              <a:latin typeface="Times New Roman"/>
              <a:ea typeface="Calibri"/>
              <a:cs typeface="Times New Roman"/>
            </a:endParaRPr>
          </a:p>
          <a:p>
            <a:endParaRPr lang="ru-RU" sz="3200" dirty="0">
              <a:solidFill>
                <a:schemeClr val="accent3">
                  <a:lumMod val="40000"/>
                  <a:lumOff val="60000"/>
                </a:schemeClr>
              </a:solidFill>
              <a:latin typeface="Times New Roman"/>
              <a:ea typeface="Calibri"/>
              <a:cs typeface="Times New Roma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301986"/>
            <a:ext cx="4556401" cy="342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198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44624"/>
            <a:ext cx="9252520" cy="1077218"/>
          </a:xfrm>
          <a:prstGeom prst="rect">
            <a:avLst/>
          </a:prstGeom>
        </p:spPr>
        <p:txBody>
          <a:bodyPr wrap="square">
            <a:spAutoFit/>
          </a:bodyPr>
          <a:lstStyle/>
          <a:p>
            <a:pPr algn="ct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Как бороться </a:t>
            </a:r>
            <a:endPar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algn="ct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 профессиональным выгоранием</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a:t>
            </a:r>
          </a:p>
        </p:txBody>
      </p:sp>
      <p:pic>
        <p:nvPicPr>
          <p:cNvPr id="4" name="Рисунок 3"/>
          <p:cNvPicPr>
            <a:picLocks noChangeAspect="1"/>
          </p:cNvPicPr>
          <p:nvPr/>
        </p:nvPicPr>
        <p:blipFill>
          <a:blip r:embed="rId2"/>
          <a:stretch>
            <a:fillRect/>
          </a:stretch>
        </p:blipFill>
        <p:spPr>
          <a:xfrm>
            <a:off x="5724128" y="1346861"/>
            <a:ext cx="2850530" cy="5485711"/>
          </a:xfrm>
          <a:prstGeom prst="rect">
            <a:avLst/>
          </a:prstGeom>
        </p:spPr>
      </p:pic>
      <p:sp>
        <p:nvSpPr>
          <p:cNvPr id="5" name="Прямоугольник 4"/>
          <p:cNvSpPr/>
          <p:nvPr/>
        </p:nvSpPr>
        <p:spPr>
          <a:xfrm>
            <a:off x="251520" y="1268760"/>
            <a:ext cx="4572000" cy="1920526"/>
          </a:xfrm>
          <a:prstGeom prst="rect">
            <a:avLst/>
          </a:prstGeom>
        </p:spPr>
        <p:txBody>
          <a:bodyPr>
            <a:spAutoFit/>
          </a:bodyPr>
          <a:lstStyle/>
          <a:p>
            <a:pPr marL="64008">
              <a:spcBef>
                <a:spcPct val="20000"/>
              </a:spcBef>
              <a:buClr>
                <a:schemeClr val="accent1"/>
              </a:buClr>
              <a:buSzPct val="80000"/>
            </a:pPr>
            <a:endParaRPr lang="ru-RU" sz="1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pPr marL="448056" indent="-384048">
              <a:spcBef>
                <a:spcPct val="20000"/>
              </a:spcBef>
              <a:buClr>
                <a:schemeClr val="accent1"/>
              </a:buClr>
              <a:buSzPct val="80000"/>
              <a:buFont typeface="Wingdings 2"/>
              <a:buChar char=""/>
            </a:pPr>
            <a:r>
              <a:rPr lang="ru-RU" sz="32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Сменить </a:t>
            </a: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работу</a:t>
            </a:r>
          </a:p>
          <a:p>
            <a:pPr marL="448056" indent="-384048">
              <a:spcBef>
                <a:spcPct val="20000"/>
              </a:spcBef>
              <a:buClr>
                <a:schemeClr val="accent1"/>
              </a:buClr>
              <a:buSzPct val="80000"/>
              <a:buFont typeface="Wingdings 2"/>
              <a:buChar char=""/>
            </a:pPr>
            <a:r>
              <a:rPr lang="ru-RU" sz="32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Выйти из стрессовой ситуации</a:t>
            </a:r>
          </a:p>
        </p:txBody>
      </p:sp>
      <p:sp>
        <p:nvSpPr>
          <p:cNvPr id="6" name="Прямоугольник 5"/>
          <p:cNvSpPr/>
          <p:nvPr/>
        </p:nvSpPr>
        <p:spPr>
          <a:xfrm>
            <a:off x="251520" y="3461287"/>
            <a:ext cx="4572000" cy="1107996"/>
          </a:xfrm>
          <a:prstGeom prst="rect">
            <a:avLst/>
          </a:prstGeom>
          <a:effectLst>
            <a:outerShdw blurRad="76200" dist="12700" dir="2700000" sy="-23000" kx="-800400" algn="bl" rotWithShape="0">
              <a:prstClr val="black">
                <a:alpha val="20000"/>
              </a:prstClr>
            </a:outerShdw>
            <a:reflection blurRad="6350" stA="50000" endA="300" endPos="90000" dir="5400000" sy="-100000" algn="bl" rotWithShape="0"/>
          </a:effectLst>
        </p:spPr>
        <p:txBody>
          <a:bodyPr>
            <a:spAutoFit/>
          </a:bodyPr>
          <a:lstStyle/>
          <a:p>
            <a:pPr algn="ctr"/>
            <a:r>
              <a:rPr lang="ru-RU" sz="6600" b="1" i="1" dirty="0">
                <a:solidFill>
                  <a:schemeClr val="accent4">
                    <a:lumMod val="60000"/>
                    <a:lumOff val="40000"/>
                  </a:schemeClr>
                </a:solidFill>
                <a:effectLst>
                  <a:outerShdw blurRad="38100" dist="38100" dir="2700000" algn="tl">
                    <a:srgbClr val="000000">
                      <a:alpha val="43137"/>
                    </a:srgbClr>
                  </a:outerShdw>
                </a:effectLst>
                <a:latin typeface="Times New Roman"/>
                <a:ea typeface="Calibri"/>
                <a:cs typeface="Times New Roman"/>
              </a:rPr>
              <a:t>ИЛИ</a:t>
            </a:r>
          </a:p>
        </p:txBody>
      </p:sp>
      <p:sp>
        <p:nvSpPr>
          <p:cNvPr id="7" name="Прямоугольник 6"/>
          <p:cNvSpPr/>
          <p:nvPr/>
        </p:nvSpPr>
        <p:spPr>
          <a:xfrm>
            <a:off x="881800" y="5499739"/>
            <a:ext cx="3941720" cy="1323439"/>
          </a:xfrm>
          <a:prstGeom prst="rect">
            <a:avLst/>
          </a:prstGeom>
        </p:spPr>
        <p:txBody>
          <a:bodyPr wrap="none">
            <a:spAutoFit/>
          </a:bodyPr>
          <a:lstStyle/>
          <a:p>
            <a:pPr algn="ctr"/>
            <a:r>
              <a:rPr lang="ru-RU" sz="4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Заняться </a:t>
            </a:r>
            <a:endParaRPr lang="ru-RU" sz="4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a:p>
            <a:r>
              <a:rPr lang="ru-RU" sz="4000" b="1" dirty="0" err="1"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саморегуляцией</a:t>
            </a:r>
            <a:endParaRPr lang="ru-RU" sz="4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spTree>
    <p:extLst>
      <p:ext uri="{BB962C8B-B14F-4D97-AF65-F5344CB8AC3E}">
        <p14:creationId xmlns:p14="http://schemas.microsoft.com/office/powerpoint/2010/main" val="3755377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221088"/>
            <a:ext cx="5184576" cy="1477328"/>
          </a:xfrm>
          <a:prstGeom prst="rect">
            <a:avLst/>
          </a:prstGeom>
        </p:spPr>
        <p:txBody>
          <a:bodyPr wrap="square">
            <a:spAutoFit/>
          </a:bodyPr>
          <a:lstStyle/>
          <a:p>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профессиональной </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сфере, но для этого необходимы регулярные </a:t>
            </a:r>
            <a:r>
              <a:rPr lang="ru-RU" sz="3000" b="1" dirty="0" smtClean="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действия.</a:t>
            </a:r>
            <a:endPar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3" y="3356991"/>
            <a:ext cx="3040985" cy="304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3728" y="116632"/>
            <a:ext cx="5905399" cy="707886"/>
          </a:xfrm>
          <a:prstGeom prst="rect">
            <a:avLst/>
          </a:prstGeom>
        </p:spPr>
        <p:txBody>
          <a:bodyPr wrap="none">
            <a:spAutoFit/>
          </a:bodyPr>
          <a:lstStyle/>
          <a:p>
            <a:r>
              <a:rPr lang="ru-RU" sz="4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Способы </a:t>
            </a:r>
            <a:r>
              <a:rPr lang="ru-RU" sz="40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саморегуляции</a:t>
            </a:r>
            <a:endParaRPr lang="ru-RU" sz="4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endParaRPr>
          </a:p>
        </p:txBody>
      </p:sp>
      <p:sp>
        <p:nvSpPr>
          <p:cNvPr id="5" name="Прямоугольник 4"/>
          <p:cNvSpPr/>
          <p:nvPr/>
        </p:nvSpPr>
        <p:spPr>
          <a:xfrm>
            <a:off x="3977089" y="1124744"/>
            <a:ext cx="4572000" cy="1938992"/>
          </a:xfrm>
          <a:prstGeom prst="rect">
            <a:avLst/>
          </a:prstGeom>
        </p:spPr>
        <p:txBody>
          <a:bodyPr>
            <a:spAutoFit/>
          </a:bodyPr>
          <a:lstStyle/>
          <a:p>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Занятия </a:t>
            </a:r>
            <a:r>
              <a:rPr lang="ru-RU" sz="3000" b="1" dirty="0" err="1">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саморегуляцией</a:t>
            </a:r>
            <a:r>
              <a:rPr lang="ru-RU" sz="3000" b="1" dirty="0">
                <a:solidFill>
                  <a:schemeClr val="accent3">
                    <a:lumMod val="40000"/>
                    <a:lumOff val="60000"/>
                  </a:schemeClr>
                </a:solidFill>
                <a:effectLst>
                  <a:outerShdw blurRad="38100" dist="38100" dir="2700000" algn="tl">
                    <a:srgbClr val="000000">
                      <a:alpha val="43137"/>
                    </a:srgbClr>
                  </a:outerShdw>
                </a:effectLst>
                <a:latin typeface="Times New Roman"/>
                <a:ea typeface="Calibri"/>
                <a:cs typeface="Times New Roman"/>
              </a:rPr>
              <a:t> могут привести к изменениям как в личностной, так и в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175" y="959835"/>
            <a:ext cx="2268013"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5789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4755</TotalTime>
  <Words>1026</Words>
  <Application>Microsoft Office PowerPoint</Application>
  <PresentationFormat>Экран (4:3)</PresentationFormat>
  <Paragraphs>112</Paragraphs>
  <Slides>28</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28</vt:i4>
      </vt:variant>
    </vt:vector>
  </HeadingPairs>
  <TitlesOfParts>
    <vt:vector size="36" baseType="lpstr">
      <vt:lpstr>Arial</vt:lpstr>
      <vt:lpstr>Calibri</vt:lpstr>
      <vt:lpstr>Century Gothic</vt:lpstr>
      <vt:lpstr>Comic Sans MS</vt:lpstr>
      <vt:lpstr>Times New Roman</vt:lpstr>
      <vt:lpstr>Verdana</vt:lpstr>
      <vt:lpstr>Wingdings 2</vt:lpstr>
      <vt:lpstr>Яркая</vt:lpstr>
      <vt:lpstr>Профессиональное эмоциональное выгорание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810805</dc:creator>
  <cp:lastModifiedBy>User</cp:lastModifiedBy>
  <cp:revision>245</cp:revision>
  <cp:lastPrinted>2024-02-19T12:13:04Z</cp:lastPrinted>
  <dcterms:created xsi:type="dcterms:W3CDTF">2017-10-29T09:27:13Z</dcterms:created>
  <dcterms:modified xsi:type="dcterms:W3CDTF">2024-02-19T14:15:44Z</dcterms:modified>
</cp:coreProperties>
</file>