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7" r:id="rId2"/>
    <p:sldId id="381" r:id="rId3"/>
    <p:sldId id="379" r:id="rId4"/>
    <p:sldId id="378" r:id="rId5"/>
    <p:sldId id="380" r:id="rId6"/>
    <p:sldId id="370" r:id="rId7"/>
    <p:sldId id="371" r:id="rId8"/>
    <p:sldId id="376" r:id="rId9"/>
    <p:sldId id="372" r:id="rId10"/>
    <p:sldId id="341" r:id="rId11"/>
    <p:sldId id="267" r:id="rId12"/>
    <p:sldId id="271" r:id="rId13"/>
    <p:sldId id="269" r:id="rId14"/>
    <p:sldId id="270" r:id="rId15"/>
    <p:sldId id="373" r:id="rId16"/>
    <p:sldId id="367" r:id="rId17"/>
    <p:sldId id="339" r:id="rId18"/>
    <p:sldId id="358" r:id="rId19"/>
    <p:sldId id="342" r:id="rId20"/>
    <p:sldId id="349" r:id="rId21"/>
    <p:sldId id="350" r:id="rId22"/>
    <p:sldId id="348" r:id="rId23"/>
    <p:sldId id="351" r:id="rId24"/>
    <p:sldId id="352" r:id="rId25"/>
    <p:sldId id="259" r:id="rId26"/>
    <p:sldId id="353" r:id="rId27"/>
    <p:sldId id="384" r:id="rId28"/>
    <p:sldId id="385" r:id="rId29"/>
    <p:sldId id="383" r:id="rId30"/>
    <p:sldId id="386" r:id="rId31"/>
    <p:sldId id="344" r:id="rId32"/>
    <p:sldId id="374" r:id="rId33"/>
    <p:sldId id="375" r:id="rId34"/>
    <p:sldId id="377" r:id="rId35"/>
    <p:sldId id="387" r:id="rId36"/>
    <p:sldId id="388" r:id="rId37"/>
    <p:sldId id="389" r:id="rId38"/>
    <p:sldId id="365" r:id="rId3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B45"/>
    <a:srgbClr val="09D582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Индивидуальный профиль аудитора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Профиль профессиональных качеств педагога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dk1">
                  <a:tint val="88500"/>
                </a:schemeClr>
              </a:outerShdw>
            </a:effectLst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3</c:v>
                </c:pt>
                <c:pt idx="9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89-4E58-A775-6FFED3132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3406720"/>
        <c:axId val="147975552"/>
      </c:lineChart>
      <c:catAx>
        <c:axId val="13340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75552"/>
        <c:crosses val="autoZero"/>
        <c:auto val="1"/>
        <c:lblAlgn val="ctr"/>
        <c:lblOffset val="100"/>
        <c:noMultiLvlLbl val="0"/>
      </c:catAx>
      <c:valAx>
        <c:axId val="14797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40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52C53-28F0-4805-8CB9-5A0E6DC62429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F0719-1A8A-4025-8B57-58CC059B7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9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28384" cy="122413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algn="ctr"/>
            <a:r>
              <a:rPr lang="ru-RU" sz="3600" b="1" dirty="0">
                <a:ln w="190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Диагностика профессиональных дефицитов педагогических работников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760" y="1988840"/>
            <a:ext cx="4219669" cy="46085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5986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Профессионально-личностные качества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специалиста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это та совокупность социально-психологических образований, которая обладает факторным влиянием на профессиональный результат деятельности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данного специалиста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(Н.Е.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Щуркова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4032448" cy="29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marL="6400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Психика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это свойство высокоорганизованной живой материи,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заключающееся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активном отражении субъектом объективного мира, в построении субъектом неотчуждаемой от него картины этого мира и регуляции на этой основе поведения и деятельности.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6400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Важнейшая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особенность психического отражения — его активность. При этом оно не только представляет собой продукт активной деятельности субъекта, но и, опосредствуя её, выполняет функцию ориентации, управления ею.</a:t>
            </a:r>
          </a:p>
          <a:p>
            <a:pPr marL="6400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Поведение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– это сложный комплекс реакций живого организма на воздействия внешней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14987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Структура психики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54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Личность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- это результат социального становления индивида, путем преодоления трудностей и накопления жизненного опыта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64008" indent="0">
              <a:buNone/>
            </a:pPr>
            <a:r>
              <a:rPr lang="ru-RU" sz="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Личность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- это индивид, как субъект сознательной деятельности, обладающий совокупностью социально значимых качеств, которые он реализует в общественной жизни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64008" indent="0">
              <a:buNone/>
            </a:pPr>
            <a:r>
              <a:rPr lang="ru-RU" sz="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Личность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— относительно устойчивая система поведения индивида, построенная, прежде всего на основе включенности в социальный контекст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87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2542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Основные профессионально-значимые качества личности педагога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эмпатичность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рефлексивность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общительность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гибкость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личности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способность к </a:t>
            </a:r>
            <a:endParaRPr lang="ru-RU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2438" indent="0">
              <a:buNone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сотрудничеству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эмоциональная</a:t>
            </a:r>
          </a:p>
          <a:p>
            <a:pPr marL="455613" indent="0">
              <a:buNone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привлекательность</a:t>
            </a:r>
          </a:p>
          <a:p>
            <a:pPr marL="460375" indent="-457200"/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педагогическое сочувствие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29" y="2276872"/>
            <a:ext cx="4443036" cy="356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88640"/>
            <a:ext cx="8749431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Основные профессионально-значимые качества личности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методиста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эрудиция;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аналитический склад ума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социальный интеллект;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ответственность;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хорошо развитые мышление,</a:t>
            </a:r>
          </a:p>
          <a:p>
            <a:pPr marL="6400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   речь, 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внимание и память;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организаторские 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способности;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знать психологию человека.</a:t>
            </a:r>
          </a:p>
        </p:txBody>
      </p:sp>
      <p:pic>
        <p:nvPicPr>
          <p:cNvPr id="2052" name="Picture 4" descr="https://346130.selcdn.ru/storage1/include/site_1527/section_67/thumbs/mpCAX5tYKDka_1200x0_AybP2us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916783" cy="32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2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Диагностика профессионально-значимых качеств личности</a:t>
            </a: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64008" indent="0">
              <a:buNone/>
            </a:pPr>
            <a:endParaRPr lang="ru-RU" sz="9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578358" indent="-514350">
              <a:buAutoNum type="arabicPeriod"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Использование психодиагностических методик </a:t>
            </a:r>
          </a:p>
          <a:p>
            <a:pPr marL="1079500" indent="-382588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метод экспертов</a:t>
            </a:r>
          </a:p>
          <a:p>
            <a:pPr marL="1079500" indent="-382588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самооценка</a:t>
            </a:r>
          </a:p>
          <a:p>
            <a:pPr marL="835025" indent="-742950">
              <a:buFont typeface="+mj-lt"/>
              <a:buAutoNum type="arabicPeriod" startAt="2"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Контент-анализ </a:t>
            </a:r>
          </a:p>
          <a:p>
            <a:pPr marL="835025" indent="-742950">
              <a:buFont typeface="+mj-lt"/>
              <a:buAutoNum type="arabicPeriod" startAt="2"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Наблюдение</a:t>
            </a:r>
          </a:p>
          <a:p>
            <a:pPr marL="92075" indent="0">
              <a:buNone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     (самонаблюдение)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835025" indent="-742950">
              <a:buFont typeface="+mj-lt"/>
              <a:buAutoNum type="arabicPeriod" startAt="2"/>
            </a:pP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835025" indent="-742950">
              <a:buFont typeface="+mj-lt"/>
              <a:buAutoNum type="arabicPeriod" startAt="2"/>
            </a:pP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43953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6192688" cy="29523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Гибкие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компетенции</a:t>
            </a:r>
          </a:p>
          <a:p>
            <a:pPr marL="64008" indent="0" algn="ctr">
              <a:buNone/>
            </a:pPr>
            <a:endParaRPr lang="ru-RU" sz="105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Soft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skills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– это социально-психологические навыки: коммуникативные, лидерские, командные, публичные и другие, </a:t>
            </a:r>
          </a:p>
        </p:txBody>
      </p:sp>
      <p:pic>
        <p:nvPicPr>
          <p:cNvPr id="4" name="Picture 2" descr="C:\КПК\Иванова\Курсы мои\Осн.пед.деят\Лекция-весна2020\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0932">
            <a:off x="602652" y="4140171"/>
            <a:ext cx="2046123" cy="20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ПК\Иванова\Курсы мои\Осн.пед.деят\Лекция-весна2020\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194">
            <a:off x="6363293" y="702189"/>
            <a:ext cx="2046123" cy="20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3171452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которые могут пригодиться в большинстве жизненных ситуаций, связаны с тем, каким образом люди взаимодействуют между собой. </a:t>
            </a:r>
          </a:p>
          <a:p>
            <a:pPr marL="64008" indent="0">
              <a:buNone/>
            </a:pP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В. Шипилов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58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Гибкие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компетенции</a:t>
            </a: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5903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616" y="623518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О.Е. Лебедев, доктор педагогических наук,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22633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Функциональная грамотность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</a:t>
            </a:r>
          </a:p>
          <a:p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способность человека вступать в отношения с внешней средой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и максимально быстро адаптироваться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эффективно функционировать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ней.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endParaRPr lang="ru-RU" sz="16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В отличие от элементарной грамотности как способности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личности читать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, понимать, составлять короткие тексты и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осуществлять простейшие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арифметические действия, ФГ есть уровень знаний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, умений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и навыков, обеспечивающий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нормальное функционирование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личности в системе социальных отношений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, который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считается минимально необходимым для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осуществления жизнедеятельности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личности в конкретной культурной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среде.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01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Критическое мышление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обучающей деятельности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 – 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это совокупность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качеств и умений, обусловливающих высокий уровень исследовательской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культуры,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 также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оценочное и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рефлексивное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мышление,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которого знание является не конечной, а отправной точкой, аргументированное и логичное мышление, которое базируется на личном опыте и проверенных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фактах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И.О.Загашев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С.И.Заир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-Бек, 2003).</a:t>
            </a:r>
          </a:p>
        </p:txBody>
      </p:sp>
    </p:spTree>
    <p:extLst>
      <p:ext uri="{BB962C8B-B14F-4D97-AF65-F5344CB8AC3E}">
        <p14:creationId xmlns:p14="http://schemas.microsoft.com/office/powerpoint/2010/main" val="35168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73616" cy="60486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2"/>
            <a:ext cx="84249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Методики диагностики мышления (логичности, </a:t>
            </a:r>
            <a:r>
              <a:rPr lang="ru-RU" sz="37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аналитичности</a:t>
            </a: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и др.)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ru-RU" sz="37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Методики диагностики интеллекта </a:t>
            </a:r>
            <a:r>
              <a:rPr lang="ru-RU" sz="3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</a:p>
          <a:p>
            <a:pPr marL="1347788" indent="-536575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тест </a:t>
            </a: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Г. </a:t>
            </a:r>
            <a:r>
              <a:rPr lang="ru-RU" sz="37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Айзенка</a:t>
            </a: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  <a:endParaRPr lang="ru-RU" sz="37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1347788" indent="-536575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3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прогрессивные </a:t>
            </a: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матрицы Дж. </a:t>
            </a:r>
            <a:r>
              <a:rPr lang="ru-RU" sz="37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Равена</a:t>
            </a: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и </a:t>
            </a:r>
            <a:r>
              <a:rPr lang="ru-RU" sz="3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пр.</a:t>
            </a:r>
          </a:p>
          <a:p>
            <a:pPr marL="448056" lvl="0" indent="-384048">
              <a:spcBef>
                <a:spcPct val="20000"/>
              </a:spcBef>
              <a:buClr>
                <a:srgbClr val="A5B592"/>
              </a:buClr>
              <a:buSzPct val="80000"/>
              <a:buFont typeface="Wingdings 2"/>
              <a:buChar char=""/>
            </a:pPr>
            <a:r>
              <a:rPr lang="ru-RU" sz="37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Исследование субъективного контроля </a:t>
            </a:r>
            <a:r>
              <a:rPr lang="ru-RU" sz="3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(критичность мышления</a:t>
            </a:r>
            <a:r>
              <a:rPr lang="ru-RU" sz="37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37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8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17632" cy="60486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064" y="148471"/>
            <a:ext cx="867042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Задача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 водителе автобуса и пассажирах</a:t>
            </a:r>
          </a:p>
          <a:p>
            <a:endParaRPr lang="ru-RU" sz="14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Предположим,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вы являетесь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водителем автобуса. На первой остановке к вам в автобус вошли 6 мужчин и 2 женщины. На второй остановке 2 мужчин вышли из автобуса и 1 женщина вошла. На третьей остановке вышел 1 мужчина, а вошли 2 женщины. На четвертой — вошли 3 мужчин, а 3 женщины вышли из автобуса. На пятой остановке 2 мужчин вышли, 3 мужчин вошли, 1 женщина вышла и 2 женщины вошли.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Вопрос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 Сколько лет водителю автобуса?»</a:t>
            </a:r>
          </a:p>
        </p:txBody>
      </p:sp>
    </p:spTree>
    <p:extLst>
      <p:ext uri="{BB962C8B-B14F-4D97-AF65-F5344CB8AC3E}">
        <p14:creationId xmlns:p14="http://schemas.microsoft.com/office/powerpoint/2010/main" val="35168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8569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Креативность (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англ.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creativity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 — </a:t>
            </a:r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творческие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возможности (способности) человека, которые могут проявляться в мышлении, чувствах, общении, отдельных видах деятельности, характеризовать личность в целом и/или ее отдельные стороны, продукты деятельности, процесс их создания.</a:t>
            </a:r>
          </a:p>
          <a:p>
            <a:endParaRPr lang="ru-RU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Методики диагностики воображения (креативности) </a:t>
            </a:r>
          </a:p>
          <a:p>
            <a:pPr marL="619125" indent="-369888" defTabSz="631825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тест креативности Э.П.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Торренса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619125" indent="-369888" defTabSz="631825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тест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Креативность»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(автор Вишнякова Н.)</a:t>
            </a:r>
          </a:p>
        </p:txBody>
      </p:sp>
    </p:spTree>
    <p:extLst>
      <p:ext uri="{BB962C8B-B14F-4D97-AF65-F5344CB8AC3E}">
        <p14:creationId xmlns:p14="http://schemas.microsoft.com/office/powerpoint/2010/main" val="35168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766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2394"/>
            <a:ext cx="8964488" cy="702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Коммуникативность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специальная врожденная или приобретенная способность, навык, умение передавать правильно свои мысли, чувства, эмоции так, чтобы они правильно (доходчиво) были поняты, восприняты другим человеком (собеседником) или людьми </a:t>
            </a: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Е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П. Ильин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«Психология для педагогов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-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2012 г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.)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Методики диагностики коммуникативных умений: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методика исследования социального интеллекта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Дж.Гилфорда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М.Салливена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тест-опросник КОС (исследование коммуникативных и организаторских склонностей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Методика диагностики коммуникативной установки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В.В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Бойко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Методики диагностики речи (в частности умения слушать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): построение индивидуального профиля аудитора 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Методики диагностики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эмпатии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20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76064"/>
          </a:xfrm>
        </p:spPr>
        <p:txBody>
          <a:bodyPr>
            <a:noAutofit/>
          </a:bodyPr>
          <a:lstStyle/>
          <a:p>
            <a:pPr marL="64008" lvl="0" indent="0">
              <a:buNone/>
            </a:pP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>
              <a:buNone/>
            </a:pP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85156216"/>
              </p:ext>
            </p:extLst>
          </p:nvPr>
        </p:nvGraphicFramePr>
        <p:xfrm>
          <a:off x="323528" y="764704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886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АУДИРОВАНИЕ РЕЧИ</a:t>
            </a:r>
          </a:p>
        </p:txBody>
      </p:sp>
    </p:spTree>
    <p:extLst>
      <p:ext uri="{BB962C8B-B14F-4D97-AF65-F5344CB8AC3E}">
        <p14:creationId xmlns:p14="http://schemas.microsoft.com/office/powerpoint/2010/main" val="9595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733"/>
            <a:ext cx="8856984" cy="6813376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Кооперация </a:t>
            </a:r>
          </a:p>
          <a:p>
            <a:pPr marL="64008" indent="0" algn="ctr">
              <a:buNone/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от лат.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cooperatio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— сотрудничество) </a:t>
            </a:r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—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одна из основных форм организации межличностного взаимодействия, характеризующаяся объединением усилий участников для достижения совместной цели при одновременном разделении между ними функций, ролей и обязанностей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</a:p>
          <a:p>
            <a:pPr marL="64008" indent="0">
              <a:buNone/>
            </a:pPr>
            <a:endParaRPr lang="ru-RU" sz="15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1. Коммуникативные навыки (методика КОС)</a:t>
            </a:r>
          </a:p>
          <a:p>
            <a:pPr marL="64008" indent="0"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</a:t>
            </a:r>
            <a:r>
              <a:rPr lang="ru-RU" sz="2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Методики диагностики конфликтности </a:t>
            </a: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(тест </a:t>
            </a:r>
            <a:r>
              <a:rPr lang="ru-RU" sz="2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К. Томаса, </a:t>
            </a: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методика </a:t>
            </a:r>
            <a:r>
              <a:rPr lang="ru-RU" sz="2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Т. </a:t>
            </a:r>
            <a:r>
              <a:rPr lang="ru-RU" sz="2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Лири</a:t>
            </a: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</a:p>
          <a:p>
            <a:pPr marL="64008" indent="0"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3. Методики диагностики эмоционально-волевой сферы (агрессия, тревожность</a:t>
            </a:r>
            <a:r>
              <a:rPr lang="ru-RU" sz="2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b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методика определения </a:t>
            </a:r>
            <a:r>
              <a:rPr lang="ru-RU" sz="2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уровня субъективного контроля Дж. </a:t>
            </a:r>
            <a:r>
              <a:rPr lang="ru-RU" sz="2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Роттера</a:t>
            </a:r>
            <a:r>
              <a:rPr lang="ru-RU" sz="2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др.)</a:t>
            </a:r>
            <a:endParaRPr lang="ru-RU" sz="2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20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9289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Стратегии поведения в конфликте </a:t>
            </a: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(тест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К.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Томаса)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8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Инструкция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: Вам даны 30 пар утверждений, характеризующих ту или иную тактику поведения. Выберите, пожалуйста, из каждой пары одно утверждение, которое Вам больше подходит и точнее характеризует Ваше обычное поведение в конфликте. Отметьте его в бланках ответов.</a:t>
            </a:r>
          </a:p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Например, из первой пары Вы выбираете утверждение «а», из второй - «б»,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запишете: 1а, 2б и так далее.</a:t>
            </a:r>
          </a:p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Утверждения повторяются, но 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каждый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раз в новом сочетании. 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Иногда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выбор сделать трудно, 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но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все равно необходимо. 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Долго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думать не следует.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10" y="4581128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34554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340286" cy="5896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6318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Стратегии поведения в конфликте </a:t>
            </a:r>
          </a:p>
        </p:txBody>
      </p:sp>
    </p:spTree>
    <p:extLst>
      <p:ext uri="{BB962C8B-B14F-4D97-AF65-F5344CB8AC3E}">
        <p14:creationId xmlns:p14="http://schemas.microsoft.com/office/powerpoint/2010/main" val="16023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69" y="4766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 изменением мира набор </a:t>
            </a:r>
            <a:r>
              <a:rPr lang="ru-RU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ключевых для жизни умений </a:t>
            </a: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меняется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484661" cy="3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8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http://www.igidravlika.com/images/lc1/snap_000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4" y="847725"/>
            <a:ext cx="72580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Развитие гибких компетенций может рассматриваться как самостоятельная цель или как одна из задач воспитания.</a:t>
            </a:r>
          </a:p>
          <a:p>
            <a:pPr marL="64008" indent="0">
              <a:buNone/>
            </a:pPr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3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Способы развития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marL="578358" indent="-514350"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Саморазвитие</a:t>
            </a:r>
          </a:p>
          <a:p>
            <a:pPr marL="578358" indent="-514350"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Обучение в процессе общения (обучение у экспертов)</a:t>
            </a:r>
          </a:p>
          <a:p>
            <a:pPr marL="578358" indent="-514350"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Игровые технологии</a:t>
            </a:r>
          </a:p>
          <a:p>
            <a:pPr marL="578358" indent="-514350"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Тренинги</a:t>
            </a:r>
          </a:p>
          <a:p>
            <a:pPr marL="578358" indent="-514350"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Практика, выработка навыка.</a:t>
            </a:r>
          </a:p>
          <a:p>
            <a:pPr marL="64008" indent="0">
              <a:buNone/>
            </a:pP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5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36" y="2924944"/>
            <a:ext cx="6931536" cy="381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Направленность личности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— это система устойчиво характеризующих человека побуждений (что человек хочет, к чему стремится, так или иначе понимая мир, общество; чего избегает, против чего готов бороться). Направленность личности при этом достаточно динамична, то есть составляющие её побуждения (мотивы) не остаются постоянными, они взаимосвязаны, влияют друг на друга, изменяются и развиваются.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6417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Ограничения дают человеческой жизни смысл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7241"/>
            <a:ext cx="8230313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53498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Тесты:</a:t>
            </a:r>
          </a:p>
          <a:p>
            <a:pPr marL="64008" indent="0">
              <a:buNone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http://www.booksite.ru/fulltext/tes/ty2/psy/hol/ogy/index.htm</a:t>
            </a:r>
          </a:p>
          <a:p>
            <a:pPr marL="64008" indent="0">
              <a:buNone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http://azps.ru/index.html</a:t>
            </a:r>
          </a:p>
          <a:p>
            <a:pPr marL="64008" indent="0">
              <a:buNone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*http://psylist.net/praktikum/</a:t>
            </a:r>
          </a:p>
          <a:p>
            <a:endParaRPr lang="ru-RU" sz="3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4008" indent="0">
              <a:buNone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http://www.booksite.ru/Ftexts.htm</a:t>
            </a:r>
          </a:p>
          <a:p>
            <a:pPr marL="64008" indent="0">
              <a:buNone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://nkozlov.ru/library/psychology/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0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Литература: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Столяренко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Л.Д. Основы психологии. Практикум./ Ред.-сост. Л.Д. Столяренко. -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Изд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-е 7-е. –  Ростов н/Д: Феникс,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2016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– 704 с. – (Высшее образование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).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// URL: </a:t>
            </a:r>
            <a:r>
              <a:rPr lang="en-US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https://</a:t>
            </a:r>
            <a:r>
              <a:rPr lang="en-US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clck.ru/SZk8Z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	Маклаков А. Г. Общая психология: Учебник для вузов. — СПб.: Питер, 2017. — 583 с.: ил. — (Серия «Учебник для вузов»).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// URL: </a:t>
            </a:r>
            <a:r>
              <a:rPr lang="en-US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https</a:t>
            </a:r>
            <a:r>
              <a:rPr lang="en-US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en-US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clck.ru/SZjkA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Зинкевич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-Евстигнеева Т. Д., Тихонова Е. А. 363 Проективная диагностика в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сказкотерапии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— СПб.: Речь, 2003. — 208 с.</a:t>
            </a:r>
          </a:p>
          <a:p>
            <a:pPr marL="64008" indent="0">
              <a:buNone/>
            </a:pPr>
            <a:endParaRPr lang="ru-RU" sz="9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Любые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практикумы!</a:t>
            </a:r>
          </a:p>
        </p:txBody>
      </p:sp>
    </p:spTree>
    <p:extLst>
      <p:ext uri="{BB962C8B-B14F-4D97-AF65-F5344CB8AC3E}">
        <p14:creationId xmlns:p14="http://schemas.microsoft.com/office/powerpoint/2010/main" val="9527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Литература: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И.Г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Малкина-Пых. Техники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транзактного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анализа и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психосинтеза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». М.: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Эксмо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2004. </a:t>
            </a:r>
          </a:p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И.Г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Малкина-Пых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Техники психоанализа и терапии Адлера. М.: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Эксмо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2004.</a:t>
            </a:r>
          </a:p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И.Г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Малкина-Пых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Техники позитивной терапии и НЛП. М.: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Эксмо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2004.</a:t>
            </a:r>
          </a:p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И.Г. Малкина –Пых. Техники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гештальта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и когнитивной терапии. М.: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Эксмо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2004.</a:t>
            </a:r>
          </a:p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И.Г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Малкина-Пых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Возрастные кризисы взрослости. М.: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Эксмо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2005. </a:t>
            </a:r>
          </a:p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И.Г. Малкина-Пых Психологическая помощь близким /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И.Г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Малкина-Пых. М.: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Эксмо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2009. 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4800" b="1" dirty="0">
                <a:ln w="190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73082"/>
            <a:ext cx="5832648" cy="511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2880320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SPOD-мир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 1980)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Steady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(устойчивый),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Predictable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(предсказуемый),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Ordinary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(простой),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Definite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(определенный).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59830" y="1080540"/>
            <a:ext cx="3161211" cy="501275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VUCA – мир</a:t>
            </a:r>
          </a:p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(до 2010-х)</a:t>
            </a:r>
          </a:p>
          <a:p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Volatility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(изменчивый), </a:t>
            </a:r>
          </a:p>
          <a:p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Uncertainty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(неопределенный), </a:t>
            </a:r>
          </a:p>
          <a:p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Сomplexity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(сложный), </a:t>
            </a:r>
          </a:p>
          <a:p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Ambiguity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(неоднозначный)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080540"/>
            <a:ext cx="29523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448" lvl="1" indent="0">
              <a:buNone/>
            </a:pP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BANI – мир (за несколько лет до начала пандемии) </a:t>
            </a:r>
          </a:p>
          <a:p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Brittle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(хрупкий), </a:t>
            </a:r>
          </a:p>
          <a:p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Anxious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(тревожный), </a:t>
            </a:r>
          </a:p>
          <a:p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Nonlinear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(нелинейный), </a:t>
            </a:r>
          </a:p>
          <a:p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Incomprehensible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 (непостижимый)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0072" y="260646"/>
            <a:ext cx="616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Меняющийся, сложный 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мир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84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0645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Требования </a:t>
            </a:r>
            <a:endParaRPr lang="ru-RU" sz="40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 </a:t>
            </a:r>
            <a:r>
              <a:rPr lang="ru-RU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современному </a:t>
            </a: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специалисту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973" y="1844824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Hard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skills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Жесткие/узкопрофессиональные навыки</a:t>
            </a:r>
          </a:p>
          <a:p>
            <a:endParaRPr lang="ru-RU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Soft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skills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Гибкие/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надпрофессиональные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навыки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83" y="3948663"/>
            <a:ext cx="4577386" cy="32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8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Профессиональный дефицит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</a:t>
            </a:r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это то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чего не хватает для эффективной реализации  профессиональных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</a:t>
            </a:r>
          </a:p>
          <a:p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Что определяет дефицит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Профессиональная компетентность</a:t>
            </a:r>
          </a:p>
          <a:p>
            <a:pPr marL="803275" indent="-350838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требования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профессионального стандарта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Профессионально-личностные качества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специалиста: 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803275" indent="-350838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умение соответствовать представлениям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потребителей образовательных услуг (дети, родители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</a:p>
          <a:p>
            <a:pPr marL="803275" indent="-350838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умение соответствовать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требованиям работодателя, решать профессиональные задачи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803275" indent="-350838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умение соответствовать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требования времени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638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608512" cy="48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1086483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Точка роста – </a:t>
            </a:r>
          </a:p>
          <a:p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это потенциал для развития</a:t>
            </a:r>
            <a:endParaRPr lang="ru-RU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789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Группы дефицитов</a:t>
            </a:r>
          </a:p>
          <a:p>
            <a:pPr algn="ctr"/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Содержательные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Методические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Психолого-педагогические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Профессионально-</a:t>
            </a:r>
          </a:p>
          <a:p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личностные</a:t>
            </a:r>
          </a:p>
          <a:p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качества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88" y="3212976"/>
            <a:ext cx="5506208" cy="34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9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Требования профессионального стандарта </a:t>
            </a:r>
          </a:p>
          <a:p>
            <a:endParaRPr lang="ru-RU" sz="14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Каждую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позицию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профессиональном стандарте оцените,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ответив на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вопрос:</a:t>
            </a:r>
          </a:p>
          <a:p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Насколько я умею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это делать/знаю/владею?» </a:t>
            </a:r>
          </a:p>
          <a:p>
            <a:endParaRPr lang="ru-RU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 </a:t>
            </a:r>
          </a:p>
          <a:p>
            <a:endParaRPr lang="ru-RU" sz="14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понять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с чем в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первую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очередь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Вам стоит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начать</a:t>
            </a:r>
          </a:p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работать 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336731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438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4633</TotalTime>
  <Words>1317</Words>
  <Application>Microsoft Office PowerPoint</Application>
  <PresentationFormat>Экран (4:3)</PresentationFormat>
  <Paragraphs>199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Verdana</vt:lpstr>
      <vt:lpstr>Wingdings 2</vt:lpstr>
      <vt:lpstr>Яркая</vt:lpstr>
      <vt:lpstr>Диагностика профессиональных дефицитов педагогических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810805</dc:creator>
  <cp:lastModifiedBy>User</cp:lastModifiedBy>
  <cp:revision>235</cp:revision>
  <cp:lastPrinted>2023-01-30T15:23:52Z</cp:lastPrinted>
  <dcterms:created xsi:type="dcterms:W3CDTF">2017-10-29T09:27:13Z</dcterms:created>
  <dcterms:modified xsi:type="dcterms:W3CDTF">2024-02-21T12:49:46Z</dcterms:modified>
</cp:coreProperties>
</file>