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79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0" r:id="rId12"/>
    <p:sldId id="266" r:id="rId13"/>
    <p:sldId id="275" r:id="rId14"/>
    <p:sldId id="267" r:id="rId15"/>
    <p:sldId id="268" r:id="rId16"/>
    <p:sldId id="269" r:id="rId17"/>
    <p:sldId id="273" r:id="rId18"/>
    <p:sldId id="270" r:id="rId19"/>
    <p:sldId id="271" r:id="rId20"/>
    <p:sldId id="272" r:id="rId21"/>
    <p:sldId id="274" r:id="rId22"/>
    <p:sldId id="280" r:id="rId23"/>
    <p:sldId id="278" r:id="rId24"/>
    <p:sldId id="27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3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59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686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32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4405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39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4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5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3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1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4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1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1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6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5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0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1A1FC-37C2-4AAC-A9F6-23E36C23A856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0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library.ru/defaultx.asp" TargetMode="External"/><Relationship Id="rId3" Type="http://schemas.openxmlformats.org/officeDocument/2006/relationships/hyperlink" Target="http://&#1084;&#1080;&#1085;&#1086;&#1073;&#1088;&#1085;&#1072;&#1091;&#1082;&#1080;.&#1088;&#1092;/" TargetMode="External"/><Relationship Id="rId7" Type="http://schemas.openxmlformats.org/officeDocument/2006/relationships/hyperlink" Target="http://www.hr-director.ru/" TargetMode="External"/><Relationship Id="rId2" Type="http://schemas.openxmlformats.org/officeDocument/2006/relationships/hyperlink" Target="http://window.edu.ru/porta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tersburgedu.ru/index.php?attempt=2" TargetMode="External"/><Relationship Id="rId5" Type="http://schemas.openxmlformats.org/officeDocument/2006/relationships/hyperlink" Target="http://www.menobr.ru/" TargetMode="External"/><Relationship Id="rId10" Type="http://schemas.openxmlformats.org/officeDocument/2006/relationships/hyperlink" Target="http://www.resobr.ru/materials/46/42800/" TargetMode="External"/><Relationship Id="rId4" Type="http://schemas.openxmlformats.org/officeDocument/2006/relationships/hyperlink" Target="http://www.edu.ru/" TargetMode="External"/><Relationship Id="rId9" Type="http://schemas.openxmlformats.org/officeDocument/2006/relationships/hyperlink" Target="http://future4you.r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stnik.edu.ru/" TargetMode="External"/><Relationship Id="rId2" Type="http://schemas.openxmlformats.org/officeDocument/2006/relationships/hyperlink" Target="http://www.ovd.com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sovet.org/" TargetMode="External"/><Relationship Id="rId5" Type="http://schemas.openxmlformats.org/officeDocument/2006/relationships/hyperlink" Target="http://pressa.ru/izdanie/12402" TargetMode="External"/><Relationship Id="rId4" Type="http://schemas.openxmlformats.org/officeDocument/2006/relationships/hyperlink" Target="http://www.ug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nichkov.ru/page/rmcimk/" TargetMode="External"/><Relationship Id="rId2" Type="http://schemas.openxmlformats.org/officeDocument/2006/relationships/hyperlink" Target="https://www.gzrdo-vmk.anichk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nichkov.ru/page/rmckpk/" TargetMode="External"/><Relationship Id="rId2" Type="http://schemas.openxmlformats.org/officeDocument/2006/relationships/hyperlink" Target="mailto:kpk@anichkov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0246" y="536331"/>
            <a:ext cx="8183757" cy="3514505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2"/>
                </a:solidFill>
              </a:rPr>
              <a:t>Траектории профессионального роста педагога дополнительного образования</a:t>
            </a:r>
            <a:endParaRPr lang="ru-RU" sz="4400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2381" y="4941275"/>
            <a:ext cx="8199641" cy="17978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Ситник Лиана Робертовна</a:t>
            </a:r>
          </a:p>
          <a:p>
            <a:r>
              <a:rPr lang="ru-RU" dirty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аведующий сектором </a:t>
            </a:r>
            <a:r>
              <a:rPr lang="ru-RU" dirty="0" smtClean="0">
                <a:solidFill>
                  <a:schemeClr val="tx1"/>
                </a:solidFill>
              </a:rPr>
              <a:t>совершенствования компетенций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педагогических кадров, старший </a:t>
            </a:r>
            <a:r>
              <a:rPr lang="ru-RU" dirty="0" smtClean="0">
                <a:solidFill>
                  <a:schemeClr val="tx1"/>
                </a:solidFill>
              </a:rPr>
              <a:t>методист РМЦ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ГБНОУ «СПБ ГДТЮ», </a:t>
            </a:r>
            <a:r>
              <a:rPr lang="ru-RU" dirty="0" err="1" smtClean="0">
                <a:solidFill>
                  <a:schemeClr val="tx1"/>
                </a:solidFill>
              </a:rPr>
              <a:t>к.п.н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24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Профессиональная переподготовка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6276" y="1620622"/>
            <a:ext cx="4185623" cy="330411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Что это такое?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Можно </a:t>
            </a:r>
            <a:r>
              <a:rPr lang="ru-RU" dirty="0">
                <a:solidFill>
                  <a:schemeClr val="tx1"/>
                </a:solidFill>
              </a:rPr>
              <a:t>ли работать с дипломом о профессиональной переподготовке?</a:t>
            </a:r>
          </a:p>
          <a:p>
            <a:r>
              <a:rPr lang="ru-RU" dirty="0">
                <a:solidFill>
                  <a:schemeClr val="tx1"/>
                </a:solidFill>
              </a:rPr>
              <a:t>Чем отличается диплом о переподготовке от второго высшего?</a:t>
            </a:r>
          </a:p>
          <a:p>
            <a:r>
              <a:rPr lang="ru-RU" dirty="0">
                <a:solidFill>
                  <a:schemeClr val="tx1"/>
                </a:solidFill>
              </a:rPr>
              <a:t>Чем отличается переподготовка от высшего образования?</a:t>
            </a:r>
          </a:p>
          <a:p>
            <a:r>
              <a:rPr lang="ru-RU" dirty="0">
                <a:solidFill>
                  <a:schemeClr val="tx1"/>
                </a:solidFill>
              </a:rPr>
              <a:t>Для чего нужна профессиональная переподготовка?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Где можно пройти профессиональную переподготовку ПДО?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64369" y="3462244"/>
            <a:ext cx="5011616" cy="327241"/>
          </a:xfrm>
        </p:spPr>
        <p:txBody>
          <a:bodyPr/>
          <a:lstStyle/>
          <a:p>
            <a:r>
              <a:rPr lang="ru-RU" sz="1600" dirty="0" smtClean="0"/>
              <a:t>В </a:t>
            </a:r>
            <a:r>
              <a:rPr lang="ru-RU" sz="1600" dirty="0"/>
              <a:t>соответствии с п. 1 ст. 26 Закона об образовании </a:t>
            </a:r>
            <a:r>
              <a:rPr lang="ru-RU" sz="1600" b="1" dirty="0"/>
              <a:t>проводить переподготовку</a:t>
            </a:r>
            <a:r>
              <a:rPr lang="ru-RU" sz="1600" dirty="0"/>
              <a:t> и повышать квалификацию работников вправе </a:t>
            </a:r>
            <a:r>
              <a:rPr lang="ru-RU" sz="1600" dirty="0">
                <a:solidFill>
                  <a:srgbClr val="FF0000"/>
                </a:solidFill>
              </a:rPr>
              <a:t>образовательные учреждения дополнительного образования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Государственные и негосударственные организации, </a:t>
            </a:r>
            <a:r>
              <a:rPr lang="ru-RU" sz="1600" dirty="0" smtClean="0">
                <a:solidFill>
                  <a:srgbClr val="FF0000"/>
                </a:solidFill>
              </a:rPr>
              <a:t>имеющие лицензию на право ведения соответствующего вида деятельности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712737" y="4440116"/>
            <a:ext cx="3163961" cy="21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8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Профессиональная переподготовка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 чем разница между переподготовкой и повышением квалификации?</a:t>
            </a:r>
          </a:p>
          <a:p>
            <a:r>
              <a:rPr lang="ru-RU" b="1" dirty="0"/>
              <a:t>Профессиональная переподготовка</a:t>
            </a:r>
            <a:r>
              <a:rPr lang="ru-RU" dirty="0"/>
              <a:t> (</a:t>
            </a:r>
            <a:r>
              <a:rPr lang="ru-RU" dirty="0">
                <a:solidFill>
                  <a:srgbClr val="FF0000"/>
                </a:solidFill>
              </a:rPr>
              <a:t>от 250 часов</a:t>
            </a:r>
            <a:r>
              <a:rPr lang="ru-RU" dirty="0"/>
              <a:t>) - позволяет освоить новую </a:t>
            </a:r>
            <a:r>
              <a:rPr lang="ru-RU" dirty="0" smtClean="0"/>
              <a:t>специальность/профессию;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b="1" dirty="0" smtClean="0"/>
              <a:t>Повышение </a:t>
            </a:r>
            <a:r>
              <a:rPr lang="ru-RU" b="1" dirty="0"/>
              <a:t>квалификации</a:t>
            </a:r>
            <a:r>
              <a:rPr lang="ru-RU" dirty="0"/>
              <a:t> (</a:t>
            </a:r>
            <a:r>
              <a:rPr lang="ru-RU" dirty="0">
                <a:solidFill>
                  <a:srgbClr val="FF0000"/>
                </a:solidFill>
              </a:rPr>
              <a:t>от 16 часов</a:t>
            </a:r>
            <a:r>
              <a:rPr lang="ru-RU" dirty="0"/>
              <a:t>) - обновление теоретических знаний и практических навыков в рамках своей </a:t>
            </a:r>
            <a:r>
              <a:rPr lang="ru-RU" dirty="0" smtClean="0"/>
              <a:t>специальности, совершенствование профессиональной компетентности;</a:t>
            </a:r>
          </a:p>
          <a:p>
            <a:r>
              <a:rPr lang="ru-RU" dirty="0" smtClean="0"/>
              <a:t>Стажировка – вид повышения квалификации - изучение </a:t>
            </a:r>
            <a:r>
              <a:rPr lang="ru-RU" dirty="0"/>
              <a:t>передового опыта и закрепление на практике полученных знаний, умений и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54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Повышение квалификации по ДПП 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708" y="1494693"/>
            <a:ext cx="9539654" cy="4546670"/>
          </a:xfrm>
        </p:spPr>
        <p:txBody>
          <a:bodyPr>
            <a:normAutofit/>
          </a:bodyPr>
          <a:lstStyle/>
          <a:p>
            <a:r>
              <a:rPr lang="ru-RU" dirty="0"/>
              <a:t>Это программы дополнительного профессионального образования. Закон об образовании (272 ФЗ, ст. 76) определяет, что </a:t>
            </a:r>
            <a:r>
              <a:rPr lang="ru-RU" b="1" dirty="0"/>
              <a:t>ДПО направлено на удовлетворение образовательных и профессиональных потребностей, профессиональное развитие</a:t>
            </a:r>
            <a:r>
              <a:rPr lang="ru-RU" dirty="0"/>
              <a:t> человека, </a:t>
            </a:r>
            <a:r>
              <a:rPr lang="ru-RU" b="1" dirty="0"/>
              <a:t>обеспечение соответствия его квалификации</a:t>
            </a:r>
            <a:r>
              <a:rPr lang="ru-RU" dirty="0"/>
              <a:t> меняющимся </a:t>
            </a:r>
            <a:r>
              <a:rPr lang="ru-RU" b="1" dirty="0"/>
              <a:t>условиям профессиональной деятельности </a:t>
            </a:r>
            <a:r>
              <a:rPr lang="ru-RU" dirty="0"/>
              <a:t>и </a:t>
            </a:r>
            <a:r>
              <a:rPr lang="ru-RU" b="1" dirty="0"/>
              <a:t>социальной среды</a:t>
            </a:r>
            <a:r>
              <a:rPr lang="ru-RU" dirty="0"/>
              <a:t>.</a:t>
            </a:r>
          </a:p>
          <a:p>
            <a:r>
              <a:rPr lang="ru-RU" dirty="0" smtClean="0"/>
              <a:t>Программа </a:t>
            </a:r>
            <a:r>
              <a:rPr lang="ru-RU" dirty="0">
                <a:solidFill>
                  <a:srgbClr val="FF0000"/>
                </a:solidFill>
              </a:rPr>
              <a:t>повышения квалификации </a:t>
            </a:r>
            <a:r>
              <a:rPr lang="ru-RU" b="1" dirty="0">
                <a:solidFill>
                  <a:schemeClr val="tx1"/>
                </a:solidFill>
              </a:rPr>
              <a:t>направлена на совершенствование и (или) получение новой компетенции, необходимой для профессиональной деятельности, и (или) повышение профессионального уровня в рамках имеющейся квалификации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Целью повышения квалификации специалистов является обновление их знаний по профессиональной деятельности. </a:t>
            </a:r>
            <a:endParaRPr lang="ru-RU" dirty="0" smtClean="0"/>
          </a:p>
          <a:p>
            <a:r>
              <a:rPr lang="ru-RU" dirty="0" smtClean="0"/>
              <a:t>Значение повышения квалификации – совершенствование профессиональной компетентности специалиста.</a:t>
            </a:r>
          </a:p>
        </p:txBody>
      </p:sp>
    </p:spTree>
    <p:extLst>
      <p:ext uri="{BB962C8B-B14F-4D97-AF65-F5344CB8AC3E}">
        <p14:creationId xmlns:p14="http://schemas.microsoft.com/office/powerpoint/2010/main" val="1937579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Повышение квалификации по ДПП ПК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657" y="1448412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Периодичность обучения устанавливает работодатель своими внутренними локальными актами.</a:t>
            </a:r>
            <a:br>
              <a:rPr lang="ru-RU" dirty="0"/>
            </a:br>
            <a:r>
              <a:rPr lang="ru-RU" dirty="0"/>
              <a:t>Внеочередное повышение квалификации работников работодатель вправе проводить исходя из потребностей организации.</a:t>
            </a:r>
            <a:br>
              <a:rPr lang="ru-RU" dirty="0"/>
            </a:br>
            <a:r>
              <a:rPr lang="ru-RU" b="1" dirty="0">
                <a:solidFill>
                  <a:schemeClr val="tx1"/>
                </a:solidFill>
              </a:rPr>
              <a:t>Периодичность обучения по программам ДПО закреплена и в отраслевых постановлениях.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Например </a:t>
            </a:r>
            <a:r>
              <a:rPr lang="ru-RU" dirty="0">
                <a:solidFill>
                  <a:srgbClr val="FF0000"/>
                </a:solidFill>
              </a:rPr>
              <a:t>педагогические работники обязаны проходить повышение квалификации </a:t>
            </a:r>
            <a:r>
              <a:rPr lang="ru-RU" u="sng" dirty="0">
                <a:solidFill>
                  <a:srgbClr val="FF0000"/>
                </a:solidFill>
              </a:rPr>
              <a:t>не реже 1 раза в 3 года </a:t>
            </a:r>
            <a:r>
              <a:rPr lang="ru-RU" dirty="0">
                <a:solidFill>
                  <a:schemeClr val="tx1"/>
                </a:solidFill>
              </a:rPr>
              <a:t>(Профессиональный стандарт ПДО детей и взрослых, Приказ Министерства образования и науки Российской Федерации (</a:t>
            </a:r>
            <a:r>
              <a:rPr lang="ru-RU" dirty="0" err="1">
                <a:solidFill>
                  <a:schemeClr val="tx1"/>
                </a:solidFill>
              </a:rPr>
              <a:t>Минобрнауки</a:t>
            </a:r>
            <a:r>
              <a:rPr lang="ru-RU" dirty="0">
                <a:solidFill>
                  <a:schemeClr val="tx1"/>
                </a:solidFill>
              </a:rPr>
              <a:t> России) от 1 июля 2013 г. N 499 г. Москва "Об утверждении Порядка организации и осуществления образовательной деятельности по дополнительным профессиональным </a:t>
            </a:r>
            <a:r>
              <a:rPr lang="ru-RU" dirty="0" smtClean="0">
                <a:solidFill>
                  <a:schemeClr val="tx1"/>
                </a:solidFill>
              </a:rPr>
              <a:t>программам», ФЗ-273 «Об образовании в Российской Федерации»).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К освоению дополнительных профессиональных программ допускаются: лица, имеющие среднее профессиональное и (или) высшее образование; лица, получающие среднее профессиональное и (или) высшее </a:t>
            </a:r>
            <a:r>
              <a:rPr lang="ru-RU" dirty="0" smtClean="0">
                <a:solidFill>
                  <a:schemeClr val="tx1"/>
                </a:solidFill>
              </a:rPr>
              <a:t>образование (студенты с 3 курса и далее).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5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83" y="281354"/>
            <a:ext cx="8778732" cy="71217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Повышение квалификации в ГБНОУ «СПБ ГДТЮ»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83" y="835268"/>
            <a:ext cx="10425723" cy="58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55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83" y="281355"/>
            <a:ext cx="9737094" cy="6945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Повышение квалификации в ГБНОУ «СПБ ГДТЮ»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776" y="975947"/>
            <a:ext cx="6097078" cy="3881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479" y="3165232"/>
            <a:ext cx="6274987" cy="35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95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83" y="281354"/>
            <a:ext cx="7748149" cy="1051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Повышение квалификации в ГБНОУ «СПБ ГДТЮ»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919" y="1738559"/>
            <a:ext cx="8596668" cy="388077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42 дополнительные профессиональные программы повышения квалификации в год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От 18 до 72 часов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Общепедагогические и узкопрофильные программы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Возможность выбора сроков обучения (октябрь-декабрь /январь-май)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Для совместителей возможность повышения квалификации по двум должностям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Обучение на бюджетной основе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Удостоверение установленного образца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Более 1050 слушателей ежегодно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! </a:t>
            </a:r>
            <a:r>
              <a:rPr lang="en-US" dirty="0" smtClean="0">
                <a:solidFill>
                  <a:srgbClr val="FF0000"/>
                </a:solidFill>
              </a:rPr>
              <a:t>NEW </a:t>
            </a:r>
            <a:r>
              <a:rPr lang="ru-RU" dirty="0" smtClean="0">
                <a:solidFill>
                  <a:srgbClr val="FF0000"/>
                </a:solidFill>
              </a:rPr>
              <a:t>с 2021 г. </a:t>
            </a:r>
            <a:r>
              <a:rPr lang="ru-RU" dirty="0" smtClean="0">
                <a:solidFill>
                  <a:schemeClr val="tx1"/>
                </a:solidFill>
              </a:rPr>
              <a:t>Персонифицированная </a:t>
            </a:r>
            <a:r>
              <a:rPr lang="ru-RU" dirty="0" smtClean="0">
                <a:solidFill>
                  <a:schemeClr val="tx1"/>
                </a:solidFill>
              </a:rPr>
              <a:t>модель повышения квалификации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Программы по 36 часов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Дополнительные места сверх Плана-заказа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Группы до </a:t>
            </a:r>
            <a:r>
              <a:rPr lang="ru-RU" dirty="0" smtClean="0">
                <a:solidFill>
                  <a:schemeClr val="tx1"/>
                </a:solidFill>
              </a:rPr>
              <a:t>12/24 </a:t>
            </a:r>
            <a:r>
              <a:rPr lang="ru-RU" dirty="0" smtClean="0">
                <a:solidFill>
                  <a:schemeClr val="tx1"/>
                </a:solidFill>
              </a:rPr>
              <a:t>человек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1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28212" cy="656492"/>
          </a:xfrm>
        </p:spPr>
        <p:txBody>
          <a:bodyPr/>
          <a:lstStyle/>
          <a:p>
            <a:r>
              <a:rPr lang="ru-RU" dirty="0"/>
              <a:t>Самообразование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536335"/>
            <a:ext cx="4184035" cy="3880772"/>
          </a:xfrm>
        </p:spPr>
        <p:txBody>
          <a:bodyPr/>
          <a:lstStyle/>
          <a:p>
            <a:r>
              <a:rPr lang="ru-RU" dirty="0" smtClean="0"/>
              <a:t>Цифровые ресурсы</a:t>
            </a:r>
          </a:p>
          <a:p>
            <a:r>
              <a:rPr lang="ru-RU" dirty="0" smtClean="0"/>
              <a:t>Специальная литература (по педагогике, психологии, направлению деятельности)</a:t>
            </a:r>
          </a:p>
          <a:p>
            <a:r>
              <a:rPr lang="ru-RU" dirty="0" smtClean="0"/>
              <a:t>НПК, семинары, </a:t>
            </a:r>
            <a:r>
              <a:rPr lang="ru-RU" dirty="0" err="1" smtClean="0"/>
              <a:t>вебинары</a:t>
            </a:r>
            <a:r>
              <a:rPr lang="ru-RU" dirty="0" smtClean="0"/>
              <a:t> и др.</a:t>
            </a:r>
          </a:p>
          <a:p>
            <a:r>
              <a:rPr lang="ru-RU" dirty="0" smtClean="0"/>
              <a:t>Посещение мастер-классов, открытых занятий и пр. своих коллег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9778" y="1536334"/>
            <a:ext cx="4184034" cy="3880773"/>
          </a:xfrm>
        </p:spPr>
        <p:txBody>
          <a:bodyPr/>
          <a:lstStyle/>
          <a:p>
            <a:r>
              <a:rPr lang="ru-RU" b="1" dirty="0"/>
              <a:t>Самообразование</a:t>
            </a:r>
            <a:r>
              <a:rPr lang="ru-RU" dirty="0"/>
              <a:t> – это целенаправленная работа </a:t>
            </a:r>
            <a:r>
              <a:rPr lang="ru-RU" b="1" dirty="0"/>
              <a:t>педагога</a:t>
            </a:r>
            <a:r>
              <a:rPr lang="ru-RU" dirty="0"/>
              <a:t> по расширению и углублению своих теоретических знаний, совершенствованию имеющихся и приобретению новых профессиональных навыков и умений в свете современных требований </a:t>
            </a:r>
            <a:r>
              <a:rPr lang="ru-RU" b="1" dirty="0"/>
              <a:t>педагогической</a:t>
            </a:r>
            <a:r>
              <a:rPr lang="ru-RU" dirty="0"/>
              <a:t> и психологической наук.</a:t>
            </a:r>
          </a:p>
        </p:txBody>
      </p:sp>
    </p:spTree>
    <p:extLst>
      <p:ext uri="{BB962C8B-B14F-4D97-AF65-F5344CB8AC3E}">
        <p14:creationId xmlns:p14="http://schemas.microsoft.com/office/powerpoint/2010/main" val="399621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208" y="187569"/>
            <a:ext cx="8139794" cy="726831"/>
          </a:xfrm>
        </p:spPr>
        <p:txBody>
          <a:bodyPr/>
          <a:lstStyle/>
          <a:p>
            <a:r>
              <a:rPr lang="ru-RU" dirty="0" smtClean="0"/>
              <a:t>Самообразование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510" y="1274884"/>
            <a:ext cx="10453728" cy="531934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600" b="1" u="sng" dirty="0" smtClean="0"/>
              <a:t>Интернет-ресурсы</a:t>
            </a:r>
          </a:p>
          <a:p>
            <a:pPr marL="0" indent="0">
              <a:buNone/>
            </a:pPr>
            <a:endParaRPr lang="ru-RU" sz="2600" u="sng" dirty="0"/>
          </a:p>
          <a:p>
            <a:pPr lvl="0"/>
            <a:r>
              <a:rPr lang="de-DE" sz="2600" dirty="0" err="1"/>
              <a:t>Информационный</a:t>
            </a:r>
            <a:r>
              <a:rPr lang="de-DE" sz="2600" dirty="0"/>
              <a:t> </a:t>
            </a:r>
            <a:r>
              <a:rPr lang="de-DE" sz="2600" dirty="0" err="1"/>
              <a:t>ресурсный</a:t>
            </a:r>
            <a:r>
              <a:rPr lang="de-DE" sz="2600" dirty="0"/>
              <a:t> </a:t>
            </a:r>
            <a:r>
              <a:rPr lang="de-DE" sz="2600" dirty="0" err="1"/>
              <a:t>центр</a:t>
            </a:r>
            <a:r>
              <a:rPr lang="de-DE" sz="2600" dirty="0"/>
              <a:t> </a:t>
            </a:r>
            <a:r>
              <a:rPr lang="de-DE" sz="2600" dirty="0" err="1"/>
              <a:t>по</a:t>
            </a:r>
            <a:r>
              <a:rPr lang="de-DE" sz="2600" dirty="0"/>
              <a:t> </a:t>
            </a:r>
            <a:r>
              <a:rPr lang="de-DE" sz="2600" dirty="0" err="1"/>
              <a:t>научной</a:t>
            </a:r>
            <a:r>
              <a:rPr lang="de-DE" sz="2600" dirty="0"/>
              <a:t> и </a:t>
            </a:r>
            <a:r>
              <a:rPr lang="de-DE" sz="2600" dirty="0" err="1"/>
              <a:t>практической</a:t>
            </a:r>
            <a:r>
              <a:rPr lang="de-DE" sz="2600" dirty="0"/>
              <a:t> </a:t>
            </a:r>
            <a:r>
              <a:rPr lang="de-DE" sz="2600" dirty="0" err="1"/>
              <a:t>психологии</a:t>
            </a:r>
            <a:r>
              <a:rPr lang="de-DE" sz="2600" dirty="0"/>
              <a:t> «ПСИ-ФАКТОР» [</a:t>
            </a:r>
            <a:r>
              <a:rPr lang="de-DE" sz="2600" dirty="0" err="1"/>
              <a:t>Электронный</a:t>
            </a:r>
            <a:r>
              <a:rPr lang="de-DE" sz="2600" dirty="0"/>
              <a:t> </a:t>
            </a:r>
            <a:r>
              <a:rPr lang="de-DE" sz="2600" dirty="0" err="1"/>
              <a:t>ресурс</a:t>
            </a:r>
            <a:r>
              <a:rPr lang="de-DE" sz="2600" dirty="0"/>
              <a:t>]. URL: http://psyfactor.org/</a:t>
            </a:r>
            <a:endParaRPr lang="ru-RU" sz="2600" dirty="0"/>
          </a:p>
          <a:p>
            <a:pPr lvl="0"/>
            <a:r>
              <a:rPr lang="ru-RU" sz="2600" dirty="0"/>
              <a:t>Информационный портал «Единое окно доступа к образовательным ресурсам». URL: </a:t>
            </a:r>
            <a:r>
              <a:rPr lang="ru-RU" sz="2600" dirty="0">
                <a:hlinkClick r:id="rId2"/>
              </a:rPr>
              <a:t>http://window.edu.ru/portals</a:t>
            </a:r>
            <a:r>
              <a:rPr lang="ru-RU" sz="2600" dirty="0"/>
              <a:t> </a:t>
            </a:r>
          </a:p>
          <a:p>
            <a:pPr lvl="0"/>
            <a:r>
              <a:rPr lang="ru-RU" sz="2600" dirty="0"/>
              <a:t>База профессиональных данных «Мир психологии» [Электронный ресурс]. URL:  http://psychology.net.ru/</a:t>
            </a:r>
          </a:p>
          <a:p>
            <a:pPr lvl="0"/>
            <a:r>
              <a:rPr lang="ru-RU" sz="2600" dirty="0"/>
              <a:t>Электронно-библиотечная система </a:t>
            </a:r>
            <a:r>
              <a:rPr lang="ru-RU" sz="2600" dirty="0" err="1"/>
              <a:t>IPRbooks</a:t>
            </a:r>
            <a:r>
              <a:rPr lang="ru-RU" sz="2600" dirty="0"/>
              <a:t> [Электронный ресурс]. </a:t>
            </a:r>
            <a:r>
              <a:rPr lang="en-US" sz="2600" dirty="0"/>
              <a:t>URL: http://www.iprbookshop.ru/</a:t>
            </a:r>
            <a:endParaRPr lang="ru-RU" sz="2600" dirty="0"/>
          </a:p>
          <a:p>
            <a:pPr lvl="0"/>
            <a:r>
              <a:rPr lang="ru-RU" sz="2600" dirty="0"/>
              <a:t>Официальный сайт Министерства образования и науки РФ. </a:t>
            </a:r>
            <a:r>
              <a:rPr lang="en-US" sz="2600" dirty="0"/>
              <a:t>URL: </a:t>
            </a:r>
            <a:r>
              <a:rPr lang="en-US" sz="2600" dirty="0">
                <a:hlinkClick r:id="rId3"/>
              </a:rPr>
              <a:t>http://xn--80abucjiibhv9a.xn--p1ai/</a:t>
            </a:r>
            <a:endParaRPr lang="ru-RU" sz="2600" dirty="0"/>
          </a:p>
          <a:p>
            <a:pPr lvl="0"/>
            <a:r>
              <a:rPr lang="ru-RU" sz="2600" dirty="0"/>
              <a:t>Федеральный портал «Российское образование». URL: </a:t>
            </a:r>
            <a:r>
              <a:rPr lang="ru-RU" sz="2600" dirty="0">
                <a:hlinkClick r:id="rId4"/>
              </a:rPr>
              <a:t>http://www.edu.ru/</a:t>
            </a:r>
            <a:r>
              <a:rPr lang="ru-RU" sz="2600" dirty="0"/>
              <a:t> </a:t>
            </a:r>
          </a:p>
          <a:p>
            <a:pPr lvl="0"/>
            <a:r>
              <a:rPr lang="ru-RU" sz="2600" dirty="0"/>
              <a:t>Информационный портал «Менеджер образования». URL: </a:t>
            </a:r>
            <a:r>
              <a:rPr lang="ru-RU" sz="2600" dirty="0">
                <a:hlinkClick r:id="rId5"/>
              </a:rPr>
              <a:t>http://www.menobr.ru/</a:t>
            </a:r>
            <a:r>
              <a:rPr lang="ru-RU" sz="2600" dirty="0"/>
              <a:t>.</a:t>
            </a:r>
          </a:p>
          <a:p>
            <a:pPr lvl="0"/>
            <a:r>
              <a:rPr lang="ru-RU" sz="2600" dirty="0"/>
              <a:t>Информационный портал «Петербургское образование». URL: </a:t>
            </a:r>
            <a:r>
              <a:rPr lang="ru-RU" sz="2600" dirty="0">
                <a:hlinkClick r:id="rId6"/>
              </a:rPr>
              <a:t>http://petersburgedu.ru/index.php?attempt=2</a:t>
            </a:r>
            <a:r>
              <a:rPr lang="ru-RU" sz="2600" dirty="0"/>
              <a:t> </a:t>
            </a:r>
          </a:p>
          <a:p>
            <a:pPr lvl="0"/>
            <a:r>
              <a:rPr lang="ru-RU" sz="2600" dirty="0"/>
              <a:t>«Директор по персоналу» практический журнал по управлению персоналом. URL: </a:t>
            </a:r>
            <a:r>
              <a:rPr lang="ru-RU" sz="2600" dirty="0">
                <a:hlinkClick r:id="rId7"/>
              </a:rPr>
              <a:t>http://www.hr-director.ru/</a:t>
            </a:r>
            <a:endParaRPr lang="ru-RU" sz="2600" dirty="0"/>
          </a:p>
          <a:p>
            <a:pPr lvl="0"/>
            <a:r>
              <a:rPr lang="ru-RU" sz="2600" dirty="0"/>
              <a:t>Научная электронная библиотека. URL: </a:t>
            </a:r>
            <a:r>
              <a:rPr lang="ru-RU" sz="2600" dirty="0">
                <a:hlinkClick r:id="rId8"/>
              </a:rPr>
              <a:t>http://elibrary.ru/defaultx.asp</a:t>
            </a:r>
            <a:r>
              <a:rPr lang="ru-RU" sz="2600" dirty="0"/>
              <a:t> </a:t>
            </a:r>
          </a:p>
          <a:p>
            <a:pPr lvl="0"/>
            <a:r>
              <a:rPr lang="ru-RU" sz="2600" dirty="0"/>
              <a:t>Педагогический сайт. URL: </a:t>
            </a:r>
            <a:r>
              <a:rPr lang="ru-RU" sz="2600" dirty="0">
                <a:hlinkClick r:id="rId9"/>
              </a:rPr>
              <a:t>http://future4you.ru/</a:t>
            </a:r>
            <a:r>
              <a:rPr lang="ru-RU" sz="2600" dirty="0"/>
              <a:t> </a:t>
            </a:r>
          </a:p>
          <a:p>
            <a:pPr lvl="0"/>
            <a:r>
              <a:rPr lang="ru-RU" sz="2600" dirty="0"/>
              <a:t>Ресурсы образования: портал информационной поддержки специалистов дошкольного образования. URL: </a:t>
            </a:r>
            <a:r>
              <a:rPr lang="ru-RU" sz="2600" dirty="0">
                <a:hlinkClick r:id="rId10"/>
              </a:rPr>
              <a:t>http://www.resobr.ru/materials/46/42800/</a:t>
            </a:r>
            <a:endParaRPr lang="ru-RU" sz="2600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817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Самообразование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u="sng" dirty="0"/>
              <a:t>Электронные каталоги:</a:t>
            </a:r>
            <a:endParaRPr lang="ru-RU" u="sng" dirty="0"/>
          </a:p>
          <a:p>
            <a:pPr lvl="0"/>
            <a:r>
              <a:rPr lang="ru-RU" dirty="0"/>
              <a:t>Российской национальной библиотеки</a:t>
            </a:r>
          </a:p>
          <a:p>
            <a:pPr lvl="0"/>
            <a:r>
              <a:rPr lang="ru-RU" dirty="0"/>
              <a:t>Российской государственной библиотеки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i="1" u="sng" dirty="0"/>
              <a:t>Базы данных:</a:t>
            </a:r>
            <a:endParaRPr lang="ru-RU" u="sng" dirty="0"/>
          </a:p>
          <a:p>
            <a:pPr lvl="0"/>
            <a:r>
              <a:rPr lang="ru-RU" dirty="0"/>
              <a:t>ГНПБУ – Гос. научной педагогической библиотеки им. Ушинского</a:t>
            </a:r>
          </a:p>
          <a:p>
            <a:pPr lvl="0"/>
            <a:r>
              <a:rPr lang="ru-RU" dirty="0"/>
              <a:t>АРБИКОН – Ассоциации региональных библиотечных консорциумов</a:t>
            </a:r>
          </a:p>
          <a:p>
            <a:pPr lvl="0"/>
            <a:r>
              <a:rPr lang="ru-RU" dirty="0"/>
              <a:t>e-LIBRARY — научная электронная библиотека Российского фонда фундаментальных исследований.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48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09" y="740183"/>
            <a:ext cx="9003322" cy="117653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Траектории профессионального роста педагога дополнительного образования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1838" y="2294792"/>
            <a:ext cx="8781633" cy="359605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/>
                </a:solidFill>
              </a:rPr>
              <a:t>Непрерывный </a:t>
            </a:r>
            <a:r>
              <a:rPr lang="ru-RU" b="1" dirty="0">
                <a:solidFill>
                  <a:schemeClr val="accent2"/>
                </a:solidFill>
              </a:rPr>
              <a:t>профессиональный рост </a:t>
            </a:r>
            <a:r>
              <a:rPr lang="ru-RU" dirty="0">
                <a:solidFill>
                  <a:schemeClr val="accent2"/>
                </a:solidFill>
              </a:rPr>
              <a:t>(образование через всю жизнь)</a:t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chemeClr val="accent2"/>
                </a:solidFill>
              </a:rPr>
              <a:t>По </a:t>
            </a:r>
            <a:r>
              <a:rPr lang="ru-RU" b="1" dirty="0" smtClean="0">
                <a:solidFill>
                  <a:schemeClr val="accent2"/>
                </a:solidFill>
              </a:rPr>
              <a:t>направлениям траекторий роста</a:t>
            </a:r>
            <a:r>
              <a:rPr lang="ru-RU" b="1" dirty="0">
                <a:solidFill>
                  <a:schemeClr val="accent2"/>
                </a:solidFill>
              </a:rPr>
              <a:t>:</a:t>
            </a:r>
            <a:endParaRPr lang="ru-RU" b="1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/>
                </a:solidFill>
              </a:rPr>
              <a:t>Горизонтальный рост – </a:t>
            </a:r>
            <a:r>
              <a:rPr lang="ru-RU" b="1" dirty="0" smtClean="0">
                <a:solidFill>
                  <a:schemeClr val="tx1"/>
                </a:solidFill>
              </a:rPr>
              <a:t>в рамках должностных обязанностей, самосовершенствование в </a:t>
            </a:r>
            <a:r>
              <a:rPr lang="ru-RU" b="1" dirty="0" smtClean="0">
                <a:solidFill>
                  <a:schemeClr val="tx1"/>
                </a:solidFill>
              </a:rPr>
              <a:t>профессии (качественная характеристика);</a:t>
            </a:r>
            <a:endParaRPr lang="ru-RU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/>
                </a:solidFill>
              </a:rPr>
              <a:t>Вертикальный рост – </a:t>
            </a:r>
            <a:r>
              <a:rPr lang="ru-RU" b="1" dirty="0" smtClean="0">
                <a:solidFill>
                  <a:schemeClr val="tx1"/>
                </a:solidFill>
              </a:rPr>
              <a:t>расширение круга </a:t>
            </a:r>
            <a:r>
              <a:rPr lang="ru-RU" b="1" dirty="0" smtClean="0">
                <a:solidFill>
                  <a:schemeClr val="tx1"/>
                </a:solidFill>
              </a:rPr>
              <a:t>должностных обязанностей или </a:t>
            </a:r>
            <a:r>
              <a:rPr lang="ru-RU" b="1" dirty="0" smtClean="0">
                <a:solidFill>
                  <a:schemeClr val="tx1"/>
                </a:solidFill>
              </a:rPr>
              <a:t>назначение на другие должности (педагог-наставник</a:t>
            </a:r>
            <a:r>
              <a:rPr lang="ru-RU" b="1" dirty="0" smtClean="0">
                <a:solidFill>
                  <a:schemeClr val="tx1"/>
                </a:solidFill>
              </a:rPr>
              <a:t>, методист, руководитель структурным </a:t>
            </a:r>
            <a:r>
              <a:rPr lang="ru-RU" b="1" dirty="0" smtClean="0">
                <a:solidFill>
                  <a:schemeClr val="tx1"/>
                </a:solidFill>
              </a:rPr>
              <a:t>подразделением, отделом, ОУ </a:t>
            </a:r>
            <a:r>
              <a:rPr lang="ru-RU" b="1" dirty="0" smtClean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др.)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080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Самообразование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Периодические Интернет-издания: </a:t>
            </a:r>
            <a:endParaRPr lang="ru-RU" dirty="0"/>
          </a:p>
          <a:p>
            <a:pPr lvl="0"/>
            <a:r>
              <a:rPr lang="ru-RU" dirty="0"/>
              <a:t>Журнал «Администратор образования»  </a:t>
            </a:r>
            <a:r>
              <a:rPr lang="ru-RU" u="sng" dirty="0">
                <a:hlinkClick r:id="rId2"/>
              </a:rPr>
              <a:t>http://www.ovd.com.ru/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Журнал «Вестник образования» </a:t>
            </a:r>
            <a:r>
              <a:rPr lang="ru-RU" u="sng" dirty="0">
                <a:hlinkClick r:id="rId3"/>
              </a:rPr>
              <a:t>http://www.vestnik.edu.ru/</a:t>
            </a:r>
            <a:endParaRPr lang="ru-RU" dirty="0"/>
          </a:p>
          <a:p>
            <a:pPr lvl="0"/>
            <a:r>
              <a:rPr lang="ru-RU" dirty="0"/>
              <a:t>Журналы: «Менеджмент в России и за рубежом», «</a:t>
            </a:r>
            <a:r>
              <a:rPr lang="ru-RU" dirty="0" err="1"/>
              <a:t>Конфликтология</a:t>
            </a:r>
            <a:r>
              <a:rPr lang="ru-RU" dirty="0"/>
              <a:t>», «Мир психологии», «Вопросы психологии».</a:t>
            </a:r>
          </a:p>
          <a:p>
            <a:pPr lvl="0"/>
            <a:r>
              <a:rPr lang="ru-RU" dirty="0"/>
              <a:t>Учительская газета </a:t>
            </a:r>
            <a:r>
              <a:rPr lang="ru-RU" u="sng" dirty="0">
                <a:hlinkClick r:id="rId4"/>
              </a:rPr>
              <a:t>http://www.ug.ru/</a:t>
            </a:r>
            <a:endParaRPr lang="ru-RU" dirty="0"/>
          </a:p>
          <a:p>
            <a:pPr lvl="0"/>
            <a:r>
              <a:rPr lang="ru-RU" dirty="0"/>
              <a:t>Журнал «Дополнительное образование и воспитание» </a:t>
            </a:r>
            <a:r>
              <a:rPr lang="ru-RU" u="sng" dirty="0">
                <a:hlinkClick r:id="rId5"/>
              </a:rPr>
              <a:t>http://pressa.ru/izdanie/12402#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Всероссийский Интернет-педсовет </a:t>
            </a:r>
            <a:r>
              <a:rPr lang="ru-RU" u="sng" dirty="0">
                <a:hlinkClick r:id="rId6"/>
              </a:rPr>
              <a:t>http://pedsovet.org/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171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03" y="161192"/>
            <a:ext cx="8596668" cy="841131"/>
          </a:xfrm>
        </p:spPr>
        <p:txBody>
          <a:bodyPr>
            <a:normAutofit/>
          </a:bodyPr>
          <a:lstStyle/>
          <a:p>
            <a:r>
              <a:rPr lang="ru-RU" sz="2400" dirty="0">
                <a:hlinkClick r:id="rId2"/>
              </a:rPr>
              <a:t>Виртуальный методический кабинет</a:t>
            </a:r>
            <a:r>
              <a:rPr lang="ru-RU" sz="2400" dirty="0"/>
              <a:t> </a:t>
            </a:r>
            <a:r>
              <a:rPr lang="ru-RU" sz="2400" dirty="0" smtClean="0"/>
              <a:t>РМЦ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757" y="1123097"/>
            <a:ext cx="8596668" cy="3880773"/>
          </a:xfrm>
        </p:spPr>
        <p:txBody>
          <a:bodyPr/>
          <a:lstStyle/>
          <a:p>
            <a:r>
              <a:rPr lang="ru-RU" dirty="0" smtClean="0"/>
              <a:t>это </a:t>
            </a:r>
            <a:r>
              <a:rPr lang="ru-RU" b="1" dirty="0"/>
              <a:t>открытое информационно-образовательное пространство</a:t>
            </a:r>
            <a:r>
              <a:rPr lang="ru-RU" dirty="0"/>
              <a:t>, созданное для специалистов системы дополнительного образования детей с целью повышения доступности и открытости информации, возможности оперативного знакомства с передовым педагогическим опытом коллег из Санкт-Петербурга и регионов России, с новинками методической литературы, изучения образовательного контента и трансляции своего педагогического </a:t>
            </a:r>
            <a:r>
              <a:rPr lang="ru-RU" dirty="0" smtClean="0"/>
              <a:t>опыта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https://anichkov.ru/page/rmcimk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369" y="2922102"/>
            <a:ext cx="6657962" cy="37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85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7" y="149468"/>
            <a:ext cx="5736493" cy="32267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147" y="133382"/>
            <a:ext cx="5765090" cy="32428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56" y="3418591"/>
            <a:ext cx="5736493" cy="3226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276" y="3516923"/>
            <a:ext cx="5765090" cy="324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70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576" y="-137574"/>
            <a:ext cx="12436576" cy="699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9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85805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Кабинет повышения квалификации </a:t>
            </a:r>
          </a:p>
          <a:p>
            <a:pPr marL="0" indent="0" algn="ctr">
              <a:buNone/>
            </a:pPr>
            <a:r>
              <a:rPr lang="ru-RU" b="1" dirty="0" smtClean="0"/>
              <a:t>Регионального модельного центра дополнительного образования детей</a:t>
            </a:r>
          </a:p>
          <a:p>
            <a:pPr marL="0" indent="0" algn="ctr">
              <a:buNone/>
            </a:pPr>
            <a:r>
              <a:rPr lang="ru-RU" b="1" dirty="0" smtClean="0"/>
              <a:t>ГБНОУ «СПБ ГДТЮ»</a:t>
            </a:r>
          </a:p>
          <a:p>
            <a:pPr marL="0" indent="0" algn="ctr">
              <a:buNone/>
            </a:pPr>
            <a:r>
              <a:rPr lang="ru-RU" b="1" dirty="0" smtClean="0"/>
              <a:t>(812)314-42-12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/>
                </a:solidFill>
                <a:hlinkClick r:id="rId2"/>
              </a:rPr>
              <a:t>kpk@anichkov.ru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hlinkClick r:id="rId3"/>
              </a:rPr>
              <a:t>https://anichkov.ru/page/rmckpk</a:t>
            </a:r>
            <a:r>
              <a:rPr lang="en-US" b="1" dirty="0" smtClean="0">
                <a:solidFill>
                  <a:schemeClr val="tx2"/>
                </a:solidFill>
                <a:hlinkClick r:id="rId3"/>
              </a:rPr>
              <a:t>/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Приглашаем к сотрудничеству</a:t>
            </a:r>
            <a:r>
              <a:rPr lang="ru-RU" b="1" dirty="0" smtClean="0">
                <a:solidFill>
                  <a:schemeClr val="tx2"/>
                </a:solidFill>
              </a:rPr>
              <a:t>!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Идет запись на курсы повышения квалификации на апрель-май 2024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5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477" y="592014"/>
            <a:ext cx="8809892" cy="44899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Непрерывный профессиональный рост </a:t>
            </a:r>
            <a:r>
              <a:rPr lang="ru-RU" dirty="0" smtClean="0">
                <a:solidFill>
                  <a:schemeClr val="accent2"/>
                </a:solidFill>
              </a:rPr>
              <a:t>(образование через всю жизнь)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	1. Профессиональная </a:t>
            </a:r>
            <a:r>
              <a:rPr lang="ru-RU" dirty="0" smtClean="0">
                <a:solidFill>
                  <a:schemeClr val="accent2"/>
                </a:solidFill>
              </a:rPr>
              <a:t>переподготовка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	2. Повышение </a:t>
            </a:r>
            <a:r>
              <a:rPr lang="ru-RU" dirty="0" smtClean="0">
                <a:solidFill>
                  <a:schemeClr val="accent2"/>
                </a:solidFill>
              </a:rPr>
              <a:t>квалификации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	3. </a:t>
            </a:r>
            <a:r>
              <a:rPr lang="ru-RU" dirty="0" smtClean="0">
                <a:solidFill>
                  <a:schemeClr val="accent2"/>
                </a:solidFill>
              </a:rPr>
              <a:t>Самообразование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	</a:t>
            </a:r>
            <a:r>
              <a:rPr lang="ru-RU" dirty="0" smtClean="0">
                <a:solidFill>
                  <a:schemeClr val="accent2"/>
                </a:solidFill>
              </a:rPr>
              <a:t>4. Участие в профессиональных конкурсах и иных педагогических мероприятиях.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!!! Составляющие индивидуального профессионального маршрута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3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Профессиональная переподготовка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9954" y="1930400"/>
            <a:ext cx="5741377" cy="47478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Что это такое?</a:t>
            </a:r>
          </a:p>
          <a:p>
            <a:r>
              <a:rPr lang="ru-RU" dirty="0" smtClean="0"/>
              <a:t>Можно </a:t>
            </a:r>
            <a:r>
              <a:rPr lang="ru-RU" dirty="0"/>
              <a:t>ли работать с дипломом о профессиональной переподготовке?</a:t>
            </a:r>
          </a:p>
          <a:p>
            <a:r>
              <a:rPr lang="ru-RU" dirty="0"/>
              <a:t>Чем отличается диплом о переподготовке от второго </a:t>
            </a:r>
            <a:r>
              <a:rPr lang="ru-RU" dirty="0" smtClean="0"/>
              <a:t>высшего образования?</a:t>
            </a:r>
            <a:endParaRPr lang="ru-RU" dirty="0"/>
          </a:p>
          <a:p>
            <a:r>
              <a:rPr lang="ru-RU" dirty="0"/>
              <a:t>Чем отличается переподготовка от высшего образования?</a:t>
            </a:r>
          </a:p>
          <a:p>
            <a:r>
              <a:rPr lang="ru-RU" dirty="0"/>
              <a:t>Для чего нужна профессиональная переподготовка?</a:t>
            </a:r>
          </a:p>
          <a:p>
            <a:r>
              <a:rPr lang="ru-RU" dirty="0" smtClean="0"/>
              <a:t>Где можно пройти профессиональную переподготовку ПДО?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1331" y="2843878"/>
            <a:ext cx="5383682" cy="359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7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Профессиональная переподготовка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462" y="1679331"/>
            <a:ext cx="8658540" cy="4362031"/>
          </a:xfrm>
        </p:spPr>
        <p:txBody>
          <a:bodyPr/>
          <a:lstStyle/>
          <a:p>
            <a:r>
              <a:rPr lang="ru-RU" b="1" dirty="0" err="1"/>
              <a:t>Профессиона́льная</a:t>
            </a:r>
            <a:r>
              <a:rPr lang="ru-RU" b="1" dirty="0"/>
              <a:t> </a:t>
            </a:r>
            <a:r>
              <a:rPr lang="ru-RU" b="1" dirty="0" err="1"/>
              <a:t>переподгото́вка</a:t>
            </a:r>
            <a:r>
              <a:rPr lang="ru-RU" b="1" dirty="0"/>
              <a:t> </a:t>
            </a:r>
            <a:r>
              <a:rPr lang="ru-RU" dirty="0"/>
              <a:t>— вид дополнительной профессиональной программы. Завершение программы подтверждается выдачей диплома о профессиональной переподготовке и присвоением новой квалификации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является </a:t>
            </a:r>
            <a:r>
              <a:rPr lang="ru-RU" dirty="0" smtClean="0"/>
              <a:t>получением нового уровня </a:t>
            </a:r>
            <a:r>
              <a:rPr lang="ru-RU" dirty="0" smtClean="0"/>
              <a:t>образования.</a:t>
            </a:r>
          </a:p>
          <a:p>
            <a:r>
              <a:rPr lang="ru-RU" b="1" dirty="0" smtClean="0"/>
              <a:t>Программы переподготовки </a:t>
            </a:r>
            <a:r>
              <a:rPr lang="ru-RU" dirty="0" smtClean="0"/>
              <a:t>- это </a:t>
            </a:r>
            <a:r>
              <a:rPr lang="ru-RU" dirty="0"/>
              <a:t>дополнительные профессиональные программы обучения, которые позволяют за короткое время (от 250 до 2000 академических часов) освоить новую специальность. </a:t>
            </a:r>
            <a:endParaRPr lang="ru-RU" dirty="0" smtClean="0"/>
          </a:p>
          <a:p>
            <a:r>
              <a:rPr lang="ru-RU" b="1" dirty="0"/>
              <a:t>Задача </a:t>
            </a:r>
            <a:r>
              <a:rPr lang="ru-RU" b="1" dirty="0" smtClean="0"/>
              <a:t>профессиональной переподготовки </a:t>
            </a:r>
            <a:r>
              <a:rPr lang="ru-RU" b="1" dirty="0"/>
              <a:t>– обучить новым навыкам и компетенциям</a:t>
            </a:r>
            <a:r>
              <a:rPr lang="ru-RU" dirty="0"/>
              <a:t>, необходимым для выполнения новой трудовой деятельности. </a:t>
            </a:r>
            <a:r>
              <a:rPr lang="ru-RU" dirty="0" smtClean="0"/>
              <a:t>Профессиональная </a:t>
            </a:r>
            <a:r>
              <a:rPr lang="ru-RU" dirty="0"/>
              <a:t>переподготовка </a:t>
            </a:r>
            <a:r>
              <a:rPr lang="ru-RU" b="1" dirty="0"/>
              <a:t>доступна тем, кто имеет высшее </a:t>
            </a:r>
            <a:r>
              <a:rPr lang="ru-RU" b="1" dirty="0" smtClean="0"/>
              <a:t>или среднее </a:t>
            </a:r>
            <a:r>
              <a:rPr lang="ru-RU" b="1" dirty="0"/>
              <a:t>профессиональное 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315538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Профессиональная переподготовка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6276" y="1620622"/>
            <a:ext cx="4185623" cy="330411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Что это такое?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Можно </a:t>
            </a:r>
            <a:r>
              <a:rPr lang="ru-RU" dirty="0">
                <a:solidFill>
                  <a:srgbClr val="FF0000"/>
                </a:solidFill>
              </a:rPr>
              <a:t>ли работать с дипломом о профессиональной переподготовке?</a:t>
            </a:r>
          </a:p>
          <a:p>
            <a:r>
              <a:rPr lang="ru-RU" dirty="0"/>
              <a:t>Чем отличается диплом о переподготовке от второго высшего?</a:t>
            </a:r>
          </a:p>
          <a:p>
            <a:r>
              <a:rPr lang="ru-RU" dirty="0"/>
              <a:t>Чем отличается переподготовка от высшего образования?</a:t>
            </a:r>
          </a:p>
          <a:p>
            <a:r>
              <a:rPr lang="ru-RU" dirty="0"/>
              <a:t>Для чего нужна профессиональная переподготовка?</a:t>
            </a:r>
          </a:p>
          <a:p>
            <a:r>
              <a:rPr lang="ru-RU" dirty="0" smtClean="0"/>
              <a:t>Где можно пройти профессиональную переподготовку ПДО?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64369" y="3462244"/>
            <a:ext cx="4737170" cy="327241"/>
          </a:xfrm>
        </p:spPr>
        <p:txBody>
          <a:bodyPr/>
          <a:lstStyle/>
          <a:p>
            <a:r>
              <a:rPr lang="ru-RU" sz="1600" dirty="0"/>
              <a:t>После завершения обучения и успешного прохождения итоговой аттестации выпускник курсов получает </a:t>
            </a:r>
            <a:r>
              <a:rPr lang="ru-RU" sz="1600" b="1" dirty="0"/>
              <a:t>диплом о профессиональной переподготовке</a:t>
            </a:r>
            <a:r>
              <a:rPr lang="ru-RU" sz="1600" dirty="0"/>
              <a:t> (п. 15 ст. 76 ФЗ № 273 «Об образовании»). </a:t>
            </a:r>
            <a:r>
              <a:rPr lang="ru-RU" sz="1600" dirty="0">
                <a:solidFill>
                  <a:srgbClr val="FF0000"/>
                </a:solidFill>
              </a:rPr>
              <a:t>Документ дает право на </a:t>
            </a:r>
            <a:r>
              <a:rPr lang="ru-RU" sz="1600" b="1" dirty="0">
                <a:solidFill>
                  <a:srgbClr val="FF0000"/>
                </a:solidFill>
              </a:rPr>
              <a:t>работу</a:t>
            </a:r>
            <a:r>
              <a:rPr lang="ru-RU" sz="1600" dirty="0">
                <a:solidFill>
                  <a:srgbClr val="FF0000"/>
                </a:solidFill>
              </a:rPr>
              <a:t> </a:t>
            </a:r>
            <a:r>
              <a:rPr lang="ru-RU" sz="1600" b="1" dirty="0">
                <a:solidFill>
                  <a:srgbClr val="FF0000"/>
                </a:solidFill>
              </a:rPr>
              <a:t>по указанной в нем специальности </a:t>
            </a:r>
            <a:r>
              <a:rPr lang="ru-RU" sz="1600" dirty="0">
                <a:solidFill>
                  <a:srgbClr val="FF0000"/>
                </a:solidFill>
              </a:rPr>
              <a:t>и значительно расширяет возможности трудоустройства</a:t>
            </a:r>
            <a:r>
              <a:rPr lang="ru-RU" sz="1600" dirty="0"/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712737" y="4440116"/>
            <a:ext cx="3163961" cy="21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9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Профессиональная переподготовка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6276" y="1620622"/>
            <a:ext cx="4185623" cy="330411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Что это такое?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Можно </a:t>
            </a:r>
            <a:r>
              <a:rPr lang="ru-RU" dirty="0">
                <a:solidFill>
                  <a:schemeClr val="tx1"/>
                </a:solidFill>
              </a:rPr>
              <a:t>ли работать с дипломом о профессиональной переподготовке?</a:t>
            </a:r>
          </a:p>
          <a:p>
            <a:r>
              <a:rPr lang="ru-RU" dirty="0">
                <a:solidFill>
                  <a:srgbClr val="FF0000"/>
                </a:solidFill>
              </a:rPr>
              <a:t>Чем отличается диплом о переподготовке от </a:t>
            </a:r>
            <a:r>
              <a:rPr lang="ru-RU" dirty="0" smtClean="0">
                <a:solidFill>
                  <a:srgbClr val="FF0000"/>
                </a:solidFill>
              </a:rPr>
              <a:t>диплома о высшем образовании?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Чем отличается переподготовка от высшего образования?</a:t>
            </a:r>
          </a:p>
          <a:p>
            <a:r>
              <a:rPr lang="ru-RU" dirty="0"/>
              <a:t>Для чего нужна профессиональная переподготовка?</a:t>
            </a:r>
          </a:p>
          <a:p>
            <a:r>
              <a:rPr lang="ru-RU" dirty="0" smtClean="0"/>
              <a:t>Где можно пройти профессиональную переподготовку ПДО?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88523" y="4112875"/>
            <a:ext cx="5011616" cy="327241"/>
          </a:xfrm>
        </p:spPr>
        <p:txBody>
          <a:bodyPr/>
          <a:lstStyle/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Главное</a:t>
            </a:r>
            <a:r>
              <a:rPr lang="ru-RU" sz="1600" dirty="0"/>
              <a:t> </a:t>
            </a:r>
            <a:r>
              <a:rPr lang="ru-RU" sz="1600" b="1" dirty="0"/>
              <a:t>отличие диплома</a:t>
            </a:r>
            <a:r>
              <a:rPr lang="ru-RU" sz="1600" dirty="0"/>
              <a:t> о профессиональной </a:t>
            </a:r>
            <a:r>
              <a:rPr lang="ru-RU" sz="1600" b="1" dirty="0"/>
              <a:t>переподготовке</a:t>
            </a:r>
            <a:r>
              <a:rPr lang="ru-RU" sz="1600" dirty="0"/>
              <a:t> и </a:t>
            </a:r>
            <a:r>
              <a:rPr lang="ru-RU" sz="1600" b="1" dirty="0"/>
              <a:t>диплома</a:t>
            </a:r>
            <a:r>
              <a:rPr lang="ru-RU" sz="1600" dirty="0"/>
              <a:t> о  высшем </a:t>
            </a:r>
            <a:r>
              <a:rPr lang="ru-RU" sz="1600" dirty="0" smtClean="0"/>
              <a:t>/втором  высшем образовании </a:t>
            </a:r>
            <a:r>
              <a:rPr lang="ru-RU" sz="1600" dirty="0"/>
              <a:t>— </a:t>
            </a:r>
            <a:r>
              <a:rPr lang="ru-RU" sz="1600" dirty="0">
                <a:solidFill>
                  <a:srgbClr val="FF0000"/>
                </a:solidFill>
              </a:rPr>
              <a:t>срок обучения (от 250 академических часов)</a:t>
            </a:r>
            <a:r>
              <a:rPr lang="ru-RU" sz="1600" dirty="0"/>
              <a:t>, т. е. </a:t>
            </a:r>
            <a:r>
              <a:rPr lang="ru-RU" sz="1600" dirty="0" smtClean="0">
                <a:solidFill>
                  <a:srgbClr val="FF0000"/>
                </a:solidFill>
              </a:rPr>
              <a:t>существенно меньше</a:t>
            </a:r>
            <a:r>
              <a:rPr lang="ru-RU" sz="1600" dirty="0" smtClean="0"/>
              <a:t> в сравнении с высшим образованием</a:t>
            </a:r>
            <a:r>
              <a:rPr lang="ru-RU" sz="1600" dirty="0" smtClean="0"/>
              <a:t>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НЕ меняется уровень образования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Вы </a:t>
            </a:r>
            <a:r>
              <a:rPr lang="ru-RU" sz="1600" dirty="0"/>
              <a:t>тратите меньше времени и, соответственно, денег, но выпускники и того, и другого имеют одинаковую квалификацию и могут претендовать на одни и те же вакансии.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712737" y="4440116"/>
            <a:ext cx="3163961" cy="21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2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Профессиональная переподготовка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6276" y="1620622"/>
            <a:ext cx="4185623" cy="330411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Что это такое?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Можно </a:t>
            </a:r>
            <a:r>
              <a:rPr lang="ru-RU" dirty="0">
                <a:solidFill>
                  <a:schemeClr val="tx1"/>
                </a:solidFill>
              </a:rPr>
              <a:t>ли работать с дипломом о профессиональной переподготовке?</a:t>
            </a:r>
          </a:p>
          <a:p>
            <a:r>
              <a:rPr lang="ru-RU" dirty="0">
                <a:solidFill>
                  <a:schemeClr val="tx1"/>
                </a:solidFill>
              </a:rPr>
              <a:t>Чем отличается диплом о переподготовке от второго высшего?</a:t>
            </a:r>
          </a:p>
          <a:p>
            <a:r>
              <a:rPr lang="ru-RU" dirty="0">
                <a:solidFill>
                  <a:srgbClr val="FF0000"/>
                </a:solidFill>
              </a:rPr>
              <a:t>Чем отличается переподготовка от высшего образования?</a:t>
            </a:r>
          </a:p>
          <a:p>
            <a:r>
              <a:rPr lang="ru-RU" dirty="0"/>
              <a:t>Для чего нужна профессиональная переподготовка?</a:t>
            </a:r>
          </a:p>
          <a:p>
            <a:r>
              <a:rPr lang="ru-RU" dirty="0" smtClean="0"/>
              <a:t>Где можно пройти профессиональную переподготовку ПДО?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64369" y="3462244"/>
            <a:ext cx="5011616" cy="327241"/>
          </a:xfrm>
        </p:spPr>
        <p:txBody>
          <a:bodyPr/>
          <a:lstStyle/>
          <a:p>
            <a:r>
              <a:rPr lang="ru-RU" sz="1600" b="1" dirty="0">
                <a:solidFill>
                  <a:srgbClr val="FF0000"/>
                </a:solidFill>
              </a:rPr>
              <a:t>Высшее образование</a:t>
            </a:r>
            <a:r>
              <a:rPr lang="ru-RU" sz="1600" dirty="0">
                <a:solidFill>
                  <a:srgbClr val="FF0000"/>
                </a:solidFill>
              </a:rPr>
              <a:t> </a:t>
            </a:r>
            <a:r>
              <a:rPr lang="ru-RU" sz="1600" dirty="0" smtClean="0">
                <a:solidFill>
                  <a:srgbClr val="FF0000"/>
                </a:solidFill>
              </a:rPr>
              <a:t>- получение нового уровня образования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выполняет </a:t>
            </a:r>
            <a:r>
              <a:rPr lang="ru-RU" sz="1600" dirty="0">
                <a:solidFill>
                  <a:srgbClr val="FF0000"/>
                </a:solidFill>
              </a:rPr>
              <a:t>задачу подготовки кадров высокой квалификации</a:t>
            </a:r>
            <a:r>
              <a:rPr lang="ru-RU" sz="1600" dirty="0"/>
              <a:t>, в то время, как </a:t>
            </a:r>
            <a:r>
              <a:rPr lang="ru-RU" sz="1600" b="1" dirty="0">
                <a:solidFill>
                  <a:srgbClr val="FF0000"/>
                </a:solidFill>
              </a:rPr>
              <a:t>переподготовка</a:t>
            </a:r>
            <a:r>
              <a:rPr lang="ru-RU" sz="1600" dirty="0">
                <a:solidFill>
                  <a:srgbClr val="FF0000"/>
                </a:solidFill>
              </a:rPr>
              <a:t> предоставляет слушателям новые навыки, квалификацию и </a:t>
            </a:r>
            <a:r>
              <a:rPr lang="en-US" sz="1600" dirty="0" smtClean="0">
                <a:solidFill>
                  <a:srgbClr val="FF0000"/>
                </a:solidFill>
              </a:rPr>
              <a:t> min </a:t>
            </a:r>
            <a:r>
              <a:rPr lang="ru-RU" sz="1600" dirty="0" smtClean="0">
                <a:solidFill>
                  <a:srgbClr val="FF0000"/>
                </a:solidFill>
              </a:rPr>
              <a:t>компетенцию</a:t>
            </a:r>
            <a:r>
              <a:rPr lang="ru-RU" sz="1600" dirty="0">
                <a:solidFill>
                  <a:srgbClr val="FF0000"/>
                </a:solidFill>
              </a:rPr>
              <a:t>,</a:t>
            </a:r>
            <a:r>
              <a:rPr lang="ru-RU" sz="1600" dirty="0"/>
              <a:t> которые требуются для того, чтобы полноценно выполнять профессиональную деятельность </a:t>
            </a:r>
            <a:r>
              <a:rPr lang="ru-RU" sz="1600" dirty="0" smtClean="0"/>
              <a:t>новом направлении.</a:t>
            </a:r>
            <a:endParaRPr lang="ru-RU" sz="1600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712737" y="4440116"/>
            <a:ext cx="3163961" cy="21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2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Профессиональная переподготовка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6276" y="1620622"/>
            <a:ext cx="4185623" cy="330411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Что это такое?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Можно </a:t>
            </a:r>
            <a:r>
              <a:rPr lang="ru-RU" dirty="0">
                <a:solidFill>
                  <a:schemeClr val="tx1"/>
                </a:solidFill>
              </a:rPr>
              <a:t>ли работать с дипломом о профессиональной переподготовке?</a:t>
            </a:r>
          </a:p>
          <a:p>
            <a:r>
              <a:rPr lang="ru-RU" dirty="0">
                <a:solidFill>
                  <a:schemeClr val="tx1"/>
                </a:solidFill>
              </a:rPr>
              <a:t>Чем отличается диплом о переподготовке от второго высшего?</a:t>
            </a:r>
          </a:p>
          <a:p>
            <a:r>
              <a:rPr lang="ru-RU" dirty="0">
                <a:solidFill>
                  <a:schemeClr val="tx1"/>
                </a:solidFill>
              </a:rPr>
              <a:t>Чем отличается переподготовка от высшего образования?</a:t>
            </a:r>
          </a:p>
          <a:p>
            <a:r>
              <a:rPr lang="ru-RU" dirty="0">
                <a:solidFill>
                  <a:srgbClr val="FF0000"/>
                </a:solidFill>
              </a:rPr>
              <a:t>Для чего нужна профессиональная переподготовка?</a:t>
            </a:r>
          </a:p>
          <a:p>
            <a:r>
              <a:rPr lang="ru-RU" dirty="0" smtClean="0"/>
              <a:t>Где можно пройти профессиональную переподготовку ПДО?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35769" y="4112875"/>
            <a:ext cx="5011616" cy="327241"/>
          </a:xfrm>
        </p:spPr>
        <p:txBody>
          <a:bodyPr/>
          <a:lstStyle/>
          <a:p>
            <a:r>
              <a:rPr lang="ru-RU" sz="1600" dirty="0" smtClean="0"/>
              <a:t>Профессиональная переподготовка нужна для расширения возможности трудоустройства (соответствие требованиям </a:t>
            </a:r>
            <a:r>
              <a:rPr lang="ru-RU" sz="1600" dirty="0" err="1" smtClean="0"/>
              <a:t>Профстандарта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После </a:t>
            </a:r>
            <a:r>
              <a:rPr lang="ru-RU" sz="1600" dirty="0"/>
              <a:t>прохождения программы выдается </a:t>
            </a:r>
            <a:r>
              <a:rPr lang="ru-RU" sz="1600" b="1" dirty="0"/>
              <a:t>диплом</a:t>
            </a:r>
            <a:r>
              <a:rPr lang="ru-RU" sz="1600" dirty="0"/>
              <a:t> по </a:t>
            </a:r>
            <a:r>
              <a:rPr lang="ru-RU" sz="1600" b="1" dirty="0"/>
              <a:t>переподготовке</a:t>
            </a:r>
            <a:r>
              <a:rPr lang="ru-RU" sz="1600" dirty="0"/>
              <a:t>, что дает возможность подтвердить: </a:t>
            </a:r>
            <a:endParaRPr lang="ru-RU" sz="1600" dirty="0" smtClean="0"/>
          </a:p>
          <a:p>
            <a:r>
              <a:rPr lang="ru-RU" sz="1600" dirty="0" smtClean="0"/>
              <a:t>1) получение </a:t>
            </a:r>
            <a:r>
              <a:rPr lang="ru-RU" sz="1600" dirty="0"/>
              <a:t>совершенно новой квалификации; совершенствование знаний </a:t>
            </a:r>
            <a:endParaRPr lang="ru-RU" sz="1600" dirty="0" smtClean="0"/>
          </a:p>
          <a:p>
            <a:r>
              <a:rPr lang="ru-RU" sz="1600" dirty="0" smtClean="0"/>
              <a:t>2) получение </a:t>
            </a:r>
            <a:r>
              <a:rPr lang="ru-RU" sz="1600" dirty="0"/>
              <a:t>дополнительных навыков по уже приобретённой ранее </a:t>
            </a:r>
            <a:r>
              <a:rPr lang="ru-RU" sz="1600" dirty="0" smtClean="0"/>
              <a:t>специальности</a:t>
            </a:r>
            <a:r>
              <a:rPr lang="en-US" sz="1600" dirty="0" smtClean="0"/>
              <a:t> (</a:t>
            </a:r>
            <a:r>
              <a:rPr lang="ru-RU" sz="1600" dirty="0" smtClean="0"/>
              <a:t>роль повышения квалификации). После СПО.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712737" y="4440116"/>
            <a:ext cx="3163961" cy="21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01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</TotalTime>
  <Words>899</Words>
  <Application>Microsoft Office PowerPoint</Application>
  <PresentationFormat>Широкоэкранный</PresentationFormat>
  <Paragraphs>155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Аспект</vt:lpstr>
      <vt:lpstr>Траектории профессионального роста педагога дополнительного образования</vt:lpstr>
      <vt:lpstr>Траектории профессионального роста педагога дополнительного образования</vt:lpstr>
      <vt:lpstr>Непрерывный профессиональный рост (образование через всю жизнь)   1. Профессиональная переподготовка  2. Повышение квалификации  3. Самообразование  4. Участие в профессиональных конкурсах и иных педагогических мероприятиях.    !!! Составляющие индивидуального профессионального маршрута</vt:lpstr>
      <vt:lpstr>Профессиональная переподготовка</vt:lpstr>
      <vt:lpstr>Профессиональная переподготовка</vt:lpstr>
      <vt:lpstr>Профессиональная переподготовка</vt:lpstr>
      <vt:lpstr>Профессиональная переподготовка</vt:lpstr>
      <vt:lpstr>Профессиональная переподготовка</vt:lpstr>
      <vt:lpstr>Профессиональная переподготовка</vt:lpstr>
      <vt:lpstr>Профессиональная переподготовка</vt:lpstr>
      <vt:lpstr>Профессиональная переподготовка</vt:lpstr>
      <vt:lpstr>Повышение квалификации по ДПП ПК</vt:lpstr>
      <vt:lpstr>Повышение квалификации по ДПП ПК</vt:lpstr>
      <vt:lpstr>Повышение квалификации в ГБНОУ «СПБ ГДТЮ»</vt:lpstr>
      <vt:lpstr>Повышение квалификации в ГБНОУ «СПБ ГДТЮ»</vt:lpstr>
      <vt:lpstr>Повышение квалификации в ГБНОУ «СПБ ГДТЮ»</vt:lpstr>
      <vt:lpstr>Самообразование </vt:lpstr>
      <vt:lpstr>Самообразование </vt:lpstr>
      <vt:lpstr>Самообразование </vt:lpstr>
      <vt:lpstr>Самообразование </vt:lpstr>
      <vt:lpstr>Виртуальный методический кабинет РМЦ</vt:lpstr>
      <vt:lpstr>Презентация PowerPoint</vt:lpstr>
      <vt:lpstr>Презентация PowerPoint</vt:lpstr>
      <vt:lpstr>Контакты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Траектории профессионального роста педагога дополнительного образования</dc:title>
  <dc:creator>User</dc:creator>
  <cp:lastModifiedBy>User</cp:lastModifiedBy>
  <cp:revision>35</cp:revision>
  <cp:lastPrinted>2022-03-14T16:01:21Z</cp:lastPrinted>
  <dcterms:created xsi:type="dcterms:W3CDTF">2022-03-14T10:47:01Z</dcterms:created>
  <dcterms:modified xsi:type="dcterms:W3CDTF">2024-03-12T06:25:19Z</dcterms:modified>
</cp:coreProperties>
</file>