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1.xml" ContentType="application/vnd.openxmlformats-officedocument.themeOverr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19" r:id="rId1"/>
    <p:sldMasterId id="2147484931" r:id="rId2"/>
  </p:sldMasterIdLst>
  <p:notesMasterIdLst>
    <p:notesMasterId r:id="rId122"/>
  </p:notesMasterIdLst>
  <p:handoutMasterIdLst>
    <p:handoutMasterId r:id="rId123"/>
  </p:handoutMasterIdLst>
  <p:sldIdLst>
    <p:sldId id="707" r:id="rId3"/>
    <p:sldId id="421" r:id="rId4"/>
    <p:sldId id="487" r:id="rId5"/>
    <p:sldId id="423" r:id="rId6"/>
    <p:sldId id="486" r:id="rId7"/>
    <p:sldId id="701" r:id="rId8"/>
    <p:sldId id="424" r:id="rId9"/>
    <p:sldId id="650" r:id="rId10"/>
    <p:sldId id="651" r:id="rId11"/>
    <p:sldId id="425" r:id="rId12"/>
    <p:sldId id="426" r:id="rId13"/>
    <p:sldId id="723" r:id="rId14"/>
    <p:sldId id="677" r:id="rId15"/>
    <p:sldId id="709" r:id="rId16"/>
    <p:sldId id="428" r:id="rId17"/>
    <p:sldId id="714" r:id="rId18"/>
    <p:sldId id="719" r:id="rId19"/>
    <p:sldId id="720" r:id="rId20"/>
    <p:sldId id="721" r:id="rId21"/>
    <p:sldId id="713" r:id="rId22"/>
    <p:sldId id="712" r:id="rId23"/>
    <p:sldId id="427" r:id="rId24"/>
    <p:sldId id="715" r:id="rId25"/>
    <p:sldId id="716" r:id="rId26"/>
    <p:sldId id="724" r:id="rId27"/>
    <p:sldId id="678" r:id="rId28"/>
    <p:sldId id="725" r:id="rId29"/>
    <p:sldId id="726" r:id="rId30"/>
    <p:sldId id="727" r:id="rId31"/>
    <p:sldId id="729" r:id="rId32"/>
    <p:sldId id="346" r:id="rId33"/>
    <p:sldId id="728" r:id="rId34"/>
    <p:sldId id="694" r:id="rId35"/>
    <p:sldId id="695" r:id="rId36"/>
    <p:sldId id="348" r:id="rId37"/>
    <p:sldId id="722" r:id="rId38"/>
    <p:sldId id="547" r:id="rId39"/>
    <p:sldId id="548" r:id="rId40"/>
    <p:sldId id="549" r:id="rId41"/>
    <p:sldId id="430" r:id="rId42"/>
    <p:sldId id="730" r:id="rId43"/>
    <p:sldId id="506" r:id="rId44"/>
    <p:sldId id="505" r:id="rId45"/>
    <p:sldId id="507" r:id="rId46"/>
    <p:sldId id="508" r:id="rId47"/>
    <p:sldId id="509" r:id="rId48"/>
    <p:sldId id="510" r:id="rId49"/>
    <p:sldId id="511" r:id="rId50"/>
    <p:sldId id="731" r:id="rId51"/>
    <p:sldId id="556" r:id="rId52"/>
    <p:sldId id="675" r:id="rId53"/>
    <p:sldId id="654" r:id="rId54"/>
    <p:sldId id="662" r:id="rId55"/>
    <p:sldId id="653" r:id="rId56"/>
    <p:sldId id="732" r:id="rId57"/>
    <p:sldId id="737" r:id="rId58"/>
    <p:sldId id="698" r:id="rId59"/>
    <p:sldId id="557" r:id="rId60"/>
    <p:sldId id="688" r:id="rId61"/>
    <p:sldId id="560" r:id="rId62"/>
    <p:sldId id="686" r:id="rId63"/>
    <p:sldId id="697" r:id="rId64"/>
    <p:sldId id="567" r:id="rId65"/>
    <p:sldId id="568" r:id="rId66"/>
    <p:sldId id="569" r:id="rId67"/>
    <p:sldId id="570" r:id="rId68"/>
    <p:sldId id="571" r:id="rId69"/>
    <p:sldId id="572" r:id="rId70"/>
    <p:sldId id="573" r:id="rId71"/>
    <p:sldId id="574" r:id="rId72"/>
    <p:sldId id="575" r:id="rId73"/>
    <p:sldId id="576" r:id="rId74"/>
    <p:sldId id="577" r:id="rId75"/>
    <p:sldId id="578" r:id="rId76"/>
    <p:sldId id="513" r:id="rId77"/>
    <p:sldId id="733" r:id="rId78"/>
    <p:sldId id="517" r:id="rId79"/>
    <p:sldId id="520" r:id="rId80"/>
    <p:sldId id="521" r:id="rId81"/>
    <p:sldId id="522" r:id="rId82"/>
    <p:sldId id="734" r:id="rId83"/>
    <p:sldId id="536" r:id="rId84"/>
    <p:sldId id="537" r:id="rId85"/>
    <p:sldId id="591" r:id="rId86"/>
    <p:sldId id="593" r:id="rId87"/>
    <p:sldId id="594" r:id="rId88"/>
    <p:sldId id="538" r:id="rId89"/>
    <p:sldId id="580" r:id="rId90"/>
    <p:sldId id="581" r:id="rId91"/>
    <p:sldId id="738" r:id="rId92"/>
    <p:sldId id="705" r:id="rId93"/>
    <p:sldId id="583" r:id="rId94"/>
    <p:sldId id="588" r:id="rId95"/>
    <p:sldId id="584" r:id="rId96"/>
    <p:sldId id="585" r:id="rId97"/>
    <p:sldId id="586" r:id="rId98"/>
    <p:sldId id="596" r:id="rId99"/>
    <p:sldId id="599" r:id="rId100"/>
    <p:sldId id="600" r:id="rId101"/>
    <p:sldId id="631" r:id="rId102"/>
    <p:sldId id="597" r:id="rId103"/>
    <p:sldId id="598" r:id="rId104"/>
    <p:sldId id="601" r:id="rId105"/>
    <p:sldId id="602" r:id="rId106"/>
    <p:sldId id="603" r:id="rId107"/>
    <p:sldId id="632" r:id="rId108"/>
    <p:sldId id="606" r:id="rId109"/>
    <p:sldId id="607" r:id="rId110"/>
    <p:sldId id="608" r:id="rId111"/>
    <p:sldId id="612" r:id="rId112"/>
    <p:sldId id="634" r:id="rId113"/>
    <p:sldId id="633" r:id="rId114"/>
    <p:sldId id="614" r:id="rId115"/>
    <p:sldId id="615" r:id="rId116"/>
    <p:sldId id="616" r:id="rId117"/>
    <p:sldId id="692" r:id="rId118"/>
    <p:sldId id="735" r:id="rId119"/>
    <p:sldId id="736" r:id="rId120"/>
    <p:sldId id="590" r:id="rId121"/>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00"/>
    <a:srgbClr val="58267E"/>
    <a:srgbClr val="C1D0FB"/>
    <a:srgbClr val="593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88462" autoAdjust="0"/>
  </p:normalViewPr>
  <p:slideViewPr>
    <p:cSldViewPr>
      <p:cViewPr varScale="1">
        <p:scale>
          <a:sx n="112" d="100"/>
          <a:sy n="112" d="100"/>
        </p:scale>
        <p:origin x="1254" y="96"/>
      </p:cViewPr>
      <p:guideLst>
        <p:guide orient="horz" pos="2160"/>
        <p:guide pos="2880"/>
      </p:guideLst>
    </p:cSldViewPr>
  </p:slideViewPr>
  <p:outlineViewPr>
    <p:cViewPr>
      <p:scale>
        <a:sx n="33" d="100"/>
        <a:sy n="33" d="100"/>
      </p:scale>
      <p:origin x="48" y="325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B4078A-685D-4DD2-A48E-E8502ACBA4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886729E-978E-4FE4-9B5C-B519EBE66D15}">
      <dgm:prSet/>
      <dgm:spPr/>
      <dgm:t>
        <a:bodyPr/>
        <a:lstStyle/>
        <a:p>
          <a:pPr rtl="0"/>
          <a:r>
            <a:rPr lang="ru-RU" b="1" dirty="0"/>
            <a:t>Требование и Основание </a:t>
          </a:r>
          <a:endParaRPr lang="ru-RU" dirty="0"/>
        </a:p>
      </dgm:t>
    </dgm:pt>
    <dgm:pt modelId="{A88BFE41-2E27-499D-8074-542E92193E06}" type="parTrans" cxnId="{574F919E-E7AA-4402-AEAB-0F53E10C19E9}">
      <dgm:prSet/>
      <dgm:spPr/>
      <dgm:t>
        <a:bodyPr/>
        <a:lstStyle/>
        <a:p>
          <a:endParaRPr lang="ru-RU"/>
        </a:p>
      </dgm:t>
    </dgm:pt>
    <dgm:pt modelId="{FDFF8B44-9056-4B47-BFDB-3751CA363666}" type="sibTrans" cxnId="{574F919E-E7AA-4402-AEAB-0F53E10C19E9}">
      <dgm:prSet/>
      <dgm:spPr/>
      <dgm:t>
        <a:bodyPr/>
        <a:lstStyle/>
        <a:p>
          <a:endParaRPr lang="ru-RU"/>
        </a:p>
      </dgm:t>
    </dgm:pt>
    <dgm:pt modelId="{639BCED4-0C5F-40A8-91B4-B1F1F08250D3}" type="pres">
      <dgm:prSet presAssocID="{05B4078A-685D-4DD2-A48E-E8502ACBA47F}" presName="linear" presStyleCnt="0">
        <dgm:presLayoutVars>
          <dgm:animLvl val="lvl"/>
          <dgm:resizeHandles val="exact"/>
        </dgm:presLayoutVars>
      </dgm:prSet>
      <dgm:spPr/>
      <dgm:t>
        <a:bodyPr/>
        <a:lstStyle/>
        <a:p>
          <a:endParaRPr lang="ru-RU"/>
        </a:p>
      </dgm:t>
    </dgm:pt>
    <dgm:pt modelId="{BD903A28-F3B1-46CD-8D2F-43252B3C6925}" type="pres">
      <dgm:prSet presAssocID="{E886729E-978E-4FE4-9B5C-B519EBE66D15}" presName="parentText" presStyleLbl="node1" presStyleIdx="0" presStyleCnt="1" custLinFactNeighborX="-3755" custLinFactNeighborY="75845">
        <dgm:presLayoutVars>
          <dgm:chMax val="0"/>
          <dgm:bulletEnabled val="1"/>
        </dgm:presLayoutVars>
      </dgm:prSet>
      <dgm:spPr/>
      <dgm:t>
        <a:bodyPr/>
        <a:lstStyle/>
        <a:p>
          <a:endParaRPr lang="ru-RU"/>
        </a:p>
      </dgm:t>
    </dgm:pt>
  </dgm:ptLst>
  <dgm:cxnLst>
    <dgm:cxn modelId="{C8681641-DA94-467C-9EDC-26D6594EFA1C}" type="presOf" srcId="{E886729E-978E-4FE4-9B5C-B519EBE66D15}" destId="{BD903A28-F3B1-46CD-8D2F-43252B3C6925}" srcOrd="0" destOrd="0" presId="urn:microsoft.com/office/officeart/2005/8/layout/vList2"/>
    <dgm:cxn modelId="{B2C652A3-7C2F-42ED-B3AF-A9E21E680BB3}" type="presOf" srcId="{05B4078A-685D-4DD2-A48E-E8502ACBA47F}" destId="{639BCED4-0C5F-40A8-91B4-B1F1F08250D3}" srcOrd="0" destOrd="0" presId="urn:microsoft.com/office/officeart/2005/8/layout/vList2"/>
    <dgm:cxn modelId="{574F919E-E7AA-4402-AEAB-0F53E10C19E9}" srcId="{05B4078A-685D-4DD2-A48E-E8502ACBA47F}" destId="{E886729E-978E-4FE4-9B5C-B519EBE66D15}" srcOrd="0" destOrd="0" parTransId="{A88BFE41-2E27-499D-8074-542E92193E06}" sibTransId="{FDFF8B44-9056-4B47-BFDB-3751CA363666}"/>
    <dgm:cxn modelId="{F95D524F-1524-4BFD-89AA-18A313D226FC}" type="presParOf" srcId="{639BCED4-0C5F-40A8-91B4-B1F1F08250D3}" destId="{BD903A28-F3B1-46CD-8D2F-43252B3C69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B4078A-685D-4DD2-A48E-E8502ACBA4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886729E-978E-4FE4-9B5C-B519EBE66D15}">
      <dgm:prSet custT="1"/>
      <dgm:spPr/>
      <dgm:t>
        <a:bodyPr/>
        <a:lstStyle/>
        <a:p>
          <a:pPr rtl="0"/>
          <a:r>
            <a:rPr lang="ru-RU" sz="2400" b="1" dirty="0"/>
            <a:t>Требование и Основание </a:t>
          </a:r>
          <a:endParaRPr lang="ru-RU" sz="2400" dirty="0"/>
        </a:p>
      </dgm:t>
    </dgm:pt>
    <dgm:pt modelId="{A88BFE41-2E27-499D-8074-542E92193E06}" type="parTrans" cxnId="{574F919E-E7AA-4402-AEAB-0F53E10C19E9}">
      <dgm:prSet/>
      <dgm:spPr/>
      <dgm:t>
        <a:bodyPr/>
        <a:lstStyle/>
        <a:p>
          <a:endParaRPr lang="ru-RU"/>
        </a:p>
      </dgm:t>
    </dgm:pt>
    <dgm:pt modelId="{FDFF8B44-9056-4B47-BFDB-3751CA363666}" type="sibTrans" cxnId="{574F919E-E7AA-4402-AEAB-0F53E10C19E9}">
      <dgm:prSet/>
      <dgm:spPr/>
      <dgm:t>
        <a:bodyPr/>
        <a:lstStyle/>
        <a:p>
          <a:endParaRPr lang="ru-RU"/>
        </a:p>
      </dgm:t>
    </dgm:pt>
    <dgm:pt modelId="{639BCED4-0C5F-40A8-91B4-B1F1F08250D3}" type="pres">
      <dgm:prSet presAssocID="{05B4078A-685D-4DD2-A48E-E8502ACBA47F}" presName="linear" presStyleCnt="0">
        <dgm:presLayoutVars>
          <dgm:animLvl val="lvl"/>
          <dgm:resizeHandles val="exact"/>
        </dgm:presLayoutVars>
      </dgm:prSet>
      <dgm:spPr/>
      <dgm:t>
        <a:bodyPr/>
        <a:lstStyle/>
        <a:p>
          <a:endParaRPr lang="ru-RU"/>
        </a:p>
      </dgm:t>
    </dgm:pt>
    <dgm:pt modelId="{BD903A28-F3B1-46CD-8D2F-43252B3C6925}" type="pres">
      <dgm:prSet presAssocID="{E886729E-978E-4FE4-9B5C-B519EBE66D15}" presName="parentText" presStyleLbl="node1" presStyleIdx="0" presStyleCnt="1" custLinFactNeighborX="-2088" custLinFactNeighborY="-43712">
        <dgm:presLayoutVars>
          <dgm:chMax val="0"/>
          <dgm:bulletEnabled val="1"/>
        </dgm:presLayoutVars>
      </dgm:prSet>
      <dgm:spPr/>
      <dgm:t>
        <a:bodyPr/>
        <a:lstStyle/>
        <a:p>
          <a:endParaRPr lang="ru-RU"/>
        </a:p>
      </dgm:t>
    </dgm:pt>
  </dgm:ptLst>
  <dgm:cxnLst>
    <dgm:cxn modelId="{574F919E-E7AA-4402-AEAB-0F53E10C19E9}" srcId="{05B4078A-685D-4DD2-A48E-E8502ACBA47F}" destId="{E886729E-978E-4FE4-9B5C-B519EBE66D15}" srcOrd="0" destOrd="0" parTransId="{A88BFE41-2E27-499D-8074-542E92193E06}" sibTransId="{FDFF8B44-9056-4B47-BFDB-3751CA363666}"/>
    <dgm:cxn modelId="{E8517A52-D2DC-4D67-AB5F-F1A9AE0D7CCA}" type="presOf" srcId="{E886729E-978E-4FE4-9B5C-B519EBE66D15}" destId="{BD903A28-F3B1-46CD-8D2F-43252B3C6925}" srcOrd="0" destOrd="0" presId="urn:microsoft.com/office/officeart/2005/8/layout/vList2"/>
    <dgm:cxn modelId="{E7622F1C-DDFC-459E-87AE-1B788A69FD35}" type="presOf" srcId="{05B4078A-685D-4DD2-A48E-E8502ACBA47F}" destId="{639BCED4-0C5F-40A8-91B4-B1F1F08250D3}" srcOrd="0" destOrd="0" presId="urn:microsoft.com/office/officeart/2005/8/layout/vList2"/>
    <dgm:cxn modelId="{B7698230-A9EF-428F-9D2D-2B567DBEEF0D}" type="presParOf" srcId="{639BCED4-0C5F-40A8-91B4-B1F1F08250D3}" destId="{BD903A28-F3B1-46CD-8D2F-43252B3C69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2B78A9-8514-4C70-BE5C-C89AC56BA2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B3C952A-2078-48D9-A2B8-7A468D686968}">
      <dgm:prSet custT="1"/>
      <dgm:spPr/>
      <dgm:t>
        <a:bodyPr/>
        <a:lstStyle/>
        <a:p>
          <a:pPr rtl="0"/>
          <a:r>
            <a:rPr lang="ru-RU" sz="2400" b="1" dirty="0"/>
            <a:t>Обязательные компоненты </a:t>
          </a:r>
          <a:endParaRPr lang="ru-RU" sz="2400" dirty="0"/>
        </a:p>
      </dgm:t>
    </dgm:pt>
    <dgm:pt modelId="{F72BB4FE-EC5B-401A-8A43-3F4823A14479}" type="parTrans" cxnId="{D837A408-8ACE-4AAD-ABE1-1601C81B3359}">
      <dgm:prSet/>
      <dgm:spPr/>
      <dgm:t>
        <a:bodyPr/>
        <a:lstStyle/>
        <a:p>
          <a:endParaRPr lang="ru-RU"/>
        </a:p>
      </dgm:t>
    </dgm:pt>
    <dgm:pt modelId="{949DF419-6332-41BF-BF7B-0F436DA2315F}" type="sibTrans" cxnId="{D837A408-8ACE-4AAD-ABE1-1601C81B3359}">
      <dgm:prSet/>
      <dgm:spPr/>
      <dgm:t>
        <a:bodyPr/>
        <a:lstStyle/>
        <a:p>
          <a:endParaRPr lang="ru-RU"/>
        </a:p>
      </dgm:t>
    </dgm:pt>
    <dgm:pt modelId="{721B9724-F39B-484B-82E7-9D63273D5B26}" type="pres">
      <dgm:prSet presAssocID="{922B78A9-8514-4C70-BE5C-C89AC56BA223}" presName="linear" presStyleCnt="0">
        <dgm:presLayoutVars>
          <dgm:animLvl val="lvl"/>
          <dgm:resizeHandles val="exact"/>
        </dgm:presLayoutVars>
      </dgm:prSet>
      <dgm:spPr/>
      <dgm:t>
        <a:bodyPr/>
        <a:lstStyle/>
        <a:p>
          <a:endParaRPr lang="ru-RU"/>
        </a:p>
      </dgm:t>
    </dgm:pt>
    <dgm:pt modelId="{4A390017-A545-424A-9D38-C240A2817480}" type="pres">
      <dgm:prSet presAssocID="{AB3C952A-2078-48D9-A2B8-7A468D686968}" presName="parentText" presStyleLbl="node1" presStyleIdx="0" presStyleCnt="1">
        <dgm:presLayoutVars>
          <dgm:chMax val="0"/>
          <dgm:bulletEnabled val="1"/>
        </dgm:presLayoutVars>
      </dgm:prSet>
      <dgm:spPr/>
      <dgm:t>
        <a:bodyPr/>
        <a:lstStyle/>
        <a:p>
          <a:endParaRPr lang="ru-RU"/>
        </a:p>
      </dgm:t>
    </dgm:pt>
  </dgm:ptLst>
  <dgm:cxnLst>
    <dgm:cxn modelId="{D837A408-8ACE-4AAD-ABE1-1601C81B3359}" srcId="{922B78A9-8514-4C70-BE5C-C89AC56BA223}" destId="{AB3C952A-2078-48D9-A2B8-7A468D686968}" srcOrd="0" destOrd="0" parTransId="{F72BB4FE-EC5B-401A-8A43-3F4823A14479}" sibTransId="{949DF419-6332-41BF-BF7B-0F436DA2315F}"/>
    <dgm:cxn modelId="{0C39A7A1-DE90-4747-A272-46803636BF02}" type="presOf" srcId="{922B78A9-8514-4C70-BE5C-C89AC56BA223}" destId="{721B9724-F39B-484B-82E7-9D63273D5B26}" srcOrd="0" destOrd="0" presId="urn:microsoft.com/office/officeart/2005/8/layout/vList2"/>
    <dgm:cxn modelId="{D6092A03-10F1-4165-B8B7-42C13F95FEA6}" type="presOf" srcId="{AB3C952A-2078-48D9-A2B8-7A468D686968}" destId="{4A390017-A545-424A-9D38-C240A2817480}" srcOrd="0" destOrd="0" presId="urn:microsoft.com/office/officeart/2005/8/layout/vList2"/>
    <dgm:cxn modelId="{B344CFB1-608B-49F0-914D-07C4D2AB3B8F}" type="presParOf" srcId="{721B9724-F39B-484B-82E7-9D63273D5B26}" destId="{4A390017-A545-424A-9D38-C240A281748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B4078A-685D-4DD2-A48E-E8502ACBA4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886729E-978E-4FE4-9B5C-B519EBE66D15}">
      <dgm:prSet/>
      <dgm:spPr/>
      <dgm:t>
        <a:bodyPr/>
        <a:lstStyle/>
        <a:p>
          <a:pPr rtl="0"/>
          <a:r>
            <a:rPr lang="ru-RU" b="1" dirty="0"/>
            <a:t>Требование и Основание </a:t>
          </a:r>
          <a:endParaRPr lang="ru-RU" dirty="0"/>
        </a:p>
      </dgm:t>
    </dgm:pt>
    <dgm:pt modelId="{A88BFE41-2E27-499D-8074-542E92193E06}" type="parTrans" cxnId="{574F919E-E7AA-4402-AEAB-0F53E10C19E9}">
      <dgm:prSet/>
      <dgm:spPr/>
      <dgm:t>
        <a:bodyPr/>
        <a:lstStyle/>
        <a:p>
          <a:endParaRPr lang="ru-RU"/>
        </a:p>
      </dgm:t>
    </dgm:pt>
    <dgm:pt modelId="{FDFF8B44-9056-4B47-BFDB-3751CA363666}" type="sibTrans" cxnId="{574F919E-E7AA-4402-AEAB-0F53E10C19E9}">
      <dgm:prSet/>
      <dgm:spPr/>
      <dgm:t>
        <a:bodyPr/>
        <a:lstStyle/>
        <a:p>
          <a:endParaRPr lang="ru-RU"/>
        </a:p>
      </dgm:t>
    </dgm:pt>
    <dgm:pt modelId="{639BCED4-0C5F-40A8-91B4-B1F1F08250D3}" type="pres">
      <dgm:prSet presAssocID="{05B4078A-685D-4DD2-A48E-E8502ACBA47F}" presName="linear" presStyleCnt="0">
        <dgm:presLayoutVars>
          <dgm:animLvl val="lvl"/>
          <dgm:resizeHandles val="exact"/>
        </dgm:presLayoutVars>
      </dgm:prSet>
      <dgm:spPr/>
      <dgm:t>
        <a:bodyPr/>
        <a:lstStyle/>
        <a:p>
          <a:endParaRPr lang="ru-RU"/>
        </a:p>
      </dgm:t>
    </dgm:pt>
    <dgm:pt modelId="{BD903A28-F3B1-46CD-8D2F-43252B3C6925}" type="pres">
      <dgm:prSet presAssocID="{E886729E-978E-4FE4-9B5C-B519EBE66D15}" presName="parentText" presStyleLbl="node1" presStyleIdx="0" presStyleCnt="1">
        <dgm:presLayoutVars>
          <dgm:chMax val="0"/>
          <dgm:bulletEnabled val="1"/>
        </dgm:presLayoutVars>
      </dgm:prSet>
      <dgm:spPr/>
      <dgm:t>
        <a:bodyPr/>
        <a:lstStyle/>
        <a:p>
          <a:endParaRPr lang="ru-RU"/>
        </a:p>
      </dgm:t>
    </dgm:pt>
  </dgm:ptLst>
  <dgm:cxnLst>
    <dgm:cxn modelId="{FE619F16-4F7D-45FC-B82F-386FDBB797BF}" type="presOf" srcId="{E886729E-978E-4FE4-9B5C-B519EBE66D15}" destId="{BD903A28-F3B1-46CD-8D2F-43252B3C6925}" srcOrd="0" destOrd="0" presId="urn:microsoft.com/office/officeart/2005/8/layout/vList2"/>
    <dgm:cxn modelId="{18B366A3-9221-43C2-8C60-4CC0CAA0ADAB}" type="presOf" srcId="{05B4078A-685D-4DD2-A48E-E8502ACBA47F}" destId="{639BCED4-0C5F-40A8-91B4-B1F1F08250D3}" srcOrd="0" destOrd="0" presId="urn:microsoft.com/office/officeart/2005/8/layout/vList2"/>
    <dgm:cxn modelId="{574F919E-E7AA-4402-AEAB-0F53E10C19E9}" srcId="{05B4078A-685D-4DD2-A48E-E8502ACBA47F}" destId="{E886729E-978E-4FE4-9B5C-B519EBE66D15}" srcOrd="0" destOrd="0" parTransId="{A88BFE41-2E27-499D-8074-542E92193E06}" sibTransId="{FDFF8B44-9056-4B47-BFDB-3751CA363666}"/>
    <dgm:cxn modelId="{4150CBAB-EEAE-4482-9784-54BDDD24DBC5}" type="presParOf" srcId="{639BCED4-0C5F-40A8-91B4-B1F1F08250D3}" destId="{BD903A28-F3B1-46CD-8D2F-43252B3C69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2B78A9-8514-4C70-BE5C-C89AC56BA2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B3C952A-2078-48D9-A2B8-7A468D686968}">
      <dgm:prSet/>
      <dgm:spPr/>
      <dgm:t>
        <a:bodyPr/>
        <a:lstStyle/>
        <a:p>
          <a:pPr rtl="0"/>
          <a:r>
            <a:rPr lang="ru-RU" b="1" dirty="0"/>
            <a:t>Обязательные компоненты </a:t>
          </a:r>
          <a:endParaRPr lang="ru-RU" dirty="0"/>
        </a:p>
      </dgm:t>
    </dgm:pt>
    <dgm:pt modelId="{F72BB4FE-EC5B-401A-8A43-3F4823A14479}" type="parTrans" cxnId="{D837A408-8ACE-4AAD-ABE1-1601C81B3359}">
      <dgm:prSet/>
      <dgm:spPr/>
      <dgm:t>
        <a:bodyPr/>
        <a:lstStyle/>
        <a:p>
          <a:endParaRPr lang="ru-RU"/>
        </a:p>
      </dgm:t>
    </dgm:pt>
    <dgm:pt modelId="{949DF419-6332-41BF-BF7B-0F436DA2315F}" type="sibTrans" cxnId="{D837A408-8ACE-4AAD-ABE1-1601C81B3359}">
      <dgm:prSet/>
      <dgm:spPr/>
      <dgm:t>
        <a:bodyPr/>
        <a:lstStyle/>
        <a:p>
          <a:endParaRPr lang="ru-RU"/>
        </a:p>
      </dgm:t>
    </dgm:pt>
    <dgm:pt modelId="{721B9724-F39B-484B-82E7-9D63273D5B26}" type="pres">
      <dgm:prSet presAssocID="{922B78A9-8514-4C70-BE5C-C89AC56BA223}" presName="linear" presStyleCnt="0">
        <dgm:presLayoutVars>
          <dgm:animLvl val="lvl"/>
          <dgm:resizeHandles val="exact"/>
        </dgm:presLayoutVars>
      </dgm:prSet>
      <dgm:spPr/>
      <dgm:t>
        <a:bodyPr/>
        <a:lstStyle/>
        <a:p>
          <a:endParaRPr lang="ru-RU"/>
        </a:p>
      </dgm:t>
    </dgm:pt>
    <dgm:pt modelId="{4A390017-A545-424A-9D38-C240A2817480}" type="pres">
      <dgm:prSet presAssocID="{AB3C952A-2078-48D9-A2B8-7A468D686968}" presName="parentText" presStyleLbl="node1" presStyleIdx="0" presStyleCnt="1">
        <dgm:presLayoutVars>
          <dgm:chMax val="0"/>
          <dgm:bulletEnabled val="1"/>
        </dgm:presLayoutVars>
      </dgm:prSet>
      <dgm:spPr/>
      <dgm:t>
        <a:bodyPr/>
        <a:lstStyle/>
        <a:p>
          <a:endParaRPr lang="ru-RU"/>
        </a:p>
      </dgm:t>
    </dgm:pt>
  </dgm:ptLst>
  <dgm:cxnLst>
    <dgm:cxn modelId="{4608A240-C681-49BC-9EE0-EE6BD2B235BD}" type="presOf" srcId="{AB3C952A-2078-48D9-A2B8-7A468D686968}" destId="{4A390017-A545-424A-9D38-C240A2817480}" srcOrd="0" destOrd="0" presId="urn:microsoft.com/office/officeart/2005/8/layout/vList2"/>
    <dgm:cxn modelId="{D837A408-8ACE-4AAD-ABE1-1601C81B3359}" srcId="{922B78A9-8514-4C70-BE5C-C89AC56BA223}" destId="{AB3C952A-2078-48D9-A2B8-7A468D686968}" srcOrd="0" destOrd="0" parTransId="{F72BB4FE-EC5B-401A-8A43-3F4823A14479}" sibTransId="{949DF419-6332-41BF-BF7B-0F436DA2315F}"/>
    <dgm:cxn modelId="{22E2FCC6-24FA-4321-B083-5ADBDF00F0B4}" type="presOf" srcId="{922B78A9-8514-4C70-BE5C-C89AC56BA223}" destId="{721B9724-F39B-484B-82E7-9D63273D5B26}" srcOrd="0" destOrd="0" presId="urn:microsoft.com/office/officeart/2005/8/layout/vList2"/>
    <dgm:cxn modelId="{E5665FFA-511A-4042-B932-316EF71B20B2}" type="presParOf" srcId="{721B9724-F39B-484B-82E7-9D63273D5B26}" destId="{4A390017-A545-424A-9D38-C240A281748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631F76-4967-4B4C-AED9-CD3AED4380C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0B9AE31B-8AC4-4037-A6BC-8DF345F6BC62}">
      <dgm:prSet custT="1"/>
      <dgm:spPr/>
      <dgm:t>
        <a:bodyPr/>
        <a:lstStyle/>
        <a:p>
          <a:pPr rtl="0"/>
          <a:r>
            <a:rPr lang="ru-RU" sz="2000" b="0" dirty="0" smtClean="0">
              <a:solidFill>
                <a:schemeClr val="tx1"/>
              </a:solidFill>
              <a:effectLst/>
              <a:latin typeface="+mj-lt"/>
            </a:rPr>
            <a:t>Формам, технологиям  и методам обучения (дистанционное обучение, дифференцированное обучение, проектная деятельность, конкурсы, соревнования, экскурсии, походы и т. д.)</a:t>
          </a:r>
          <a:endParaRPr lang="ru-RU" sz="2000" b="0" dirty="0">
            <a:solidFill>
              <a:schemeClr val="tx1"/>
            </a:solidFill>
            <a:effectLst/>
            <a:latin typeface="+mj-lt"/>
          </a:endParaRPr>
        </a:p>
      </dgm:t>
    </dgm:pt>
    <dgm:pt modelId="{39593BE5-2735-4F06-9E45-E04287A13333}" type="parTrans" cxnId="{4E425CF7-289E-486A-B624-4DE7F2869EF4}">
      <dgm:prSet/>
      <dgm:spPr/>
      <dgm:t>
        <a:bodyPr/>
        <a:lstStyle/>
        <a:p>
          <a:endParaRPr lang="ru-RU" sz="2400" b="1">
            <a:solidFill>
              <a:srgbClr val="002060"/>
            </a:solidFill>
            <a:effectLst>
              <a:outerShdw blurRad="38100" dist="38100" dir="2700000" algn="tl">
                <a:srgbClr val="000000">
                  <a:alpha val="43137"/>
                </a:srgbClr>
              </a:outerShdw>
            </a:effectLst>
          </a:endParaRPr>
        </a:p>
      </dgm:t>
    </dgm:pt>
    <dgm:pt modelId="{5F84ABF2-7A18-4922-B0E3-DFF991D4EDD4}" type="sibTrans" cxnId="{4E425CF7-289E-486A-B624-4DE7F2869EF4}">
      <dgm:prSet/>
      <dgm:spPr/>
      <dgm:t>
        <a:bodyPr/>
        <a:lstStyle/>
        <a:p>
          <a:endParaRPr lang="ru-RU" sz="2400" b="1">
            <a:solidFill>
              <a:srgbClr val="002060"/>
            </a:solidFill>
            <a:effectLst>
              <a:outerShdw blurRad="38100" dist="38100" dir="2700000" algn="tl">
                <a:srgbClr val="000000">
                  <a:alpha val="43137"/>
                </a:srgbClr>
              </a:outerShdw>
            </a:effectLst>
          </a:endParaRPr>
        </a:p>
      </dgm:t>
    </dgm:pt>
    <dgm:pt modelId="{E44F7A26-46A3-49E1-A720-ECBFBE3E8708}">
      <dgm:prSet custT="1"/>
      <dgm:spPr/>
      <dgm:t>
        <a:bodyPr/>
        <a:lstStyle/>
        <a:p>
          <a:pPr rtl="0"/>
          <a:r>
            <a:rPr lang="ru-RU" sz="2000" b="0" dirty="0" smtClean="0">
              <a:solidFill>
                <a:schemeClr val="tx1"/>
              </a:solidFill>
              <a:effectLst/>
              <a:latin typeface="+mj-lt"/>
            </a:rPr>
            <a:t>Методам контроля и управления образовательным процессом (анализа результатов деятельности детей)</a:t>
          </a:r>
          <a:endParaRPr lang="ru-RU" sz="2000" b="0" dirty="0">
            <a:solidFill>
              <a:schemeClr val="tx1"/>
            </a:solidFill>
            <a:effectLst/>
            <a:latin typeface="+mj-lt"/>
          </a:endParaRPr>
        </a:p>
      </dgm:t>
    </dgm:pt>
    <dgm:pt modelId="{1B7EAF6C-F127-46A8-82D2-D4B10C6C7821}" type="parTrans" cxnId="{53ED607A-41E6-4D33-8EBD-004DE09DB855}">
      <dgm:prSet/>
      <dgm:spPr/>
      <dgm:t>
        <a:bodyPr/>
        <a:lstStyle/>
        <a:p>
          <a:endParaRPr lang="ru-RU" sz="2400" b="1">
            <a:solidFill>
              <a:srgbClr val="002060"/>
            </a:solidFill>
            <a:effectLst>
              <a:outerShdw blurRad="38100" dist="38100" dir="2700000" algn="tl">
                <a:srgbClr val="000000">
                  <a:alpha val="43137"/>
                </a:srgbClr>
              </a:outerShdw>
            </a:effectLst>
          </a:endParaRPr>
        </a:p>
      </dgm:t>
    </dgm:pt>
    <dgm:pt modelId="{E99E7704-424A-4C56-A09B-37B5927C4F31}" type="sibTrans" cxnId="{53ED607A-41E6-4D33-8EBD-004DE09DB855}">
      <dgm:prSet/>
      <dgm:spPr/>
      <dgm:t>
        <a:bodyPr/>
        <a:lstStyle/>
        <a:p>
          <a:endParaRPr lang="ru-RU" sz="2400" b="1">
            <a:solidFill>
              <a:srgbClr val="002060"/>
            </a:solidFill>
            <a:effectLst>
              <a:outerShdw blurRad="38100" dist="38100" dir="2700000" algn="tl">
                <a:srgbClr val="000000">
                  <a:alpha val="43137"/>
                </a:srgbClr>
              </a:outerShdw>
            </a:effectLst>
          </a:endParaRPr>
        </a:p>
      </dgm:t>
    </dgm:pt>
    <dgm:pt modelId="{E4026FFD-3398-4636-917E-36B8B3248949}">
      <dgm:prSet custT="1"/>
      <dgm:spPr/>
      <dgm:t>
        <a:bodyPr/>
        <a:lstStyle/>
        <a:p>
          <a:pPr rtl="0"/>
          <a:r>
            <a:rPr lang="ru-RU" sz="2000" b="0" dirty="0" smtClean="0">
              <a:solidFill>
                <a:schemeClr val="tx1"/>
              </a:solidFill>
              <a:effectLst/>
              <a:latin typeface="+mj-lt"/>
            </a:rPr>
            <a:t>Средствам обучения (перечень дидактических средств, необходимого оборудования, инструментов и материалов)</a:t>
          </a:r>
          <a:endParaRPr lang="ru-RU" sz="2000" b="0" dirty="0">
            <a:solidFill>
              <a:schemeClr val="tx1"/>
            </a:solidFill>
            <a:effectLst/>
            <a:latin typeface="+mj-lt"/>
          </a:endParaRPr>
        </a:p>
      </dgm:t>
    </dgm:pt>
    <dgm:pt modelId="{E415F336-0314-4A40-A511-7AD876930EC8}" type="parTrans" cxnId="{7F1360DF-896E-40DA-9011-BDB1C89A0B70}">
      <dgm:prSet/>
      <dgm:spPr/>
      <dgm:t>
        <a:bodyPr/>
        <a:lstStyle/>
        <a:p>
          <a:endParaRPr lang="ru-RU" sz="2400" b="1">
            <a:solidFill>
              <a:srgbClr val="002060"/>
            </a:solidFill>
            <a:effectLst>
              <a:outerShdw blurRad="38100" dist="38100" dir="2700000" algn="tl">
                <a:srgbClr val="000000">
                  <a:alpha val="43137"/>
                </a:srgbClr>
              </a:outerShdw>
            </a:effectLst>
          </a:endParaRPr>
        </a:p>
      </dgm:t>
    </dgm:pt>
    <dgm:pt modelId="{498DBF59-E723-4BCB-B823-F9C26213B235}" type="sibTrans" cxnId="{7F1360DF-896E-40DA-9011-BDB1C89A0B70}">
      <dgm:prSet/>
      <dgm:spPr/>
      <dgm:t>
        <a:bodyPr/>
        <a:lstStyle/>
        <a:p>
          <a:endParaRPr lang="ru-RU" sz="2400" b="1">
            <a:solidFill>
              <a:srgbClr val="002060"/>
            </a:solidFill>
            <a:effectLst>
              <a:outerShdw blurRad="38100" dist="38100" dir="2700000" algn="tl">
                <a:srgbClr val="000000">
                  <a:alpha val="43137"/>
                </a:srgbClr>
              </a:outerShdw>
            </a:effectLst>
          </a:endParaRPr>
        </a:p>
      </dgm:t>
    </dgm:pt>
    <dgm:pt modelId="{81069F27-D428-403D-835E-98CF359B6BAE}" type="pres">
      <dgm:prSet presAssocID="{FE631F76-4967-4B4C-AED9-CD3AED4380C3}" presName="linear" presStyleCnt="0">
        <dgm:presLayoutVars>
          <dgm:animLvl val="lvl"/>
          <dgm:resizeHandles val="exact"/>
        </dgm:presLayoutVars>
      </dgm:prSet>
      <dgm:spPr/>
      <dgm:t>
        <a:bodyPr/>
        <a:lstStyle/>
        <a:p>
          <a:endParaRPr lang="ru-RU"/>
        </a:p>
      </dgm:t>
    </dgm:pt>
    <dgm:pt modelId="{FFB59737-095E-45B9-B215-5D163BD4D4C1}" type="pres">
      <dgm:prSet presAssocID="{0B9AE31B-8AC4-4037-A6BC-8DF345F6BC62}" presName="parentText" presStyleLbl="node1" presStyleIdx="0" presStyleCnt="3" custLinFactY="-27650" custLinFactNeighborX="0" custLinFactNeighborY="-100000">
        <dgm:presLayoutVars>
          <dgm:chMax val="0"/>
          <dgm:bulletEnabled val="1"/>
        </dgm:presLayoutVars>
      </dgm:prSet>
      <dgm:spPr/>
      <dgm:t>
        <a:bodyPr/>
        <a:lstStyle/>
        <a:p>
          <a:endParaRPr lang="ru-RU"/>
        </a:p>
      </dgm:t>
    </dgm:pt>
    <dgm:pt modelId="{5DF80BF0-35F4-4E71-9EA5-7CBDB4904CA2}" type="pres">
      <dgm:prSet presAssocID="{5F84ABF2-7A18-4922-B0E3-DFF991D4EDD4}" presName="spacer" presStyleCnt="0"/>
      <dgm:spPr/>
    </dgm:pt>
    <dgm:pt modelId="{6A14DBE2-D571-49AE-9FDA-8167B83A9B93}" type="pres">
      <dgm:prSet presAssocID="{E44F7A26-46A3-49E1-A720-ECBFBE3E8708}" presName="parentText" presStyleLbl="node1" presStyleIdx="1" presStyleCnt="3" custLinFactY="195360" custLinFactNeighborX="870" custLinFactNeighborY="200000">
        <dgm:presLayoutVars>
          <dgm:chMax val="0"/>
          <dgm:bulletEnabled val="1"/>
        </dgm:presLayoutVars>
      </dgm:prSet>
      <dgm:spPr/>
      <dgm:t>
        <a:bodyPr/>
        <a:lstStyle/>
        <a:p>
          <a:endParaRPr lang="ru-RU"/>
        </a:p>
      </dgm:t>
    </dgm:pt>
    <dgm:pt modelId="{50BC1B78-BC73-40F8-A913-A57A6F76CB3D}" type="pres">
      <dgm:prSet presAssocID="{E99E7704-424A-4C56-A09B-37B5927C4F31}" presName="spacer" presStyleCnt="0"/>
      <dgm:spPr/>
    </dgm:pt>
    <dgm:pt modelId="{48BB4542-3CCE-4A74-B70F-BEA0762EDF48}" type="pres">
      <dgm:prSet presAssocID="{E4026FFD-3398-4636-917E-36B8B3248949}" presName="parentText" presStyleLbl="node1" presStyleIdx="2" presStyleCnt="3" custLinFactY="-100000" custLinFactNeighborX="0" custLinFactNeighborY="-137533">
        <dgm:presLayoutVars>
          <dgm:chMax val="0"/>
          <dgm:bulletEnabled val="1"/>
        </dgm:presLayoutVars>
      </dgm:prSet>
      <dgm:spPr/>
      <dgm:t>
        <a:bodyPr/>
        <a:lstStyle/>
        <a:p>
          <a:endParaRPr lang="ru-RU"/>
        </a:p>
      </dgm:t>
    </dgm:pt>
  </dgm:ptLst>
  <dgm:cxnLst>
    <dgm:cxn modelId="{7F1360DF-896E-40DA-9011-BDB1C89A0B70}" srcId="{FE631F76-4967-4B4C-AED9-CD3AED4380C3}" destId="{E4026FFD-3398-4636-917E-36B8B3248949}" srcOrd="2" destOrd="0" parTransId="{E415F336-0314-4A40-A511-7AD876930EC8}" sibTransId="{498DBF59-E723-4BCB-B823-F9C26213B235}"/>
    <dgm:cxn modelId="{53ED607A-41E6-4D33-8EBD-004DE09DB855}" srcId="{FE631F76-4967-4B4C-AED9-CD3AED4380C3}" destId="{E44F7A26-46A3-49E1-A720-ECBFBE3E8708}" srcOrd="1" destOrd="0" parTransId="{1B7EAF6C-F127-46A8-82D2-D4B10C6C7821}" sibTransId="{E99E7704-424A-4C56-A09B-37B5927C4F31}"/>
    <dgm:cxn modelId="{4E425CF7-289E-486A-B624-4DE7F2869EF4}" srcId="{FE631F76-4967-4B4C-AED9-CD3AED4380C3}" destId="{0B9AE31B-8AC4-4037-A6BC-8DF345F6BC62}" srcOrd="0" destOrd="0" parTransId="{39593BE5-2735-4F06-9E45-E04287A13333}" sibTransId="{5F84ABF2-7A18-4922-B0E3-DFF991D4EDD4}"/>
    <dgm:cxn modelId="{4467B228-3ADC-4087-8E19-E82E9D942D07}" type="presOf" srcId="{FE631F76-4967-4B4C-AED9-CD3AED4380C3}" destId="{81069F27-D428-403D-835E-98CF359B6BAE}" srcOrd="0" destOrd="0" presId="urn:microsoft.com/office/officeart/2005/8/layout/vList2"/>
    <dgm:cxn modelId="{A280F9D8-7143-4283-B5C2-2156F72DA778}" type="presOf" srcId="{0B9AE31B-8AC4-4037-A6BC-8DF345F6BC62}" destId="{FFB59737-095E-45B9-B215-5D163BD4D4C1}" srcOrd="0" destOrd="0" presId="urn:microsoft.com/office/officeart/2005/8/layout/vList2"/>
    <dgm:cxn modelId="{EFBD4981-007F-449E-BD3B-A856A2087F38}" type="presOf" srcId="{E44F7A26-46A3-49E1-A720-ECBFBE3E8708}" destId="{6A14DBE2-D571-49AE-9FDA-8167B83A9B93}" srcOrd="0" destOrd="0" presId="urn:microsoft.com/office/officeart/2005/8/layout/vList2"/>
    <dgm:cxn modelId="{93D4A7F9-796D-4882-BCE5-0646F0E7F398}" type="presOf" srcId="{E4026FFD-3398-4636-917E-36B8B3248949}" destId="{48BB4542-3CCE-4A74-B70F-BEA0762EDF48}" srcOrd="0" destOrd="0" presId="urn:microsoft.com/office/officeart/2005/8/layout/vList2"/>
    <dgm:cxn modelId="{8A8DF127-1767-484F-BFA6-2145601547B6}" type="presParOf" srcId="{81069F27-D428-403D-835E-98CF359B6BAE}" destId="{FFB59737-095E-45B9-B215-5D163BD4D4C1}" srcOrd="0" destOrd="0" presId="urn:microsoft.com/office/officeart/2005/8/layout/vList2"/>
    <dgm:cxn modelId="{D28421F9-9496-4F34-9BC4-8E64C3C6BCA1}" type="presParOf" srcId="{81069F27-D428-403D-835E-98CF359B6BAE}" destId="{5DF80BF0-35F4-4E71-9EA5-7CBDB4904CA2}" srcOrd="1" destOrd="0" presId="urn:microsoft.com/office/officeart/2005/8/layout/vList2"/>
    <dgm:cxn modelId="{26764725-7BA9-4304-835D-27D6BE12CC51}" type="presParOf" srcId="{81069F27-D428-403D-835E-98CF359B6BAE}" destId="{6A14DBE2-D571-49AE-9FDA-8167B83A9B93}" srcOrd="2" destOrd="0" presId="urn:microsoft.com/office/officeart/2005/8/layout/vList2"/>
    <dgm:cxn modelId="{AC32D89C-2741-4813-A69B-67CA2DB597D9}" type="presParOf" srcId="{81069F27-D428-403D-835E-98CF359B6BAE}" destId="{50BC1B78-BC73-40F8-A913-A57A6F76CB3D}" srcOrd="3" destOrd="0" presId="urn:microsoft.com/office/officeart/2005/8/layout/vList2"/>
    <dgm:cxn modelId="{17374426-2699-4C7C-AA37-B7D94BFE94AA}" type="presParOf" srcId="{81069F27-D428-403D-835E-98CF359B6BAE}" destId="{48BB4542-3CCE-4A74-B70F-BEA0762EDF4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5B4078A-685D-4DD2-A48E-E8502ACBA4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886729E-978E-4FE4-9B5C-B519EBE66D15}">
      <dgm:prSet/>
      <dgm:spPr/>
      <dgm:t>
        <a:bodyPr/>
        <a:lstStyle/>
        <a:p>
          <a:pPr rtl="0"/>
          <a:r>
            <a:rPr lang="ru-RU" b="1" dirty="0"/>
            <a:t>Требование и Основание </a:t>
          </a:r>
          <a:endParaRPr lang="ru-RU" dirty="0"/>
        </a:p>
      </dgm:t>
    </dgm:pt>
    <dgm:pt modelId="{A88BFE41-2E27-499D-8074-542E92193E06}" type="parTrans" cxnId="{574F919E-E7AA-4402-AEAB-0F53E10C19E9}">
      <dgm:prSet/>
      <dgm:spPr/>
      <dgm:t>
        <a:bodyPr/>
        <a:lstStyle/>
        <a:p>
          <a:endParaRPr lang="ru-RU"/>
        </a:p>
      </dgm:t>
    </dgm:pt>
    <dgm:pt modelId="{FDFF8B44-9056-4B47-BFDB-3751CA363666}" type="sibTrans" cxnId="{574F919E-E7AA-4402-AEAB-0F53E10C19E9}">
      <dgm:prSet/>
      <dgm:spPr/>
      <dgm:t>
        <a:bodyPr/>
        <a:lstStyle/>
        <a:p>
          <a:endParaRPr lang="ru-RU"/>
        </a:p>
      </dgm:t>
    </dgm:pt>
    <dgm:pt modelId="{639BCED4-0C5F-40A8-91B4-B1F1F08250D3}" type="pres">
      <dgm:prSet presAssocID="{05B4078A-685D-4DD2-A48E-E8502ACBA47F}" presName="linear" presStyleCnt="0">
        <dgm:presLayoutVars>
          <dgm:animLvl val="lvl"/>
          <dgm:resizeHandles val="exact"/>
        </dgm:presLayoutVars>
      </dgm:prSet>
      <dgm:spPr/>
      <dgm:t>
        <a:bodyPr/>
        <a:lstStyle/>
        <a:p>
          <a:endParaRPr lang="ru-RU"/>
        </a:p>
      </dgm:t>
    </dgm:pt>
    <dgm:pt modelId="{BD903A28-F3B1-46CD-8D2F-43252B3C6925}" type="pres">
      <dgm:prSet presAssocID="{E886729E-978E-4FE4-9B5C-B519EBE66D15}" presName="parentText" presStyleLbl="node1" presStyleIdx="0" presStyleCnt="1" custLinFactNeighborX="46871" custLinFactNeighborY="56314">
        <dgm:presLayoutVars>
          <dgm:chMax val="0"/>
          <dgm:bulletEnabled val="1"/>
        </dgm:presLayoutVars>
      </dgm:prSet>
      <dgm:spPr/>
      <dgm:t>
        <a:bodyPr/>
        <a:lstStyle/>
        <a:p>
          <a:endParaRPr lang="ru-RU"/>
        </a:p>
      </dgm:t>
    </dgm:pt>
  </dgm:ptLst>
  <dgm:cxnLst>
    <dgm:cxn modelId="{3C8533BF-2F49-4ACE-A5B6-A482BF334E6E}" type="presOf" srcId="{E886729E-978E-4FE4-9B5C-B519EBE66D15}" destId="{BD903A28-F3B1-46CD-8D2F-43252B3C6925}" srcOrd="0" destOrd="0" presId="urn:microsoft.com/office/officeart/2005/8/layout/vList2"/>
    <dgm:cxn modelId="{F59E8483-12DB-44CE-AE7C-E089AE8B3814}" type="presOf" srcId="{05B4078A-685D-4DD2-A48E-E8502ACBA47F}" destId="{639BCED4-0C5F-40A8-91B4-B1F1F08250D3}" srcOrd="0" destOrd="0" presId="urn:microsoft.com/office/officeart/2005/8/layout/vList2"/>
    <dgm:cxn modelId="{574F919E-E7AA-4402-AEAB-0F53E10C19E9}" srcId="{05B4078A-685D-4DD2-A48E-E8502ACBA47F}" destId="{E886729E-978E-4FE4-9B5C-B519EBE66D15}" srcOrd="0" destOrd="0" parTransId="{A88BFE41-2E27-499D-8074-542E92193E06}" sibTransId="{FDFF8B44-9056-4B47-BFDB-3751CA363666}"/>
    <dgm:cxn modelId="{C901EC62-5300-4F48-A4A4-AFABBCB7F9EB}" type="presParOf" srcId="{639BCED4-0C5F-40A8-91B4-B1F1F08250D3}" destId="{BD903A28-F3B1-46CD-8D2F-43252B3C69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B4078A-685D-4DD2-A48E-E8502ACBA4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886729E-978E-4FE4-9B5C-B519EBE66D15}">
      <dgm:prSet/>
      <dgm:spPr/>
      <dgm:t>
        <a:bodyPr/>
        <a:lstStyle/>
        <a:p>
          <a:pPr rtl="0"/>
          <a:r>
            <a:rPr lang="ru-RU" b="1" dirty="0"/>
            <a:t>Требование и Основание </a:t>
          </a:r>
          <a:endParaRPr lang="ru-RU" dirty="0"/>
        </a:p>
      </dgm:t>
    </dgm:pt>
    <dgm:pt modelId="{A88BFE41-2E27-499D-8074-542E92193E06}" type="parTrans" cxnId="{574F919E-E7AA-4402-AEAB-0F53E10C19E9}">
      <dgm:prSet/>
      <dgm:spPr/>
      <dgm:t>
        <a:bodyPr/>
        <a:lstStyle/>
        <a:p>
          <a:endParaRPr lang="ru-RU"/>
        </a:p>
      </dgm:t>
    </dgm:pt>
    <dgm:pt modelId="{FDFF8B44-9056-4B47-BFDB-3751CA363666}" type="sibTrans" cxnId="{574F919E-E7AA-4402-AEAB-0F53E10C19E9}">
      <dgm:prSet/>
      <dgm:spPr/>
      <dgm:t>
        <a:bodyPr/>
        <a:lstStyle/>
        <a:p>
          <a:endParaRPr lang="ru-RU"/>
        </a:p>
      </dgm:t>
    </dgm:pt>
    <dgm:pt modelId="{639BCED4-0C5F-40A8-91B4-B1F1F08250D3}" type="pres">
      <dgm:prSet presAssocID="{05B4078A-685D-4DD2-A48E-E8502ACBA47F}" presName="linear" presStyleCnt="0">
        <dgm:presLayoutVars>
          <dgm:animLvl val="lvl"/>
          <dgm:resizeHandles val="exact"/>
        </dgm:presLayoutVars>
      </dgm:prSet>
      <dgm:spPr/>
      <dgm:t>
        <a:bodyPr/>
        <a:lstStyle/>
        <a:p>
          <a:endParaRPr lang="ru-RU"/>
        </a:p>
      </dgm:t>
    </dgm:pt>
    <dgm:pt modelId="{BD903A28-F3B1-46CD-8D2F-43252B3C6925}" type="pres">
      <dgm:prSet presAssocID="{E886729E-978E-4FE4-9B5C-B519EBE66D15}" presName="parentText" presStyleLbl="node1" presStyleIdx="0" presStyleCnt="1">
        <dgm:presLayoutVars>
          <dgm:chMax val="0"/>
          <dgm:bulletEnabled val="1"/>
        </dgm:presLayoutVars>
      </dgm:prSet>
      <dgm:spPr/>
      <dgm:t>
        <a:bodyPr/>
        <a:lstStyle/>
        <a:p>
          <a:endParaRPr lang="ru-RU"/>
        </a:p>
      </dgm:t>
    </dgm:pt>
  </dgm:ptLst>
  <dgm:cxnLst>
    <dgm:cxn modelId="{E473068D-4564-4B1C-A1AC-DE742B782EF9}" type="presOf" srcId="{05B4078A-685D-4DD2-A48E-E8502ACBA47F}" destId="{639BCED4-0C5F-40A8-91B4-B1F1F08250D3}" srcOrd="0" destOrd="0" presId="urn:microsoft.com/office/officeart/2005/8/layout/vList2"/>
    <dgm:cxn modelId="{A2D9700E-3956-4751-B2F9-2B8A8D3327C4}" type="presOf" srcId="{E886729E-978E-4FE4-9B5C-B519EBE66D15}" destId="{BD903A28-F3B1-46CD-8D2F-43252B3C6925}" srcOrd="0" destOrd="0" presId="urn:microsoft.com/office/officeart/2005/8/layout/vList2"/>
    <dgm:cxn modelId="{574F919E-E7AA-4402-AEAB-0F53E10C19E9}" srcId="{05B4078A-685D-4DD2-A48E-E8502ACBA47F}" destId="{E886729E-978E-4FE4-9B5C-B519EBE66D15}" srcOrd="0" destOrd="0" parTransId="{A88BFE41-2E27-499D-8074-542E92193E06}" sibTransId="{FDFF8B44-9056-4B47-BFDB-3751CA363666}"/>
    <dgm:cxn modelId="{B035E442-6CF1-4F3B-A686-5D8FE602FE0A}" type="presParOf" srcId="{639BCED4-0C5F-40A8-91B4-B1F1F08250D3}" destId="{BD903A28-F3B1-46CD-8D2F-43252B3C69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2B78A9-8514-4C70-BE5C-C89AC56BA2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B3C952A-2078-48D9-A2B8-7A468D686968}">
      <dgm:prSet/>
      <dgm:spPr/>
      <dgm:t>
        <a:bodyPr/>
        <a:lstStyle/>
        <a:p>
          <a:pPr rtl="0"/>
          <a:r>
            <a:rPr lang="ru-RU" b="1" dirty="0"/>
            <a:t>Обязательные компоненты </a:t>
          </a:r>
          <a:endParaRPr lang="ru-RU" dirty="0"/>
        </a:p>
      </dgm:t>
    </dgm:pt>
    <dgm:pt modelId="{F72BB4FE-EC5B-401A-8A43-3F4823A14479}" type="parTrans" cxnId="{D837A408-8ACE-4AAD-ABE1-1601C81B3359}">
      <dgm:prSet/>
      <dgm:spPr/>
      <dgm:t>
        <a:bodyPr/>
        <a:lstStyle/>
        <a:p>
          <a:endParaRPr lang="ru-RU"/>
        </a:p>
      </dgm:t>
    </dgm:pt>
    <dgm:pt modelId="{949DF419-6332-41BF-BF7B-0F436DA2315F}" type="sibTrans" cxnId="{D837A408-8ACE-4AAD-ABE1-1601C81B3359}">
      <dgm:prSet/>
      <dgm:spPr/>
      <dgm:t>
        <a:bodyPr/>
        <a:lstStyle/>
        <a:p>
          <a:endParaRPr lang="ru-RU"/>
        </a:p>
      </dgm:t>
    </dgm:pt>
    <dgm:pt modelId="{721B9724-F39B-484B-82E7-9D63273D5B26}" type="pres">
      <dgm:prSet presAssocID="{922B78A9-8514-4C70-BE5C-C89AC56BA223}" presName="linear" presStyleCnt="0">
        <dgm:presLayoutVars>
          <dgm:animLvl val="lvl"/>
          <dgm:resizeHandles val="exact"/>
        </dgm:presLayoutVars>
      </dgm:prSet>
      <dgm:spPr/>
      <dgm:t>
        <a:bodyPr/>
        <a:lstStyle/>
        <a:p>
          <a:endParaRPr lang="ru-RU"/>
        </a:p>
      </dgm:t>
    </dgm:pt>
    <dgm:pt modelId="{4A390017-A545-424A-9D38-C240A2817480}" type="pres">
      <dgm:prSet presAssocID="{AB3C952A-2078-48D9-A2B8-7A468D686968}" presName="parentText" presStyleLbl="node1" presStyleIdx="0" presStyleCnt="1">
        <dgm:presLayoutVars>
          <dgm:chMax val="0"/>
          <dgm:bulletEnabled val="1"/>
        </dgm:presLayoutVars>
      </dgm:prSet>
      <dgm:spPr/>
      <dgm:t>
        <a:bodyPr/>
        <a:lstStyle/>
        <a:p>
          <a:endParaRPr lang="ru-RU"/>
        </a:p>
      </dgm:t>
    </dgm:pt>
  </dgm:ptLst>
  <dgm:cxnLst>
    <dgm:cxn modelId="{ADD856F1-BA7D-4503-B4A5-990F8B7E7528}" type="presOf" srcId="{AB3C952A-2078-48D9-A2B8-7A468D686968}" destId="{4A390017-A545-424A-9D38-C240A2817480}" srcOrd="0" destOrd="0" presId="urn:microsoft.com/office/officeart/2005/8/layout/vList2"/>
    <dgm:cxn modelId="{D837A408-8ACE-4AAD-ABE1-1601C81B3359}" srcId="{922B78A9-8514-4C70-BE5C-C89AC56BA223}" destId="{AB3C952A-2078-48D9-A2B8-7A468D686968}" srcOrd="0" destOrd="0" parTransId="{F72BB4FE-EC5B-401A-8A43-3F4823A14479}" sibTransId="{949DF419-6332-41BF-BF7B-0F436DA2315F}"/>
    <dgm:cxn modelId="{47858D07-1685-41AA-A39C-EFFE61136254}" type="presOf" srcId="{922B78A9-8514-4C70-BE5C-C89AC56BA223}" destId="{721B9724-F39B-484B-82E7-9D63273D5B26}" srcOrd="0" destOrd="0" presId="urn:microsoft.com/office/officeart/2005/8/layout/vList2"/>
    <dgm:cxn modelId="{8D2F8D02-65F0-4F2D-A739-6FD054B0987F}" type="presParOf" srcId="{721B9724-F39B-484B-82E7-9D63273D5B26}" destId="{4A390017-A545-424A-9D38-C240A281748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5B4078A-685D-4DD2-A48E-E8502ACBA4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886729E-978E-4FE4-9B5C-B519EBE66D15}">
      <dgm:prSet/>
      <dgm:spPr/>
      <dgm:t>
        <a:bodyPr/>
        <a:lstStyle/>
        <a:p>
          <a:pPr rtl="0"/>
          <a:r>
            <a:rPr lang="ru-RU" b="1" dirty="0"/>
            <a:t>Требование и Основание </a:t>
          </a:r>
          <a:endParaRPr lang="ru-RU" dirty="0"/>
        </a:p>
      </dgm:t>
    </dgm:pt>
    <dgm:pt modelId="{A88BFE41-2E27-499D-8074-542E92193E06}" type="parTrans" cxnId="{574F919E-E7AA-4402-AEAB-0F53E10C19E9}">
      <dgm:prSet/>
      <dgm:spPr/>
      <dgm:t>
        <a:bodyPr/>
        <a:lstStyle/>
        <a:p>
          <a:endParaRPr lang="ru-RU"/>
        </a:p>
      </dgm:t>
    </dgm:pt>
    <dgm:pt modelId="{FDFF8B44-9056-4B47-BFDB-3751CA363666}" type="sibTrans" cxnId="{574F919E-E7AA-4402-AEAB-0F53E10C19E9}">
      <dgm:prSet/>
      <dgm:spPr/>
      <dgm:t>
        <a:bodyPr/>
        <a:lstStyle/>
        <a:p>
          <a:endParaRPr lang="ru-RU"/>
        </a:p>
      </dgm:t>
    </dgm:pt>
    <dgm:pt modelId="{639BCED4-0C5F-40A8-91B4-B1F1F08250D3}" type="pres">
      <dgm:prSet presAssocID="{05B4078A-685D-4DD2-A48E-E8502ACBA47F}" presName="linear" presStyleCnt="0">
        <dgm:presLayoutVars>
          <dgm:animLvl val="lvl"/>
          <dgm:resizeHandles val="exact"/>
        </dgm:presLayoutVars>
      </dgm:prSet>
      <dgm:spPr/>
      <dgm:t>
        <a:bodyPr/>
        <a:lstStyle/>
        <a:p>
          <a:endParaRPr lang="ru-RU"/>
        </a:p>
      </dgm:t>
    </dgm:pt>
    <dgm:pt modelId="{BD903A28-F3B1-46CD-8D2F-43252B3C6925}" type="pres">
      <dgm:prSet presAssocID="{E886729E-978E-4FE4-9B5C-B519EBE66D15}" presName="parentText" presStyleLbl="node1" presStyleIdx="0" presStyleCnt="1">
        <dgm:presLayoutVars>
          <dgm:chMax val="0"/>
          <dgm:bulletEnabled val="1"/>
        </dgm:presLayoutVars>
      </dgm:prSet>
      <dgm:spPr/>
      <dgm:t>
        <a:bodyPr/>
        <a:lstStyle/>
        <a:p>
          <a:endParaRPr lang="ru-RU"/>
        </a:p>
      </dgm:t>
    </dgm:pt>
  </dgm:ptLst>
  <dgm:cxnLst>
    <dgm:cxn modelId="{574F919E-E7AA-4402-AEAB-0F53E10C19E9}" srcId="{05B4078A-685D-4DD2-A48E-E8502ACBA47F}" destId="{E886729E-978E-4FE4-9B5C-B519EBE66D15}" srcOrd="0" destOrd="0" parTransId="{A88BFE41-2E27-499D-8074-542E92193E06}" sibTransId="{FDFF8B44-9056-4B47-BFDB-3751CA363666}"/>
    <dgm:cxn modelId="{6B10BA80-5E95-4F27-A016-3DAF7F37DB3E}" type="presOf" srcId="{05B4078A-685D-4DD2-A48E-E8502ACBA47F}" destId="{639BCED4-0C5F-40A8-91B4-B1F1F08250D3}" srcOrd="0" destOrd="0" presId="urn:microsoft.com/office/officeart/2005/8/layout/vList2"/>
    <dgm:cxn modelId="{87A957B8-FB2E-4475-8DAC-8B8B876B2339}" type="presOf" srcId="{E886729E-978E-4FE4-9B5C-B519EBE66D15}" destId="{BD903A28-F3B1-46CD-8D2F-43252B3C6925}" srcOrd="0" destOrd="0" presId="urn:microsoft.com/office/officeart/2005/8/layout/vList2"/>
    <dgm:cxn modelId="{D0F296A5-57EC-4624-B3E7-AD73CF4B9B2B}" type="presParOf" srcId="{639BCED4-0C5F-40A8-91B4-B1F1F08250D3}" destId="{BD903A28-F3B1-46CD-8D2F-43252B3C69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22B78A9-8514-4C70-BE5C-C89AC56BA2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B3C952A-2078-48D9-A2B8-7A468D686968}">
      <dgm:prSet/>
      <dgm:spPr/>
      <dgm:t>
        <a:bodyPr/>
        <a:lstStyle/>
        <a:p>
          <a:pPr rtl="0"/>
          <a:r>
            <a:rPr lang="ru-RU" b="1" dirty="0"/>
            <a:t>Обязательные компоненты </a:t>
          </a:r>
          <a:endParaRPr lang="ru-RU" dirty="0"/>
        </a:p>
      </dgm:t>
    </dgm:pt>
    <dgm:pt modelId="{F72BB4FE-EC5B-401A-8A43-3F4823A14479}" type="parTrans" cxnId="{D837A408-8ACE-4AAD-ABE1-1601C81B3359}">
      <dgm:prSet/>
      <dgm:spPr/>
      <dgm:t>
        <a:bodyPr/>
        <a:lstStyle/>
        <a:p>
          <a:endParaRPr lang="ru-RU"/>
        </a:p>
      </dgm:t>
    </dgm:pt>
    <dgm:pt modelId="{949DF419-6332-41BF-BF7B-0F436DA2315F}" type="sibTrans" cxnId="{D837A408-8ACE-4AAD-ABE1-1601C81B3359}">
      <dgm:prSet/>
      <dgm:spPr/>
      <dgm:t>
        <a:bodyPr/>
        <a:lstStyle/>
        <a:p>
          <a:endParaRPr lang="ru-RU"/>
        </a:p>
      </dgm:t>
    </dgm:pt>
    <dgm:pt modelId="{721B9724-F39B-484B-82E7-9D63273D5B26}" type="pres">
      <dgm:prSet presAssocID="{922B78A9-8514-4C70-BE5C-C89AC56BA223}" presName="linear" presStyleCnt="0">
        <dgm:presLayoutVars>
          <dgm:animLvl val="lvl"/>
          <dgm:resizeHandles val="exact"/>
        </dgm:presLayoutVars>
      </dgm:prSet>
      <dgm:spPr/>
      <dgm:t>
        <a:bodyPr/>
        <a:lstStyle/>
        <a:p>
          <a:endParaRPr lang="ru-RU"/>
        </a:p>
      </dgm:t>
    </dgm:pt>
    <dgm:pt modelId="{4A390017-A545-424A-9D38-C240A2817480}" type="pres">
      <dgm:prSet presAssocID="{AB3C952A-2078-48D9-A2B8-7A468D686968}" presName="parentText" presStyleLbl="node1" presStyleIdx="0" presStyleCnt="1">
        <dgm:presLayoutVars>
          <dgm:chMax val="0"/>
          <dgm:bulletEnabled val="1"/>
        </dgm:presLayoutVars>
      </dgm:prSet>
      <dgm:spPr/>
      <dgm:t>
        <a:bodyPr/>
        <a:lstStyle/>
        <a:p>
          <a:endParaRPr lang="ru-RU"/>
        </a:p>
      </dgm:t>
    </dgm:pt>
  </dgm:ptLst>
  <dgm:cxnLst>
    <dgm:cxn modelId="{BF8C71CD-0CEA-44FD-BB02-96417E1EC2EC}" type="presOf" srcId="{AB3C952A-2078-48D9-A2B8-7A468D686968}" destId="{4A390017-A545-424A-9D38-C240A2817480}" srcOrd="0" destOrd="0" presId="urn:microsoft.com/office/officeart/2005/8/layout/vList2"/>
    <dgm:cxn modelId="{D837A408-8ACE-4AAD-ABE1-1601C81B3359}" srcId="{922B78A9-8514-4C70-BE5C-C89AC56BA223}" destId="{AB3C952A-2078-48D9-A2B8-7A468D686968}" srcOrd="0" destOrd="0" parTransId="{F72BB4FE-EC5B-401A-8A43-3F4823A14479}" sibTransId="{949DF419-6332-41BF-BF7B-0F436DA2315F}"/>
    <dgm:cxn modelId="{4EB385DD-F68D-48ED-B4E0-7CAD1FF25442}" type="presOf" srcId="{922B78A9-8514-4C70-BE5C-C89AC56BA223}" destId="{721B9724-F39B-484B-82E7-9D63273D5B26}" srcOrd="0" destOrd="0" presId="urn:microsoft.com/office/officeart/2005/8/layout/vList2"/>
    <dgm:cxn modelId="{9E664BDE-7ABA-486B-A6EB-2A02653C677C}" type="presParOf" srcId="{721B9724-F39B-484B-82E7-9D63273D5B26}" destId="{4A390017-A545-424A-9D38-C240A281748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B78A9-8514-4C70-BE5C-C89AC56BA2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B3C952A-2078-48D9-A2B8-7A468D686968}">
      <dgm:prSet/>
      <dgm:spPr/>
      <dgm:t>
        <a:bodyPr/>
        <a:lstStyle/>
        <a:p>
          <a:pPr rtl="0"/>
          <a:r>
            <a:rPr lang="ru-RU" b="1" dirty="0"/>
            <a:t>Обязательные компоненты </a:t>
          </a:r>
          <a:endParaRPr lang="ru-RU" dirty="0"/>
        </a:p>
      </dgm:t>
    </dgm:pt>
    <dgm:pt modelId="{F72BB4FE-EC5B-401A-8A43-3F4823A14479}" type="parTrans" cxnId="{D837A408-8ACE-4AAD-ABE1-1601C81B3359}">
      <dgm:prSet/>
      <dgm:spPr/>
      <dgm:t>
        <a:bodyPr/>
        <a:lstStyle/>
        <a:p>
          <a:endParaRPr lang="ru-RU"/>
        </a:p>
      </dgm:t>
    </dgm:pt>
    <dgm:pt modelId="{949DF419-6332-41BF-BF7B-0F436DA2315F}" type="sibTrans" cxnId="{D837A408-8ACE-4AAD-ABE1-1601C81B3359}">
      <dgm:prSet/>
      <dgm:spPr/>
      <dgm:t>
        <a:bodyPr/>
        <a:lstStyle/>
        <a:p>
          <a:endParaRPr lang="ru-RU"/>
        </a:p>
      </dgm:t>
    </dgm:pt>
    <dgm:pt modelId="{721B9724-F39B-484B-82E7-9D63273D5B26}" type="pres">
      <dgm:prSet presAssocID="{922B78A9-8514-4C70-BE5C-C89AC56BA223}" presName="linear" presStyleCnt="0">
        <dgm:presLayoutVars>
          <dgm:animLvl val="lvl"/>
          <dgm:resizeHandles val="exact"/>
        </dgm:presLayoutVars>
      </dgm:prSet>
      <dgm:spPr/>
      <dgm:t>
        <a:bodyPr/>
        <a:lstStyle/>
        <a:p>
          <a:endParaRPr lang="ru-RU"/>
        </a:p>
      </dgm:t>
    </dgm:pt>
    <dgm:pt modelId="{4A390017-A545-424A-9D38-C240A2817480}" type="pres">
      <dgm:prSet presAssocID="{AB3C952A-2078-48D9-A2B8-7A468D686968}" presName="parentText" presStyleLbl="node1" presStyleIdx="0" presStyleCnt="1" custLinFactNeighborX="-61" custLinFactNeighborY="10405">
        <dgm:presLayoutVars>
          <dgm:chMax val="0"/>
          <dgm:bulletEnabled val="1"/>
        </dgm:presLayoutVars>
      </dgm:prSet>
      <dgm:spPr/>
      <dgm:t>
        <a:bodyPr/>
        <a:lstStyle/>
        <a:p>
          <a:endParaRPr lang="ru-RU"/>
        </a:p>
      </dgm:t>
    </dgm:pt>
  </dgm:ptLst>
  <dgm:cxnLst>
    <dgm:cxn modelId="{5127AA24-791C-41F0-82C0-0013F6F75BB3}" type="presOf" srcId="{AB3C952A-2078-48D9-A2B8-7A468D686968}" destId="{4A390017-A545-424A-9D38-C240A2817480}" srcOrd="0" destOrd="0" presId="urn:microsoft.com/office/officeart/2005/8/layout/vList2"/>
    <dgm:cxn modelId="{C9AB434E-E824-432D-866C-DFD95965110A}" type="presOf" srcId="{922B78A9-8514-4C70-BE5C-C89AC56BA223}" destId="{721B9724-F39B-484B-82E7-9D63273D5B26}" srcOrd="0" destOrd="0" presId="urn:microsoft.com/office/officeart/2005/8/layout/vList2"/>
    <dgm:cxn modelId="{D837A408-8ACE-4AAD-ABE1-1601C81B3359}" srcId="{922B78A9-8514-4C70-BE5C-C89AC56BA223}" destId="{AB3C952A-2078-48D9-A2B8-7A468D686968}" srcOrd="0" destOrd="0" parTransId="{F72BB4FE-EC5B-401A-8A43-3F4823A14479}" sibTransId="{949DF419-6332-41BF-BF7B-0F436DA2315F}"/>
    <dgm:cxn modelId="{A011F965-8F65-4ACD-B1C4-C211A197C6F7}" type="presParOf" srcId="{721B9724-F39B-484B-82E7-9D63273D5B26}" destId="{4A390017-A545-424A-9D38-C240A281748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4078A-685D-4DD2-A48E-E8502ACBA4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886729E-978E-4FE4-9B5C-B519EBE66D15}">
      <dgm:prSet/>
      <dgm:spPr/>
      <dgm:t>
        <a:bodyPr/>
        <a:lstStyle/>
        <a:p>
          <a:pPr rtl="0"/>
          <a:r>
            <a:rPr lang="ru-RU" b="1" dirty="0"/>
            <a:t>Требование и Основание </a:t>
          </a:r>
          <a:endParaRPr lang="ru-RU" dirty="0"/>
        </a:p>
      </dgm:t>
    </dgm:pt>
    <dgm:pt modelId="{A88BFE41-2E27-499D-8074-542E92193E06}" type="parTrans" cxnId="{574F919E-E7AA-4402-AEAB-0F53E10C19E9}">
      <dgm:prSet/>
      <dgm:spPr/>
      <dgm:t>
        <a:bodyPr/>
        <a:lstStyle/>
        <a:p>
          <a:endParaRPr lang="ru-RU"/>
        </a:p>
      </dgm:t>
    </dgm:pt>
    <dgm:pt modelId="{FDFF8B44-9056-4B47-BFDB-3751CA363666}" type="sibTrans" cxnId="{574F919E-E7AA-4402-AEAB-0F53E10C19E9}">
      <dgm:prSet/>
      <dgm:spPr/>
      <dgm:t>
        <a:bodyPr/>
        <a:lstStyle/>
        <a:p>
          <a:endParaRPr lang="ru-RU"/>
        </a:p>
      </dgm:t>
    </dgm:pt>
    <dgm:pt modelId="{639BCED4-0C5F-40A8-91B4-B1F1F08250D3}" type="pres">
      <dgm:prSet presAssocID="{05B4078A-685D-4DD2-A48E-E8502ACBA47F}" presName="linear" presStyleCnt="0">
        <dgm:presLayoutVars>
          <dgm:animLvl val="lvl"/>
          <dgm:resizeHandles val="exact"/>
        </dgm:presLayoutVars>
      </dgm:prSet>
      <dgm:spPr/>
      <dgm:t>
        <a:bodyPr/>
        <a:lstStyle/>
        <a:p>
          <a:endParaRPr lang="ru-RU"/>
        </a:p>
      </dgm:t>
    </dgm:pt>
    <dgm:pt modelId="{BD903A28-F3B1-46CD-8D2F-43252B3C6925}" type="pres">
      <dgm:prSet presAssocID="{E886729E-978E-4FE4-9B5C-B519EBE66D15}" presName="parentText" presStyleLbl="node1" presStyleIdx="0" presStyleCnt="1">
        <dgm:presLayoutVars>
          <dgm:chMax val="0"/>
          <dgm:bulletEnabled val="1"/>
        </dgm:presLayoutVars>
      </dgm:prSet>
      <dgm:spPr/>
      <dgm:t>
        <a:bodyPr/>
        <a:lstStyle/>
        <a:p>
          <a:endParaRPr lang="ru-RU"/>
        </a:p>
      </dgm:t>
    </dgm:pt>
  </dgm:ptLst>
  <dgm:cxnLst>
    <dgm:cxn modelId="{E202CEC2-BB52-4C79-98B1-F5E814AD0288}" type="presOf" srcId="{05B4078A-685D-4DD2-A48E-E8502ACBA47F}" destId="{639BCED4-0C5F-40A8-91B4-B1F1F08250D3}" srcOrd="0" destOrd="0" presId="urn:microsoft.com/office/officeart/2005/8/layout/vList2"/>
    <dgm:cxn modelId="{574F919E-E7AA-4402-AEAB-0F53E10C19E9}" srcId="{05B4078A-685D-4DD2-A48E-E8502ACBA47F}" destId="{E886729E-978E-4FE4-9B5C-B519EBE66D15}" srcOrd="0" destOrd="0" parTransId="{A88BFE41-2E27-499D-8074-542E92193E06}" sibTransId="{FDFF8B44-9056-4B47-BFDB-3751CA363666}"/>
    <dgm:cxn modelId="{26C68E74-C4D0-4CA7-A20F-07E0967CE36C}" type="presOf" srcId="{E886729E-978E-4FE4-9B5C-B519EBE66D15}" destId="{BD903A28-F3B1-46CD-8D2F-43252B3C6925}" srcOrd="0" destOrd="0" presId="urn:microsoft.com/office/officeart/2005/8/layout/vList2"/>
    <dgm:cxn modelId="{8CC6F55A-DF7F-4B82-8E80-2D4290276CF2}" type="presParOf" srcId="{639BCED4-0C5F-40A8-91B4-B1F1F08250D3}" destId="{BD903A28-F3B1-46CD-8D2F-43252B3C69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2B78A9-8514-4C70-BE5C-C89AC56BA2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B3C952A-2078-48D9-A2B8-7A468D686968}">
      <dgm:prSet/>
      <dgm:spPr/>
      <dgm:t>
        <a:bodyPr/>
        <a:lstStyle/>
        <a:p>
          <a:pPr rtl="0"/>
          <a:r>
            <a:rPr lang="ru-RU" b="1" dirty="0"/>
            <a:t>Обязательные компоненты </a:t>
          </a:r>
          <a:endParaRPr lang="ru-RU" dirty="0"/>
        </a:p>
      </dgm:t>
    </dgm:pt>
    <dgm:pt modelId="{F72BB4FE-EC5B-401A-8A43-3F4823A14479}" type="parTrans" cxnId="{D837A408-8ACE-4AAD-ABE1-1601C81B3359}">
      <dgm:prSet/>
      <dgm:spPr/>
      <dgm:t>
        <a:bodyPr/>
        <a:lstStyle/>
        <a:p>
          <a:endParaRPr lang="ru-RU"/>
        </a:p>
      </dgm:t>
    </dgm:pt>
    <dgm:pt modelId="{949DF419-6332-41BF-BF7B-0F436DA2315F}" type="sibTrans" cxnId="{D837A408-8ACE-4AAD-ABE1-1601C81B3359}">
      <dgm:prSet/>
      <dgm:spPr/>
      <dgm:t>
        <a:bodyPr/>
        <a:lstStyle/>
        <a:p>
          <a:endParaRPr lang="ru-RU"/>
        </a:p>
      </dgm:t>
    </dgm:pt>
    <dgm:pt modelId="{721B9724-F39B-484B-82E7-9D63273D5B26}" type="pres">
      <dgm:prSet presAssocID="{922B78A9-8514-4C70-BE5C-C89AC56BA223}" presName="linear" presStyleCnt="0">
        <dgm:presLayoutVars>
          <dgm:animLvl val="lvl"/>
          <dgm:resizeHandles val="exact"/>
        </dgm:presLayoutVars>
      </dgm:prSet>
      <dgm:spPr/>
      <dgm:t>
        <a:bodyPr/>
        <a:lstStyle/>
        <a:p>
          <a:endParaRPr lang="ru-RU"/>
        </a:p>
      </dgm:t>
    </dgm:pt>
    <dgm:pt modelId="{4A390017-A545-424A-9D38-C240A2817480}" type="pres">
      <dgm:prSet presAssocID="{AB3C952A-2078-48D9-A2B8-7A468D686968}" presName="parentText" presStyleLbl="node1" presStyleIdx="0" presStyleCnt="1">
        <dgm:presLayoutVars>
          <dgm:chMax val="0"/>
          <dgm:bulletEnabled val="1"/>
        </dgm:presLayoutVars>
      </dgm:prSet>
      <dgm:spPr/>
      <dgm:t>
        <a:bodyPr/>
        <a:lstStyle/>
        <a:p>
          <a:endParaRPr lang="ru-RU"/>
        </a:p>
      </dgm:t>
    </dgm:pt>
  </dgm:ptLst>
  <dgm:cxnLst>
    <dgm:cxn modelId="{2E0C5043-BC85-41E9-BED1-F6AFEDF300AF}" type="presOf" srcId="{AB3C952A-2078-48D9-A2B8-7A468D686968}" destId="{4A390017-A545-424A-9D38-C240A2817480}" srcOrd="0" destOrd="0" presId="urn:microsoft.com/office/officeart/2005/8/layout/vList2"/>
    <dgm:cxn modelId="{D837A408-8ACE-4AAD-ABE1-1601C81B3359}" srcId="{922B78A9-8514-4C70-BE5C-C89AC56BA223}" destId="{AB3C952A-2078-48D9-A2B8-7A468D686968}" srcOrd="0" destOrd="0" parTransId="{F72BB4FE-EC5B-401A-8A43-3F4823A14479}" sibTransId="{949DF419-6332-41BF-BF7B-0F436DA2315F}"/>
    <dgm:cxn modelId="{4DC5A97B-A092-4EE8-8F80-3113584D97A6}" type="presOf" srcId="{922B78A9-8514-4C70-BE5C-C89AC56BA223}" destId="{721B9724-F39B-484B-82E7-9D63273D5B26}" srcOrd="0" destOrd="0" presId="urn:microsoft.com/office/officeart/2005/8/layout/vList2"/>
    <dgm:cxn modelId="{126A75E7-044E-4AE7-8C49-44B3E339B60E}" type="presParOf" srcId="{721B9724-F39B-484B-82E7-9D63273D5B26}" destId="{4A390017-A545-424A-9D38-C240A281748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B2A01C-A838-41ED-B4B3-82179AC311EA}" type="doc">
      <dgm:prSet loTypeId="urn:microsoft.com/office/officeart/2005/8/layout/hProcess9" loCatId="process" qsTypeId="urn:microsoft.com/office/officeart/2005/8/quickstyle/simple2" qsCatId="simple" csTypeId="urn:microsoft.com/office/officeart/2005/8/colors/accent1_1" csCatId="accent1" phldr="1"/>
      <dgm:spPr/>
    </dgm:pt>
    <dgm:pt modelId="{021D212F-D8AA-4E21-99CA-A9390316C4BB}">
      <dgm:prSet phldrT="[Текст]" custT="1"/>
      <dgm:spPr/>
      <dgm:t>
        <a:bodyPr/>
        <a:lstStyle/>
        <a:p>
          <a:r>
            <a:rPr lang="ru-RU" sz="2400" b="1" dirty="0" smtClean="0">
              <a:latin typeface="+mj-lt"/>
            </a:rPr>
            <a:t>Цель</a:t>
          </a:r>
          <a:endParaRPr lang="ru-RU" sz="2400" b="1" dirty="0">
            <a:latin typeface="+mj-lt"/>
          </a:endParaRPr>
        </a:p>
      </dgm:t>
    </dgm:pt>
    <dgm:pt modelId="{CE681485-B661-462B-AB82-C046731D6E6D}" type="parTrans" cxnId="{9F8BAD0B-D574-417B-9B4A-0839FAB0BADB}">
      <dgm:prSet/>
      <dgm:spPr/>
      <dgm:t>
        <a:bodyPr/>
        <a:lstStyle/>
        <a:p>
          <a:endParaRPr lang="ru-RU" b="1"/>
        </a:p>
      </dgm:t>
    </dgm:pt>
    <dgm:pt modelId="{3B0217B7-803D-412D-B0D2-ABB782A1A8D4}" type="sibTrans" cxnId="{9F8BAD0B-D574-417B-9B4A-0839FAB0BADB}">
      <dgm:prSet/>
      <dgm:spPr/>
      <dgm:t>
        <a:bodyPr/>
        <a:lstStyle/>
        <a:p>
          <a:endParaRPr lang="ru-RU" b="1"/>
        </a:p>
      </dgm:t>
    </dgm:pt>
    <dgm:pt modelId="{36A68A81-292F-42D6-BA48-A130BB5D7BC4}">
      <dgm:prSet phldrT="[Текст]" custT="1"/>
      <dgm:spPr/>
      <dgm:t>
        <a:bodyPr/>
        <a:lstStyle/>
        <a:p>
          <a:r>
            <a:rPr lang="ru-RU" sz="2400" b="1" dirty="0" smtClean="0">
              <a:latin typeface="+mj-lt"/>
            </a:rPr>
            <a:t>Задачи</a:t>
          </a:r>
          <a:endParaRPr lang="ru-RU" sz="2400" b="1" dirty="0">
            <a:latin typeface="+mj-lt"/>
          </a:endParaRPr>
        </a:p>
      </dgm:t>
    </dgm:pt>
    <dgm:pt modelId="{F66590E4-D368-4ABB-81DB-12092DAC537E}" type="parTrans" cxnId="{F650B7F7-6837-4F4F-A22E-180209FEBC51}">
      <dgm:prSet/>
      <dgm:spPr/>
      <dgm:t>
        <a:bodyPr/>
        <a:lstStyle/>
        <a:p>
          <a:endParaRPr lang="ru-RU" b="1"/>
        </a:p>
      </dgm:t>
    </dgm:pt>
    <dgm:pt modelId="{BB2B31B1-3C08-4942-8DE5-D963635951E6}" type="sibTrans" cxnId="{F650B7F7-6837-4F4F-A22E-180209FEBC51}">
      <dgm:prSet/>
      <dgm:spPr/>
      <dgm:t>
        <a:bodyPr/>
        <a:lstStyle/>
        <a:p>
          <a:endParaRPr lang="ru-RU" b="1"/>
        </a:p>
      </dgm:t>
    </dgm:pt>
    <dgm:pt modelId="{BDE23CB4-D17B-4401-BAA3-3C973369E048}">
      <dgm:prSet phldrT="[Текст]" custT="1"/>
      <dgm:spPr/>
      <dgm:t>
        <a:bodyPr/>
        <a:lstStyle/>
        <a:p>
          <a:r>
            <a:rPr lang="ru-RU" sz="2400" b="1" dirty="0" smtClean="0">
              <a:latin typeface="+mj-lt"/>
            </a:rPr>
            <a:t>Планируемые результаты</a:t>
          </a:r>
          <a:endParaRPr lang="ru-RU" sz="2400" b="1" dirty="0">
            <a:latin typeface="+mj-lt"/>
          </a:endParaRPr>
        </a:p>
      </dgm:t>
    </dgm:pt>
    <dgm:pt modelId="{8E0FAB61-F958-45EC-9045-BBF05D218F70}" type="parTrans" cxnId="{DEBC1E56-1442-4707-8A7B-084263BE7E21}">
      <dgm:prSet/>
      <dgm:spPr/>
      <dgm:t>
        <a:bodyPr/>
        <a:lstStyle/>
        <a:p>
          <a:endParaRPr lang="ru-RU" b="1"/>
        </a:p>
      </dgm:t>
    </dgm:pt>
    <dgm:pt modelId="{15221125-248E-41AB-9CA7-71B36F1C5F0B}" type="sibTrans" cxnId="{DEBC1E56-1442-4707-8A7B-084263BE7E21}">
      <dgm:prSet/>
      <dgm:spPr/>
      <dgm:t>
        <a:bodyPr/>
        <a:lstStyle/>
        <a:p>
          <a:endParaRPr lang="ru-RU" b="1"/>
        </a:p>
      </dgm:t>
    </dgm:pt>
    <dgm:pt modelId="{863355C2-0A5C-4EB1-929F-6B7C1A01307A}" type="pres">
      <dgm:prSet presAssocID="{2FB2A01C-A838-41ED-B4B3-82179AC311EA}" presName="CompostProcess" presStyleCnt="0">
        <dgm:presLayoutVars>
          <dgm:dir/>
          <dgm:resizeHandles val="exact"/>
        </dgm:presLayoutVars>
      </dgm:prSet>
      <dgm:spPr/>
    </dgm:pt>
    <dgm:pt modelId="{D415D391-8696-441E-AB48-DFEBC3914B95}" type="pres">
      <dgm:prSet presAssocID="{2FB2A01C-A838-41ED-B4B3-82179AC311EA}" presName="arrow" presStyleLbl="bgShp" presStyleIdx="0" presStyleCnt="1"/>
      <dgm:spPr/>
    </dgm:pt>
    <dgm:pt modelId="{AB0DDB00-5D93-4C07-9D17-6B1A109742FC}" type="pres">
      <dgm:prSet presAssocID="{2FB2A01C-A838-41ED-B4B3-82179AC311EA}" presName="linearProcess" presStyleCnt="0"/>
      <dgm:spPr/>
    </dgm:pt>
    <dgm:pt modelId="{46D1B780-9ACB-4323-A077-29306502AF35}" type="pres">
      <dgm:prSet presAssocID="{021D212F-D8AA-4E21-99CA-A9390316C4BB}" presName="textNode" presStyleLbl="node1" presStyleIdx="0" presStyleCnt="3">
        <dgm:presLayoutVars>
          <dgm:bulletEnabled val="1"/>
        </dgm:presLayoutVars>
      </dgm:prSet>
      <dgm:spPr/>
      <dgm:t>
        <a:bodyPr/>
        <a:lstStyle/>
        <a:p>
          <a:endParaRPr lang="ru-RU"/>
        </a:p>
      </dgm:t>
    </dgm:pt>
    <dgm:pt modelId="{1D65CD53-9F3C-4494-8A9E-ED5AA1D66510}" type="pres">
      <dgm:prSet presAssocID="{3B0217B7-803D-412D-B0D2-ABB782A1A8D4}" presName="sibTrans" presStyleCnt="0"/>
      <dgm:spPr/>
    </dgm:pt>
    <dgm:pt modelId="{46B85D82-D295-458A-8D6C-250D5737FCED}" type="pres">
      <dgm:prSet presAssocID="{36A68A81-292F-42D6-BA48-A130BB5D7BC4}" presName="textNode" presStyleLbl="node1" presStyleIdx="1" presStyleCnt="3">
        <dgm:presLayoutVars>
          <dgm:bulletEnabled val="1"/>
        </dgm:presLayoutVars>
      </dgm:prSet>
      <dgm:spPr/>
      <dgm:t>
        <a:bodyPr/>
        <a:lstStyle/>
        <a:p>
          <a:endParaRPr lang="ru-RU"/>
        </a:p>
      </dgm:t>
    </dgm:pt>
    <dgm:pt modelId="{C2F2A84C-F6A3-4383-9733-E6D7DEEBB356}" type="pres">
      <dgm:prSet presAssocID="{BB2B31B1-3C08-4942-8DE5-D963635951E6}" presName="sibTrans" presStyleCnt="0"/>
      <dgm:spPr/>
    </dgm:pt>
    <dgm:pt modelId="{C68C363C-6756-46A3-84F0-00FD108096BE}" type="pres">
      <dgm:prSet presAssocID="{BDE23CB4-D17B-4401-BAA3-3C973369E048}" presName="textNode" presStyleLbl="node1" presStyleIdx="2" presStyleCnt="3">
        <dgm:presLayoutVars>
          <dgm:bulletEnabled val="1"/>
        </dgm:presLayoutVars>
      </dgm:prSet>
      <dgm:spPr/>
      <dgm:t>
        <a:bodyPr/>
        <a:lstStyle/>
        <a:p>
          <a:endParaRPr lang="ru-RU"/>
        </a:p>
      </dgm:t>
    </dgm:pt>
  </dgm:ptLst>
  <dgm:cxnLst>
    <dgm:cxn modelId="{9F8BAD0B-D574-417B-9B4A-0839FAB0BADB}" srcId="{2FB2A01C-A838-41ED-B4B3-82179AC311EA}" destId="{021D212F-D8AA-4E21-99CA-A9390316C4BB}" srcOrd="0" destOrd="0" parTransId="{CE681485-B661-462B-AB82-C046731D6E6D}" sibTransId="{3B0217B7-803D-412D-B0D2-ABB782A1A8D4}"/>
    <dgm:cxn modelId="{A20CC1F1-03F3-4C51-8071-65938D29D028}" type="presOf" srcId="{36A68A81-292F-42D6-BA48-A130BB5D7BC4}" destId="{46B85D82-D295-458A-8D6C-250D5737FCED}" srcOrd="0" destOrd="0" presId="urn:microsoft.com/office/officeart/2005/8/layout/hProcess9"/>
    <dgm:cxn modelId="{F650B7F7-6837-4F4F-A22E-180209FEBC51}" srcId="{2FB2A01C-A838-41ED-B4B3-82179AC311EA}" destId="{36A68A81-292F-42D6-BA48-A130BB5D7BC4}" srcOrd="1" destOrd="0" parTransId="{F66590E4-D368-4ABB-81DB-12092DAC537E}" sibTransId="{BB2B31B1-3C08-4942-8DE5-D963635951E6}"/>
    <dgm:cxn modelId="{3907FE5B-7D6C-475A-99AF-DC8B6221D481}" type="presOf" srcId="{2FB2A01C-A838-41ED-B4B3-82179AC311EA}" destId="{863355C2-0A5C-4EB1-929F-6B7C1A01307A}" srcOrd="0" destOrd="0" presId="urn:microsoft.com/office/officeart/2005/8/layout/hProcess9"/>
    <dgm:cxn modelId="{26D6E512-E809-4719-9B88-169D76BA7A57}" type="presOf" srcId="{BDE23CB4-D17B-4401-BAA3-3C973369E048}" destId="{C68C363C-6756-46A3-84F0-00FD108096BE}" srcOrd="0" destOrd="0" presId="urn:microsoft.com/office/officeart/2005/8/layout/hProcess9"/>
    <dgm:cxn modelId="{A75DC0A3-31AF-4822-A643-90FD81099D32}" type="presOf" srcId="{021D212F-D8AA-4E21-99CA-A9390316C4BB}" destId="{46D1B780-9ACB-4323-A077-29306502AF35}" srcOrd="0" destOrd="0" presId="urn:microsoft.com/office/officeart/2005/8/layout/hProcess9"/>
    <dgm:cxn modelId="{DEBC1E56-1442-4707-8A7B-084263BE7E21}" srcId="{2FB2A01C-A838-41ED-B4B3-82179AC311EA}" destId="{BDE23CB4-D17B-4401-BAA3-3C973369E048}" srcOrd="2" destOrd="0" parTransId="{8E0FAB61-F958-45EC-9045-BBF05D218F70}" sibTransId="{15221125-248E-41AB-9CA7-71B36F1C5F0B}"/>
    <dgm:cxn modelId="{B629186A-B46F-4560-B426-8862FEDBD3BD}" type="presParOf" srcId="{863355C2-0A5C-4EB1-929F-6B7C1A01307A}" destId="{D415D391-8696-441E-AB48-DFEBC3914B95}" srcOrd="0" destOrd="0" presId="urn:microsoft.com/office/officeart/2005/8/layout/hProcess9"/>
    <dgm:cxn modelId="{E9DF6BC7-C468-493A-AFC5-C0882315CB55}" type="presParOf" srcId="{863355C2-0A5C-4EB1-929F-6B7C1A01307A}" destId="{AB0DDB00-5D93-4C07-9D17-6B1A109742FC}" srcOrd="1" destOrd="0" presId="urn:microsoft.com/office/officeart/2005/8/layout/hProcess9"/>
    <dgm:cxn modelId="{453E2620-3627-4A5C-988A-8BE4FFEE8084}" type="presParOf" srcId="{AB0DDB00-5D93-4C07-9D17-6B1A109742FC}" destId="{46D1B780-9ACB-4323-A077-29306502AF35}" srcOrd="0" destOrd="0" presId="urn:microsoft.com/office/officeart/2005/8/layout/hProcess9"/>
    <dgm:cxn modelId="{BECB17C5-49D6-426B-9F90-F10CB2706FBC}" type="presParOf" srcId="{AB0DDB00-5D93-4C07-9D17-6B1A109742FC}" destId="{1D65CD53-9F3C-4494-8A9E-ED5AA1D66510}" srcOrd="1" destOrd="0" presId="urn:microsoft.com/office/officeart/2005/8/layout/hProcess9"/>
    <dgm:cxn modelId="{96DF481A-5B30-41FB-B927-B1DBE182E310}" type="presParOf" srcId="{AB0DDB00-5D93-4C07-9D17-6B1A109742FC}" destId="{46B85D82-D295-458A-8D6C-250D5737FCED}" srcOrd="2" destOrd="0" presId="urn:microsoft.com/office/officeart/2005/8/layout/hProcess9"/>
    <dgm:cxn modelId="{84B0FFA0-5C37-46D4-9B8E-40EE796353BC}" type="presParOf" srcId="{AB0DDB00-5D93-4C07-9D17-6B1A109742FC}" destId="{C2F2A84C-F6A3-4383-9733-E6D7DEEBB356}" srcOrd="3" destOrd="0" presId="urn:microsoft.com/office/officeart/2005/8/layout/hProcess9"/>
    <dgm:cxn modelId="{6D8E5CEF-38FE-4DF4-9B38-AFFB91A53305}" type="presParOf" srcId="{AB0DDB00-5D93-4C07-9D17-6B1A109742FC}" destId="{C68C363C-6756-46A3-84F0-00FD108096B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B4078A-685D-4DD2-A48E-E8502ACBA4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886729E-978E-4FE4-9B5C-B519EBE66D15}">
      <dgm:prSet/>
      <dgm:spPr/>
      <dgm:t>
        <a:bodyPr/>
        <a:lstStyle/>
        <a:p>
          <a:pPr rtl="0"/>
          <a:r>
            <a:rPr lang="ru-RU" b="1" dirty="0"/>
            <a:t>Требование и Основание </a:t>
          </a:r>
          <a:endParaRPr lang="ru-RU" dirty="0"/>
        </a:p>
      </dgm:t>
    </dgm:pt>
    <dgm:pt modelId="{A88BFE41-2E27-499D-8074-542E92193E06}" type="parTrans" cxnId="{574F919E-E7AA-4402-AEAB-0F53E10C19E9}">
      <dgm:prSet/>
      <dgm:spPr/>
      <dgm:t>
        <a:bodyPr/>
        <a:lstStyle/>
        <a:p>
          <a:endParaRPr lang="ru-RU"/>
        </a:p>
      </dgm:t>
    </dgm:pt>
    <dgm:pt modelId="{FDFF8B44-9056-4B47-BFDB-3751CA363666}" type="sibTrans" cxnId="{574F919E-E7AA-4402-AEAB-0F53E10C19E9}">
      <dgm:prSet/>
      <dgm:spPr/>
      <dgm:t>
        <a:bodyPr/>
        <a:lstStyle/>
        <a:p>
          <a:endParaRPr lang="ru-RU"/>
        </a:p>
      </dgm:t>
    </dgm:pt>
    <dgm:pt modelId="{639BCED4-0C5F-40A8-91B4-B1F1F08250D3}" type="pres">
      <dgm:prSet presAssocID="{05B4078A-685D-4DD2-A48E-E8502ACBA47F}" presName="linear" presStyleCnt="0">
        <dgm:presLayoutVars>
          <dgm:animLvl val="lvl"/>
          <dgm:resizeHandles val="exact"/>
        </dgm:presLayoutVars>
      </dgm:prSet>
      <dgm:spPr/>
      <dgm:t>
        <a:bodyPr/>
        <a:lstStyle/>
        <a:p>
          <a:endParaRPr lang="ru-RU"/>
        </a:p>
      </dgm:t>
    </dgm:pt>
    <dgm:pt modelId="{BD903A28-F3B1-46CD-8D2F-43252B3C6925}" type="pres">
      <dgm:prSet presAssocID="{E886729E-978E-4FE4-9B5C-B519EBE66D15}" presName="parentText" presStyleLbl="node1" presStyleIdx="0" presStyleCnt="1" custLinFactNeighborX="46871" custLinFactNeighborY="56314">
        <dgm:presLayoutVars>
          <dgm:chMax val="0"/>
          <dgm:bulletEnabled val="1"/>
        </dgm:presLayoutVars>
      </dgm:prSet>
      <dgm:spPr/>
      <dgm:t>
        <a:bodyPr/>
        <a:lstStyle/>
        <a:p>
          <a:endParaRPr lang="ru-RU"/>
        </a:p>
      </dgm:t>
    </dgm:pt>
  </dgm:ptLst>
  <dgm:cxnLst>
    <dgm:cxn modelId="{3C8533BF-2F49-4ACE-A5B6-A482BF334E6E}" type="presOf" srcId="{E886729E-978E-4FE4-9B5C-B519EBE66D15}" destId="{BD903A28-F3B1-46CD-8D2F-43252B3C6925}" srcOrd="0" destOrd="0" presId="urn:microsoft.com/office/officeart/2005/8/layout/vList2"/>
    <dgm:cxn modelId="{F59E8483-12DB-44CE-AE7C-E089AE8B3814}" type="presOf" srcId="{05B4078A-685D-4DD2-A48E-E8502ACBA47F}" destId="{639BCED4-0C5F-40A8-91B4-B1F1F08250D3}" srcOrd="0" destOrd="0" presId="urn:microsoft.com/office/officeart/2005/8/layout/vList2"/>
    <dgm:cxn modelId="{574F919E-E7AA-4402-AEAB-0F53E10C19E9}" srcId="{05B4078A-685D-4DD2-A48E-E8502ACBA47F}" destId="{E886729E-978E-4FE4-9B5C-B519EBE66D15}" srcOrd="0" destOrd="0" parTransId="{A88BFE41-2E27-499D-8074-542E92193E06}" sibTransId="{FDFF8B44-9056-4B47-BFDB-3751CA363666}"/>
    <dgm:cxn modelId="{C901EC62-5300-4F48-A4A4-AFABBCB7F9EB}" type="presParOf" srcId="{639BCED4-0C5F-40A8-91B4-B1F1F08250D3}" destId="{BD903A28-F3B1-46CD-8D2F-43252B3C69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B4078A-685D-4DD2-A48E-E8502ACBA4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639BCED4-0C5F-40A8-91B4-B1F1F08250D3}" type="pres">
      <dgm:prSet presAssocID="{05B4078A-685D-4DD2-A48E-E8502ACBA47F}" presName="linear" presStyleCnt="0">
        <dgm:presLayoutVars>
          <dgm:animLvl val="lvl"/>
          <dgm:resizeHandles val="exact"/>
        </dgm:presLayoutVars>
      </dgm:prSet>
      <dgm:spPr/>
      <dgm:t>
        <a:bodyPr/>
        <a:lstStyle/>
        <a:p>
          <a:endParaRPr lang="ru-RU"/>
        </a:p>
      </dgm:t>
    </dgm:pt>
  </dgm:ptLst>
  <dgm:cxnLst>
    <dgm:cxn modelId="{F59E8483-12DB-44CE-AE7C-E089AE8B3814}" type="presOf" srcId="{05B4078A-685D-4DD2-A48E-E8502ACBA47F}" destId="{639BCED4-0C5F-40A8-91B4-B1F1F08250D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B4078A-685D-4DD2-A48E-E8502ACBA4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886729E-978E-4FE4-9B5C-B519EBE66D15}">
      <dgm:prSet/>
      <dgm:spPr/>
      <dgm:t>
        <a:bodyPr/>
        <a:lstStyle/>
        <a:p>
          <a:pPr rtl="0"/>
          <a:r>
            <a:rPr lang="ru-RU" b="1" dirty="0"/>
            <a:t>Требование и Основание </a:t>
          </a:r>
          <a:endParaRPr lang="ru-RU" dirty="0"/>
        </a:p>
      </dgm:t>
    </dgm:pt>
    <dgm:pt modelId="{A88BFE41-2E27-499D-8074-542E92193E06}" type="parTrans" cxnId="{574F919E-E7AA-4402-AEAB-0F53E10C19E9}">
      <dgm:prSet/>
      <dgm:spPr/>
      <dgm:t>
        <a:bodyPr/>
        <a:lstStyle/>
        <a:p>
          <a:endParaRPr lang="ru-RU"/>
        </a:p>
      </dgm:t>
    </dgm:pt>
    <dgm:pt modelId="{FDFF8B44-9056-4B47-BFDB-3751CA363666}" type="sibTrans" cxnId="{574F919E-E7AA-4402-AEAB-0F53E10C19E9}">
      <dgm:prSet/>
      <dgm:spPr/>
      <dgm:t>
        <a:bodyPr/>
        <a:lstStyle/>
        <a:p>
          <a:endParaRPr lang="ru-RU"/>
        </a:p>
      </dgm:t>
    </dgm:pt>
    <dgm:pt modelId="{639BCED4-0C5F-40A8-91B4-B1F1F08250D3}" type="pres">
      <dgm:prSet presAssocID="{05B4078A-685D-4DD2-A48E-E8502ACBA47F}" presName="linear" presStyleCnt="0">
        <dgm:presLayoutVars>
          <dgm:animLvl val="lvl"/>
          <dgm:resizeHandles val="exact"/>
        </dgm:presLayoutVars>
      </dgm:prSet>
      <dgm:spPr/>
      <dgm:t>
        <a:bodyPr/>
        <a:lstStyle/>
        <a:p>
          <a:endParaRPr lang="ru-RU"/>
        </a:p>
      </dgm:t>
    </dgm:pt>
    <dgm:pt modelId="{BD903A28-F3B1-46CD-8D2F-43252B3C6925}" type="pres">
      <dgm:prSet presAssocID="{E886729E-978E-4FE4-9B5C-B519EBE66D15}" presName="parentText" presStyleLbl="node1" presStyleIdx="0" presStyleCnt="1">
        <dgm:presLayoutVars>
          <dgm:chMax val="0"/>
          <dgm:bulletEnabled val="1"/>
        </dgm:presLayoutVars>
      </dgm:prSet>
      <dgm:spPr/>
      <dgm:t>
        <a:bodyPr/>
        <a:lstStyle/>
        <a:p>
          <a:endParaRPr lang="ru-RU"/>
        </a:p>
      </dgm:t>
    </dgm:pt>
  </dgm:ptLst>
  <dgm:cxnLst>
    <dgm:cxn modelId="{EBDF5A4F-7DD4-4710-8C6A-D73A35F1FCFA}" type="presOf" srcId="{05B4078A-685D-4DD2-A48E-E8502ACBA47F}" destId="{639BCED4-0C5F-40A8-91B4-B1F1F08250D3}" srcOrd="0" destOrd="0" presId="urn:microsoft.com/office/officeart/2005/8/layout/vList2"/>
    <dgm:cxn modelId="{574F919E-E7AA-4402-AEAB-0F53E10C19E9}" srcId="{05B4078A-685D-4DD2-A48E-E8502ACBA47F}" destId="{E886729E-978E-4FE4-9B5C-B519EBE66D15}" srcOrd="0" destOrd="0" parTransId="{A88BFE41-2E27-499D-8074-542E92193E06}" sibTransId="{FDFF8B44-9056-4B47-BFDB-3751CA363666}"/>
    <dgm:cxn modelId="{0CC2412E-2580-400A-AD99-51F4695ABF52}" type="presOf" srcId="{E886729E-978E-4FE4-9B5C-B519EBE66D15}" destId="{BD903A28-F3B1-46CD-8D2F-43252B3C6925}" srcOrd="0" destOrd="0" presId="urn:microsoft.com/office/officeart/2005/8/layout/vList2"/>
    <dgm:cxn modelId="{BF4D4E52-5F12-4D5C-89A3-66DE027D2BE9}" type="presParOf" srcId="{639BCED4-0C5F-40A8-91B4-B1F1F08250D3}" destId="{BD903A28-F3B1-46CD-8D2F-43252B3C69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2B78A9-8514-4C70-BE5C-C89AC56BA2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B3C952A-2078-48D9-A2B8-7A468D686968}">
      <dgm:prSet/>
      <dgm:spPr/>
      <dgm:t>
        <a:bodyPr/>
        <a:lstStyle/>
        <a:p>
          <a:pPr rtl="0"/>
          <a:r>
            <a:rPr lang="ru-RU" b="1" dirty="0"/>
            <a:t>Обязательные компоненты </a:t>
          </a:r>
          <a:endParaRPr lang="ru-RU" dirty="0"/>
        </a:p>
      </dgm:t>
    </dgm:pt>
    <dgm:pt modelId="{F72BB4FE-EC5B-401A-8A43-3F4823A14479}" type="parTrans" cxnId="{D837A408-8ACE-4AAD-ABE1-1601C81B3359}">
      <dgm:prSet/>
      <dgm:spPr/>
      <dgm:t>
        <a:bodyPr/>
        <a:lstStyle/>
        <a:p>
          <a:endParaRPr lang="ru-RU"/>
        </a:p>
      </dgm:t>
    </dgm:pt>
    <dgm:pt modelId="{949DF419-6332-41BF-BF7B-0F436DA2315F}" type="sibTrans" cxnId="{D837A408-8ACE-4AAD-ABE1-1601C81B3359}">
      <dgm:prSet/>
      <dgm:spPr/>
      <dgm:t>
        <a:bodyPr/>
        <a:lstStyle/>
        <a:p>
          <a:endParaRPr lang="ru-RU"/>
        </a:p>
      </dgm:t>
    </dgm:pt>
    <dgm:pt modelId="{721B9724-F39B-484B-82E7-9D63273D5B26}" type="pres">
      <dgm:prSet presAssocID="{922B78A9-8514-4C70-BE5C-C89AC56BA223}" presName="linear" presStyleCnt="0">
        <dgm:presLayoutVars>
          <dgm:animLvl val="lvl"/>
          <dgm:resizeHandles val="exact"/>
        </dgm:presLayoutVars>
      </dgm:prSet>
      <dgm:spPr/>
      <dgm:t>
        <a:bodyPr/>
        <a:lstStyle/>
        <a:p>
          <a:endParaRPr lang="ru-RU"/>
        </a:p>
      </dgm:t>
    </dgm:pt>
    <dgm:pt modelId="{4A390017-A545-424A-9D38-C240A2817480}" type="pres">
      <dgm:prSet presAssocID="{AB3C952A-2078-48D9-A2B8-7A468D686968}" presName="parentText" presStyleLbl="node1" presStyleIdx="0" presStyleCnt="1">
        <dgm:presLayoutVars>
          <dgm:chMax val="0"/>
          <dgm:bulletEnabled val="1"/>
        </dgm:presLayoutVars>
      </dgm:prSet>
      <dgm:spPr/>
      <dgm:t>
        <a:bodyPr/>
        <a:lstStyle/>
        <a:p>
          <a:endParaRPr lang="ru-RU"/>
        </a:p>
      </dgm:t>
    </dgm:pt>
  </dgm:ptLst>
  <dgm:cxnLst>
    <dgm:cxn modelId="{D837A408-8ACE-4AAD-ABE1-1601C81B3359}" srcId="{922B78A9-8514-4C70-BE5C-C89AC56BA223}" destId="{AB3C952A-2078-48D9-A2B8-7A468D686968}" srcOrd="0" destOrd="0" parTransId="{F72BB4FE-EC5B-401A-8A43-3F4823A14479}" sibTransId="{949DF419-6332-41BF-BF7B-0F436DA2315F}"/>
    <dgm:cxn modelId="{E2100918-68BB-4D46-8325-7BD46B79DA70}" type="presOf" srcId="{AB3C952A-2078-48D9-A2B8-7A468D686968}" destId="{4A390017-A545-424A-9D38-C240A2817480}" srcOrd="0" destOrd="0" presId="urn:microsoft.com/office/officeart/2005/8/layout/vList2"/>
    <dgm:cxn modelId="{CC31E4C6-74BF-485F-ACF2-179C20ACE488}" type="presOf" srcId="{922B78A9-8514-4C70-BE5C-C89AC56BA223}" destId="{721B9724-F39B-484B-82E7-9D63273D5B26}" srcOrd="0" destOrd="0" presId="urn:microsoft.com/office/officeart/2005/8/layout/vList2"/>
    <dgm:cxn modelId="{8806D94F-C6AE-43E3-B00F-1E517DA8A1DA}" type="presParOf" srcId="{721B9724-F39B-484B-82E7-9D63273D5B26}" destId="{4A390017-A545-424A-9D38-C240A281748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03A28-F3B1-46CD-8D2F-43252B3C6925}">
      <dsp:nvSpPr>
        <dsp:cNvPr id="0" name=""/>
        <dsp:cNvSpPr/>
      </dsp:nvSpPr>
      <dsp:spPr>
        <a:xfrm>
          <a:off x="0" y="18309"/>
          <a:ext cx="386834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b="1" kern="1200" dirty="0"/>
            <a:t>Требование и Основание </a:t>
          </a:r>
          <a:endParaRPr lang="ru-RU" sz="2500" kern="1200" dirty="0"/>
        </a:p>
      </dsp:txBody>
      <dsp:txXfrm>
        <a:off x="29271" y="47580"/>
        <a:ext cx="3809798" cy="5410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03A28-F3B1-46CD-8D2F-43252B3C6925}">
      <dsp:nvSpPr>
        <dsp:cNvPr id="0" name=""/>
        <dsp:cNvSpPr/>
      </dsp:nvSpPr>
      <dsp:spPr>
        <a:xfrm>
          <a:off x="0" y="0"/>
          <a:ext cx="3868340"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b="1" kern="1200" dirty="0"/>
            <a:t>Требование и Основание </a:t>
          </a:r>
          <a:endParaRPr lang="ru-RU" sz="2400" kern="1200" dirty="0"/>
        </a:p>
      </dsp:txBody>
      <dsp:txXfrm>
        <a:off x="30157" y="30157"/>
        <a:ext cx="3808026" cy="5574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0017-A545-424A-9D38-C240A2817480}">
      <dsp:nvSpPr>
        <dsp:cNvPr id="0" name=""/>
        <dsp:cNvSpPr/>
      </dsp:nvSpPr>
      <dsp:spPr>
        <a:xfrm>
          <a:off x="0" y="87"/>
          <a:ext cx="4247455"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b="1" kern="1200" dirty="0"/>
            <a:t>Обязательные компоненты </a:t>
          </a:r>
          <a:endParaRPr lang="ru-RU" sz="2400" kern="1200" dirty="0"/>
        </a:p>
      </dsp:txBody>
      <dsp:txXfrm>
        <a:off x="30157" y="30244"/>
        <a:ext cx="4187141" cy="5574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03A28-F3B1-46CD-8D2F-43252B3C6925}">
      <dsp:nvSpPr>
        <dsp:cNvPr id="0" name=""/>
        <dsp:cNvSpPr/>
      </dsp:nvSpPr>
      <dsp:spPr>
        <a:xfrm>
          <a:off x="0" y="9154"/>
          <a:ext cx="386834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b="1" kern="1200" dirty="0"/>
            <a:t>Требование и Основание </a:t>
          </a:r>
          <a:endParaRPr lang="ru-RU" sz="2500" kern="1200" dirty="0"/>
        </a:p>
      </dsp:txBody>
      <dsp:txXfrm>
        <a:off x="29271" y="38425"/>
        <a:ext cx="3809798" cy="5410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0017-A545-424A-9D38-C240A2817480}">
      <dsp:nvSpPr>
        <dsp:cNvPr id="0" name=""/>
        <dsp:cNvSpPr/>
      </dsp:nvSpPr>
      <dsp:spPr>
        <a:xfrm>
          <a:off x="0" y="33139"/>
          <a:ext cx="3887391"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kern="1200" dirty="0"/>
            <a:t>Обязательные компоненты </a:t>
          </a:r>
          <a:endParaRPr lang="ru-RU" sz="2300" kern="1200" dirty="0"/>
        </a:p>
      </dsp:txBody>
      <dsp:txXfrm>
        <a:off x="26930" y="60069"/>
        <a:ext cx="3833531" cy="4977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59737-095E-45B9-B215-5D163BD4D4C1}">
      <dsp:nvSpPr>
        <dsp:cNvPr id="0" name=""/>
        <dsp:cNvSpPr/>
      </dsp:nvSpPr>
      <dsp:spPr>
        <a:xfrm>
          <a:off x="0" y="0"/>
          <a:ext cx="8215369" cy="108583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0" kern="1200" dirty="0" smtClean="0">
              <a:solidFill>
                <a:schemeClr val="tx1"/>
              </a:solidFill>
              <a:effectLst/>
              <a:latin typeface="+mj-lt"/>
            </a:rPr>
            <a:t>Формам, технологиям  и методам обучения (дистанционное обучение, дифференцированное обучение, проектная деятельность, конкурсы, соревнования, экскурсии, походы и т. д.)</a:t>
          </a:r>
          <a:endParaRPr lang="ru-RU" sz="2000" b="0" kern="1200" dirty="0">
            <a:solidFill>
              <a:schemeClr val="tx1"/>
            </a:solidFill>
            <a:effectLst/>
            <a:latin typeface="+mj-lt"/>
          </a:endParaRPr>
        </a:p>
      </dsp:txBody>
      <dsp:txXfrm>
        <a:off x="53006" y="53006"/>
        <a:ext cx="8109357" cy="979825"/>
      </dsp:txXfrm>
    </dsp:sp>
    <dsp:sp modelId="{6A14DBE2-D571-49AE-9FDA-8167B83A9B93}">
      <dsp:nvSpPr>
        <dsp:cNvPr id="0" name=""/>
        <dsp:cNvSpPr/>
      </dsp:nvSpPr>
      <dsp:spPr>
        <a:xfrm>
          <a:off x="0" y="2200311"/>
          <a:ext cx="8215369" cy="108583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0" kern="1200" dirty="0" smtClean="0">
              <a:solidFill>
                <a:schemeClr val="tx1"/>
              </a:solidFill>
              <a:effectLst/>
              <a:latin typeface="+mj-lt"/>
            </a:rPr>
            <a:t>Методам контроля и управления образовательным процессом (анализа результатов деятельности детей)</a:t>
          </a:r>
          <a:endParaRPr lang="ru-RU" sz="2000" b="0" kern="1200" dirty="0">
            <a:solidFill>
              <a:schemeClr val="tx1"/>
            </a:solidFill>
            <a:effectLst/>
            <a:latin typeface="+mj-lt"/>
          </a:endParaRPr>
        </a:p>
      </dsp:txBody>
      <dsp:txXfrm>
        <a:off x="53006" y="2253317"/>
        <a:ext cx="8109357" cy="979825"/>
      </dsp:txXfrm>
    </dsp:sp>
    <dsp:sp modelId="{48BB4542-3CCE-4A74-B70F-BEA0762EDF48}">
      <dsp:nvSpPr>
        <dsp:cNvPr id="0" name=""/>
        <dsp:cNvSpPr/>
      </dsp:nvSpPr>
      <dsp:spPr>
        <a:xfrm>
          <a:off x="0" y="1094819"/>
          <a:ext cx="8215369" cy="108583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0" kern="1200" dirty="0" smtClean="0">
              <a:solidFill>
                <a:schemeClr val="tx1"/>
              </a:solidFill>
              <a:effectLst/>
              <a:latin typeface="+mj-lt"/>
            </a:rPr>
            <a:t>Средствам обучения (перечень дидактических средств, необходимого оборудования, инструментов и материалов)</a:t>
          </a:r>
          <a:endParaRPr lang="ru-RU" sz="2000" b="0" kern="1200" dirty="0">
            <a:solidFill>
              <a:schemeClr val="tx1"/>
            </a:solidFill>
            <a:effectLst/>
            <a:latin typeface="+mj-lt"/>
          </a:endParaRPr>
        </a:p>
      </dsp:txBody>
      <dsp:txXfrm>
        <a:off x="53006" y="1147825"/>
        <a:ext cx="8109357" cy="9798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03A28-F3B1-46CD-8D2F-43252B3C6925}">
      <dsp:nvSpPr>
        <dsp:cNvPr id="0" name=""/>
        <dsp:cNvSpPr/>
      </dsp:nvSpPr>
      <dsp:spPr>
        <a:xfrm>
          <a:off x="0" y="18309"/>
          <a:ext cx="386834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b="1" kern="1200" dirty="0"/>
            <a:t>Требование и Основание </a:t>
          </a:r>
          <a:endParaRPr lang="ru-RU" sz="2500" kern="1200" dirty="0"/>
        </a:p>
      </dsp:txBody>
      <dsp:txXfrm>
        <a:off x="29271" y="47580"/>
        <a:ext cx="3809798" cy="5410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03A28-F3B1-46CD-8D2F-43252B3C6925}">
      <dsp:nvSpPr>
        <dsp:cNvPr id="0" name=""/>
        <dsp:cNvSpPr/>
      </dsp:nvSpPr>
      <dsp:spPr>
        <a:xfrm>
          <a:off x="0" y="9154"/>
          <a:ext cx="386834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b="1" kern="1200" dirty="0"/>
            <a:t>Требование и Основание </a:t>
          </a:r>
          <a:endParaRPr lang="ru-RU" sz="2500" kern="1200" dirty="0"/>
        </a:p>
      </dsp:txBody>
      <dsp:txXfrm>
        <a:off x="0" y="9154"/>
        <a:ext cx="3868340" cy="5996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0017-A545-424A-9D38-C240A2817480}">
      <dsp:nvSpPr>
        <dsp:cNvPr id="0" name=""/>
        <dsp:cNvSpPr/>
      </dsp:nvSpPr>
      <dsp:spPr>
        <a:xfrm>
          <a:off x="0" y="33139"/>
          <a:ext cx="3887391"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kern="1200" dirty="0"/>
            <a:t>Обязательные компоненты </a:t>
          </a:r>
          <a:endParaRPr lang="ru-RU" sz="2300" kern="1200" dirty="0"/>
        </a:p>
      </dsp:txBody>
      <dsp:txXfrm>
        <a:off x="0" y="33139"/>
        <a:ext cx="3887391" cy="5516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03A28-F3B1-46CD-8D2F-43252B3C6925}">
      <dsp:nvSpPr>
        <dsp:cNvPr id="0" name=""/>
        <dsp:cNvSpPr/>
      </dsp:nvSpPr>
      <dsp:spPr>
        <a:xfrm>
          <a:off x="0" y="9154"/>
          <a:ext cx="3868339"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b="1" kern="1200" dirty="0"/>
            <a:t>Требование и Основание </a:t>
          </a:r>
          <a:endParaRPr lang="ru-RU" sz="2500" kern="1200" dirty="0"/>
        </a:p>
      </dsp:txBody>
      <dsp:txXfrm>
        <a:off x="0" y="9154"/>
        <a:ext cx="3868339" cy="59962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0017-A545-424A-9D38-C240A2817480}">
      <dsp:nvSpPr>
        <dsp:cNvPr id="0" name=""/>
        <dsp:cNvSpPr/>
      </dsp:nvSpPr>
      <dsp:spPr>
        <a:xfrm>
          <a:off x="0" y="33139"/>
          <a:ext cx="3887391"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kern="1200" dirty="0"/>
            <a:t>Обязательные компоненты </a:t>
          </a:r>
          <a:endParaRPr lang="ru-RU" sz="2300" kern="1200" dirty="0"/>
        </a:p>
      </dsp:txBody>
      <dsp:txXfrm>
        <a:off x="0" y="33139"/>
        <a:ext cx="3887391" cy="551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0017-A545-424A-9D38-C240A2817480}">
      <dsp:nvSpPr>
        <dsp:cNvPr id="0" name=""/>
        <dsp:cNvSpPr/>
      </dsp:nvSpPr>
      <dsp:spPr>
        <a:xfrm>
          <a:off x="0" y="66278"/>
          <a:ext cx="3887391"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kern="1200" dirty="0"/>
            <a:t>Обязательные компоненты </a:t>
          </a:r>
          <a:endParaRPr lang="ru-RU" sz="2300" kern="1200" dirty="0"/>
        </a:p>
      </dsp:txBody>
      <dsp:txXfrm>
        <a:off x="26930" y="93208"/>
        <a:ext cx="3833531"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03A28-F3B1-46CD-8D2F-43252B3C6925}">
      <dsp:nvSpPr>
        <dsp:cNvPr id="0" name=""/>
        <dsp:cNvSpPr/>
      </dsp:nvSpPr>
      <dsp:spPr>
        <a:xfrm>
          <a:off x="0" y="9154"/>
          <a:ext cx="386834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b="1" kern="1200" dirty="0"/>
            <a:t>Требование и Основание </a:t>
          </a:r>
          <a:endParaRPr lang="ru-RU" sz="2500" kern="1200" dirty="0"/>
        </a:p>
      </dsp:txBody>
      <dsp:txXfrm>
        <a:off x="29271" y="38425"/>
        <a:ext cx="3809798" cy="541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0017-A545-424A-9D38-C240A2817480}">
      <dsp:nvSpPr>
        <dsp:cNvPr id="0" name=""/>
        <dsp:cNvSpPr/>
      </dsp:nvSpPr>
      <dsp:spPr>
        <a:xfrm>
          <a:off x="0" y="33139"/>
          <a:ext cx="3887391"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kern="1200" dirty="0"/>
            <a:t>Обязательные компоненты </a:t>
          </a:r>
          <a:endParaRPr lang="ru-RU" sz="2300" kern="1200" dirty="0"/>
        </a:p>
      </dsp:txBody>
      <dsp:txXfrm>
        <a:off x="26930" y="60069"/>
        <a:ext cx="3833531" cy="497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5D391-8696-441E-AB48-DFEBC3914B95}">
      <dsp:nvSpPr>
        <dsp:cNvPr id="0" name=""/>
        <dsp:cNvSpPr/>
      </dsp:nvSpPr>
      <dsp:spPr>
        <a:xfrm>
          <a:off x="617219" y="0"/>
          <a:ext cx="6995160" cy="310991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1B780-9ACB-4323-A077-29306502AF35}">
      <dsp:nvSpPr>
        <dsp:cNvPr id="0" name=""/>
        <dsp:cNvSpPr/>
      </dsp:nvSpPr>
      <dsp:spPr>
        <a:xfrm>
          <a:off x="0" y="932974"/>
          <a:ext cx="2468880" cy="1243965"/>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latin typeface="+mj-lt"/>
            </a:rPr>
            <a:t>Цель</a:t>
          </a:r>
          <a:endParaRPr lang="ru-RU" sz="2400" b="1" kern="1200" dirty="0">
            <a:latin typeface="+mj-lt"/>
          </a:endParaRPr>
        </a:p>
      </dsp:txBody>
      <dsp:txXfrm>
        <a:off x="60725" y="993699"/>
        <a:ext cx="2347430" cy="1122515"/>
      </dsp:txXfrm>
    </dsp:sp>
    <dsp:sp modelId="{46B85D82-D295-458A-8D6C-250D5737FCED}">
      <dsp:nvSpPr>
        <dsp:cNvPr id="0" name=""/>
        <dsp:cNvSpPr/>
      </dsp:nvSpPr>
      <dsp:spPr>
        <a:xfrm>
          <a:off x="2880359" y="932974"/>
          <a:ext cx="2468880" cy="1243965"/>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latin typeface="+mj-lt"/>
            </a:rPr>
            <a:t>Задачи</a:t>
          </a:r>
          <a:endParaRPr lang="ru-RU" sz="2400" b="1" kern="1200" dirty="0">
            <a:latin typeface="+mj-lt"/>
          </a:endParaRPr>
        </a:p>
      </dsp:txBody>
      <dsp:txXfrm>
        <a:off x="2941084" y="993699"/>
        <a:ext cx="2347430" cy="1122515"/>
      </dsp:txXfrm>
    </dsp:sp>
    <dsp:sp modelId="{C68C363C-6756-46A3-84F0-00FD108096BE}">
      <dsp:nvSpPr>
        <dsp:cNvPr id="0" name=""/>
        <dsp:cNvSpPr/>
      </dsp:nvSpPr>
      <dsp:spPr>
        <a:xfrm>
          <a:off x="5760720" y="932974"/>
          <a:ext cx="2468880" cy="1243965"/>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latin typeface="+mj-lt"/>
            </a:rPr>
            <a:t>Планируемые результаты</a:t>
          </a:r>
          <a:endParaRPr lang="ru-RU" sz="2400" b="1" kern="1200" dirty="0">
            <a:latin typeface="+mj-lt"/>
          </a:endParaRPr>
        </a:p>
      </dsp:txBody>
      <dsp:txXfrm>
        <a:off x="5821445" y="993699"/>
        <a:ext cx="2347430" cy="11225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03A28-F3B1-46CD-8D2F-43252B3C6925}">
      <dsp:nvSpPr>
        <dsp:cNvPr id="0" name=""/>
        <dsp:cNvSpPr/>
      </dsp:nvSpPr>
      <dsp:spPr>
        <a:xfrm>
          <a:off x="0" y="18309"/>
          <a:ext cx="386834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b="1" kern="1200" dirty="0"/>
            <a:t>Требование и Основание </a:t>
          </a:r>
          <a:endParaRPr lang="ru-RU" sz="2500" kern="1200" dirty="0"/>
        </a:p>
      </dsp:txBody>
      <dsp:txXfrm>
        <a:off x="29271" y="47580"/>
        <a:ext cx="3809798" cy="541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03A28-F3B1-46CD-8D2F-43252B3C6925}">
      <dsp:nvSpPr>
        <dsp:cNvPr id="0" name=""/>
        <dsp:cNvSpPr/>
      </dsp:nvSpPr>
      <dsp:spPr>
        <a:xfrm>
          <a:off x="0" y="9154"/>
          <a:ext cx="386834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b="1" kern="1200" dirty="0"/>
            <a:t>Требование и Основание </a:t>
          </a:r>
          <a:endParaRPr lang="ru-RU" sz="2500" kern="1200" dirty="0"/>
        </a:p>
      </dsp:txBody>
      <dsp:txXfrm>
        <a:off x="29271" y="38425"/>
        <a:ext cx="3809798" cy="5410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0017-A545-424A-9D38-C240A2817480}">
      <dsp:nvSpPr>
        <dsp:cNvPr id="0" name=""/>
        <dsp:cNvSpPr/>
      </dsp:nvSpPr>
      <dsp:spPr>
        <a:xfrm>
          <a:off x="0" y="33139"/>
          <a:ext cx="3887391"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kern="1200" dirty="0"/>
            <a:t>Обязательные компоненты </a:t>
          </a:r>
          <a:endParaRPr lang="ru-RU" sz="2300" kern="1200" dirty="0"/>
        </a:p>
      </dsp:txBody>
      <dsp:txXfrm>
        <a:off x="26930" y="60069"/>
        <a:ext cx="3833531"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BB4E39F-1B0F-4B61-AA15-C6200A5F5088}" type="datetimeFigureOut">
              <a:rPr lang="ru-RU"/>
              <a:pPr>
                <a:defRPr/>
              </a:pPr>
              <a:t>01.04.2024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D29EE-02EA-4097-853A-3FD0F6F1468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85AD13D0-8987-4EC4-93B9-B4187FB0D9AB}" type="datetimeFigureOut">
              <a:rPr lang="ru-RU"/>
              <a:pPr>
                <a:defRPr/>
              </a:pPr>
              <a:t>01.04.2024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E12925-8DE5-424C-873F-B4A339A8EAF5}"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02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499938-3427-4429-BB63-A0D415800E03}" type="slidenum">
              <a:rPr lang="ru-RU" altLang="ru-RU" smtClean="0"/>
              <a:pPr/>
              <a:t>3</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b="1" smtClean="0">
              <a:solidFill>
                <a:srgbClr val="FF0000"/>
              </a:solidFill>
            </a:endParaRPr>
          </a:p>
        </p:txBody>
      </p:sp>
      <p:sp>
        <p:nvSpPr>
          <p:cNvPr id="993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3E5666-5701-4448-862E-E2ED3CD78B84}" type="slidenum">
              <a:rPr lang="ru-RU" altLang="ru-RU" smtClean="0"/>
              <a:pPr/>
              <a:t>75</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146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539929-298F-4748-9190-28D17DA1BEBF}" type="slidenum">
              <a:rPr lang="ru-RU" altLang="ru-RU" smtClean="0"/>
              <a:pPr/>
              <a:t>84</a:t>
            </a:fld>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65539" name="Rectangle 2"/>
          <p:cNvSpPr>
            <a:spLocks noGrp="1" noChangeArrowheads="1"/>
          </p:cNvSpPr>
          <p:nvPr>
            <p:ph type="body" idx="1"/>
          </p:nvPr>
        </p:nvSpPr>
        <p:spPr>
          <a:ln/>
          <a:extLst/>
        </p:spPr>
        <p:txBody>
          <a:bodyPr wrap="none" anchor="ctr"/>
          <a:lstStyle/>
          <a:p>
            <a:pPr>
              <a:defRPr/>
            </a:pPr>
            <a:r>
              <a:rPr lang="ru-RU" altLang="ru-RU" dirty="0" smtClean="0">
                <a:solidFill>
                  <a:srgbClr val="262626"/>
                </a:solidFill>
              </a:rPr>
              <a:t>Любая диагностика включает 3 блока: </a:t>
            </a:r>
          </a:p>
          <a:p>
            <a:pPr marL="342900" indent="-342900">
              <a:buFont typeface="Wingdings" panose="05000000000000000000" pitchFamily="2" charset="2"/>
              <a:buChar char="§"/>
              <a:defRPr/>
            </a:pPr>
            <a:r>
              <a:rPr lang="ru-RU" altLang="ru-RU" dirty="0" smtClean="0">
                <a:solidFill>
                  <a:srgbClr val="262626"/>
                </a:solidFill>
              </a:rPr>
              <a:t>Формы выявления результата</a:t>
            </a:r>
          </a:p>
          <a:p>
            <a:pPr marL="342900" indent="-342900">
              <a:buFont typeface="Wingdings" panose="05000000000000000000" pitchFamily="2" charset="2"/>
              <a:buChar char="§"/>
              <a:defRPr/>
            </a:pPr>
            <a:r>
              <a:rPr lang="ru-RU" altLang="ru-RU" dirty="0" smtClean="0">
                <a:solidFill>
                  <a:srgbClr val="262626"/>
                </a:solidFill>
              </a:rPr>
              <a:t>Формы фиксации результата</a:t>
            </a:r>
          </a:p>
          <a:p>
            <a:pPr marL="342900" indent="-342900">
              <a:buFont typeface="Wingdings" panose="05000000000000000000" pitchFamily="2" charset="2"/>
              <a:buChar char="§"/>
              <a:defRPr/>
            </a:pPr>
            <a:r>
              <a:rPr lang="ru-RU" altLang="ru-RU" dirty="0" smtClean="0">
                <a:solidFill>
                  <a:srgbClr val="262626"/>
                </a:solidFill>
              </a:rPr>
              <a:t>Формы предъявления результата</a:t>
            </a:r>
          </a:p>
          <a:p>
            <a:pPr>
              <a:defRPr/>
            </a:pPr>
            <a:endParaRPr lang="ru-RU" altLang="ru-RU" dirty="0" smtClean="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2800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ru-RU" altLang="ru-RU" smtClean="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43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82DA61-D327-410B-B0A8-13242880E8CE}" type="slidenum">
              <a:rPr lang="ru-RU" altLang="ru-RU" smtClean="0"/>
              <a:pPr/>
              <a:t>9</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В этом разделе не надо давать ответ на каждую заявленную позицию. Здесь указано, что может быть  отмечено в программе в качестве специальных требований, если они предъявляются к обучающимся. </a:t>
            </a:r>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337F3C-2EA3-4C1B-9781-DF54C39170B9}" type="slidenum">
              <a:rPr lang="ru-RU" altLang="ru-RU" smtClean="0"/>
              <a:pPr/>
              <a:t>13</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Актуальность  простыми словами - «почему без вашей программы ребенок жить сегодня не может». Но в программе надо объяснить, почему Вы так решили, на основании чего. На слайде приведены примеры формулировок для описания данного раздела.</a:t>
            </a:r>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D41246-8888-42D5-AACF-3D116C346BA9}" type="slidenum">
              <a:rPr lang="ru-RU" altLang="ru-RU" smtClean="0"/>
              <a:pPr/>
              <a:t>15</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632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265708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Обратите особое внимание на эту главу Стратегии. Внимательно с карандашом в руках перечитайте ее.  Ее содержание поможет Вам в формулировании воспитательных задач при проектировании программы.</a:t>
            </a:r>
          </a:p>
        </p:txBody>
      </p:sp>
      <p:sp>
        <p:nvSpPr>
          <p:cNvPr id="389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B56A1F-5F01-4286-A32E-F8070EF93326}" type="slidenum">
              <a:rPr lang="ru-RU" altLang="ru-RU" smtClean="0"/>
              <a:pPr/>
              <a:t>39</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632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ru-RU" altLang="ru-RU" smtClean="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839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B3C06B-0319-4B67-9506-0FB3912D3AE4}" type="slidenum">
              <a:rPr lang="ru-RU" altLang="ru-RU" smtClean="0"/>
              <a:pPr/>
              <a:t>63</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860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B8C79D-E4D8-4584-902D-87DA4DAC0A4B}" type="slidenum">
              <a:rPr lang="ru-RU" altLang="ru-RU" smtClean="0"/>
              <a:pPr/>
              <a:t>64</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AE25B12-ED05-4CC6-B0FB-5B38DDFE6226}" type="datetimeFigureOut">
              <a:rPr lang="ru-RU"/>
              <a:pPr>
                <a:defRPr/>
              </a:pPr>
              <a:t>01.04.2024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65141B5-88E2-4FF5-8916-0E2B6E632DC4}" type="slidenum">
              <a:rPr lang="ru-RU" altLang="ru-RU"/>
              <a:pPr>
                <a:defRPr/>
              </a:pPr>
              <a:t>‹#›</a:t>
            </a:fld>
            <a:endParaRPr lang="ru-RU" altLang="ru-RU"/>
          </a:p>
        </p:txBody>
      </p:sp>
    </p:spTree>
    <p:extLst>
      <p:ext uri="{BB962C8B-B14F-4D97-AF65-F5344CB8AC3E}">
        <p14:creationId xmlns:p14="http://schemas.microsoft.com/office/powerpoint/2010/main" val="200868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7136DC-2122-4AA6-88E0-8033FF5ED6A4}" type="datetimeFigureOut">
              <a:rPr lang="ru-RU"/>
              <a:pPr>
                <a:defRPr/>
              </a:pPr>
              <a:t>01.04.2024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FDC524-8721-4B1F-B650-97C77A997D77}" type="slidenum">
              <a:rPr lang="ru-RU" altLang="ru-RU"/>
              <a:pPr>
                <a:defRPr/>
              </a:pPr>
              <a:t>‹#›</a:t>
            </a:fld>
            <a:endParaRPr lang="ru-RU" altLang="ru-RU"/>
          </a:p>
        </p:txBody>
      </p:sp>
    </p:spTree>
    <p:extLst>
      <p:ext uri="{BB962C8B-B14F-4D97-AF65-F5344CB8AC3E}">
        <p14:creationId xmlns:p14="http://schemas.microsoft.com/office/powerpoint/2010/main" val="130259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3AE2584-14DA-4740-94EC-4513A0BE058C}" type="datetimeFigureOut">
              <a:rPr lang="ru-RU"/>
              <a:pPr>
                <a:defRPr/>
              </a:pPr>
              <a:t>01.04.2024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C6B8A48-3B15-498D-B967-2D26EEC33054}" type="slidenum">
              <a:rPr lang="ru-RU" altLang="ru-RU"/>
              <a:pPr>
                <a:defRPr/>
              </a:pPr>
              <a:t>‹#›</a:t>
            </a:fld>
            <a:endParaRPr lang="ru-RU" altLang="ru-RU"/>
          </a:p>
        </p:txBody>
      </p:sp>
    </p:spTree>
    <p:extLst>
      <p:ext uri="{BB962C8B-B14F-4D97-AF65-F5344CB8AC3E}">
        <p14:creationId xmlns:p14="http://schemas.microsoft.com/office/powerpoint/2010/main" val="142915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7DEEAC-2290-42BB-8FB8-525D32611A7E}" type="slidenum">
              <a:rPr lang="ru-RU" altLang="ru-RU"/>
              <a:pPr>
                <a:defRPr/>
              </a:pPr>
              <a:t>‹#›</a:t>
            </a:fld>
            <a:endParaRPr lang="ru-RU" altLang="ru-RU"/>
          </a:p>
        </p:txBody>
      </p:sp>
    </p:spTree>
    <p:extLst>
      <p:ext uri="{BB962C8B-B14F-4D97-AF65-F5344CB8AC3E}">
        <p14:creationId xmlns:p14="http://schemas.microsoft.com/office/powerpoint/2010/main" val="2012009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D551A35-695E-4BCE-9315-D171C7741972}" type="datetimeFigureOut">
              <a:rPr lang="ru-RU"/>
              <a:pPr>
                <a:defRPr/>
              </a:pPr>
              <a:t>01.04.2024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B4ADE4-FB54-47A5-B1EF-0B51C0DD56E8}" type="slidenum">
              <a:rPr lang="ru-RU" altLang="ru-RU"/>
              <a:pPr>
                <a:defRPr/>
              </a:pPr>
              <a:t>‹#›</a:t>
            </a:fld>
            <a:endParaRPr lang="ru-RU" altLang="ru-RU"/>
          </a:p>
        </p:txBody>
      </p:sp>
    </p:spTree>
    <p:extLst>
      <p:ext uri="{BB962C8B-B14F-4D97-AF65-F5344CB8AC3E}">
        <p14:creationId xmlns:p14="http://schemas.microsoft.com/office/powerpoint/2010/main" val="415693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5C25564-949C-41B2-8432-9A72B271C0AE}" type="datetimeFigureOut">
              <a:rPr lang="ru-RU"/>
              <a:pPr>
                <a:defRPr/>
              </a:pPr>
              <a:t>01.04.2024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0DA2F8-A7B1-458B-9FED-6A2BD74FF63E}" type="slidenum">
              <a:rPr lang="ru-RU" altLang="ru-RU"/>
              <a:pPr>
                <a:defRPr/>
              </a:pPr>
              <a:t>‹#›</a:t>
            </a:fld>
            <a:endParaRPr lang="ru-RU" altLang="ru-RU"/>
          </a:p>
        </p:txBody>
      </p:sp>
    </p:spTree>
    <p:extLst>
      <p:ext uri="{BB962C8B-B14F-4D97-AF65-F5344CB8AC3E}">
        <p14:creationId xmlns:p14="http://schemas.microsoft.com/office/powerpoint/2010/main" val="637871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2679917-1E76-40B8-8E1B-010FD7147E9F}" type="datetimeFigureOut">
              <a:rPr lang="ru-RU"/>
              <a:pPr>
                <a:defRPr/>
              </a:pPr>
              <a:t>01.04.2024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AF25BC5-413D-4142-9266-AE0F650E21A6}" type="slidenum">
              <a:rPr lang="ru-RU" altLang="ru-RU"/>
              <a:pPr>
                <a:defRPr/>
              </a:pPr>
              <a:t>‹#›</a:t>
            </a:fld>
            <a:endParaRPr lang="ru-RU" altLang="ru-RU"/>
          </a:p>
        </p:txBody>
      </p:sp>
    </p:spTree>
    <p:extLst>
      <p:ext uri="{BB962C8B-B14F-4D97-AF65-F5344CB8AC3E}">
        <p14:creationId xmlns:p14="http://schemas.microsoft.com/office/powerpoint/2010/main" val="233350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4A11A00-2495-4181-812E-7F89DB3C97AF}" type="datetimeFigureOut">
              <a:rPr lang="ru-RU"/>
              <a:pPr>
                <a:defRPr/>
              </a:pPr>
              <a:t>01.04.2024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B1E0887-0660-4E3F-827D-A8019A78C630}" type="slidenum">
              <a:rPr lang="ru-RU" altLang="ru-RU"/>
              <a:pPr>
                <a:defRPr/>
              </a:pPr>
              <a:t>‹#›</a:t>
            </a:fld>
            <a:endParaRPr lang="ru-RU" altLang="ru-RU"/>
          </a:p>
        </p:txBody>
      </p:sp>
    </p:spTree>
    <p:extLst>
      <p:ext uri="{BB962C8B-B14F-4D97-AF65-F5344CB8AC3E}">
        <p14:creationId xmlns:p14="http://schemas.microsoft.com/office/powerpoint/2010/main" val="3258440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1C54E3A-AFE1-424B-ACA8-56E756BC6E17}" type="datetimeFigureOut">
              <a:rPr lang="ru-RU"/>
              <a:pPr>
                <a:defRPr/>
              </a:pPr>
              <a:t>01.04.2024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0CF2BF8-67AD-469B-BAAA-3CE3F02540E0}" type="slidenum">
              <a:rPr lang="ru-RU" altLang="ru-RU"/>
              <a:pPr>
                <a:defRPr/>
              </a:pPr>
              <a:t>‹#›</a:t>
            </a:fld>
            <a:endParaRPr lang="ru-RU" altLang="ru-RU"/>
          </a:p>
        </p:txBody>
      </p:sp>
    </p:spTree>
    <p:extLst>
      <p:ext uri="{BB962C8B-B14F-4D97-AF65-F5344CB8AC3E}">
        <p14:creationId xmlns:p14="http://schemas.microsoft.com/office/powerpoint/2010/main" val="3656388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A547126-BC7E-4E14-8090-A44D11297DF6}" type="datetimeFigureOut">
              <a:rPr lang="ru-RU"/>
              <a:pPr>
                <a:defRPr/>
              </a:pPr>
              <a:t>01.04.2024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10671C9-7A6E-48B9-825D-A25036C89D39}" type="slidenum">
              <a:rPr lang="ru-RU" altLang="ru-RU"/>
              <a:pPr>
                <a:defRPr/>
              </a:pPr>
              <a:t>‹#›</a:t>
            </a:fld>
            <a:endParaRPr lang="ru-RU" altLang="ru-RU"/>
          </a:p>
        </p:txBody>
      </p:sp>
    </p:spTree>
    <p:extLst>
      <p:ext uri="{BB962C8B-B14F-4D97-AF65-F5344CB8AC3E}">
        <p14:creationId xmlns:p14="http://schemas.microsoft.com/office/powerpoint/2010/main" val="983396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BBCEC8D-F2A0-40C7-AC90-31F257D56D4D}" type="datetimeFigureOut">
              <a:rPr lang="ru-RU"/>
              <a:pPr>
                <a:defRPr/>
              </a:pPr>
              <a:t>01.04.2024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EFE7871-65D6-4FF4-B7C1-F9FCD4C32089}" type="slidenum">
              <a:rPr lang="ru-RU" altLang="ru-RU"/>
              <a:pPr>
                <a:defRPr/>
              </a:pPr>
              <a:t>‹#›</a:t>
            </a:fld>
            <a:endParaRPr lang="ru-RU" altLang="ru-RU"/>
          </a:p>
        </p:txBody>
      </p:sp>
    </p:spTree>
    <p:extLst>
      <p:ext uri="{BB962C8B-B14F-4D97-AF65-F5344CB8AC3E}">
        <p14:creationId xmlns:p14="http://schemas.microsoft.com/office/powerpoint/2010/main" val="236236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EF422F-178E-4F4E-A82E-798468130358}" type="datetimeFigureOut">
              <a:rPr lang="ru-RU"/>
              <a:pPr>
                <a:defRPr/>
              </a:pPr>
              <a:t>01.04.2024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114718-C0A4-4F7B-B55D-7C3BFF9377D4}" type="slidenum">
              <a:rPr lang="ru-RU" altLang="ru-RU"/>
              <a:pPr>
                <a:defRPr/>
              </a:pPr>
              <a:t>‹#›</a:t>
            </a:fld>
            <a:endParaRPr lang="ru-RU" altLang="ru-RU"/>
          </a:p>
        </p:txBody>
      </p:sp>
    </p:spTree>
    <p:extLst>
      <p:ext uri="{BB962C8B-B14F-4D97-AF65-F5344CB8AC3E}">
        <p14:creationId xmlns:p14="http://schemas.microsoft.com/office/powerpoint/2010/main" val="1394733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6BB0859-1617-4DCD-BF5A-DE1BAE01FE71}" type="datetimeFigureOut">
              <a:rPr lang="ru-RU"/>
              <a:pPr>
                <a:defRPr/>
              </a:pPr>
              <a:t>01.04.2024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F4B8234-B161-4E68-8C9A-6C295DC57F6C}" type="slidenum">
              <a:rPr lang="ru-RU" altLang="ru-RU"/>
              <a:pPr>
                <a:defRPr/>
              </a:pPr>
              <a:t>‹#›</a:t>
            </a:fld>
            <a:endParaRPr lang="ru-RU" altLang="ru-RU"/>
          </a:p>
        </p:txBody>
      </p:sp>
    </p:spTree>
    <p:extLst>
      <p:ext uri="{BB962C8B-B14F-4D97-AF65-F5344CB8AC3E}">
        <p14:creationId xmlns:p14="http://schemas.microsoft.com/office/powerpoint/2010/main" val="3686055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9F0506B-2B9D-4742-8D44-877A9625FAEC}" type="datetimeFigureOut">
              <a:rPr lang="ru-RU"/>
              <a:pPr>
                <a:defRPr/>
              </a:pPr>
              <a:t>01.04.2024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7D0C87-9A94-445C-8652-BB06AFEF7B10}" type="slidenum">
              <a:rPr lang="ru-RU" altLang="ru-RU"/>
              <a:pPr>
                <a:defRPr/>
              </a:pPr>
              <a:t>‹#›</a:t>
            </a:fld>
            <a:endParaRPr lang="ru-RU" altLang="ru-RU"/>
          </a:p>
        </p:txBody>
      </p:sp>
    </p:spTree>
    <p:extLst>
      <p:ext uri="{BB962C8B-B14F-4D97-AF65-F5344CB8AC3E}">
        <p14:creationId xmlns:p14="http://schemas.microsoft.com/office/powerpoint/2010/main" val="1540476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57AAF43-92C2-48BD-8ADC-A275E4151153}" type="datetimeFigureOut">
              <a:rPr lang="ru-RU"/>
              <a:pPr>
                <a:defRPr/>
              </a:pPr>
              <a:t>01.04.2024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44BAEE-0159-4039-9905-02225A9345F1}" type="slidenum">
              <a:rPr lang="ru-RU" altLang="ru-RU"/>
              <a:pPr>
                <a:defRPr/>
              </a:pPr>
              <a:t>‹#›</a:t>
            </a:fld>
            <a:endParaRPr lang="ru-RU" altLang="ru-RU"/>
          </a:p>
        </p:txBody>
      </p:sp>
    </p:spTree>
    <p:extLst>
      <p:ext uri="{BB962C8B-B14F-4D97-AF65-F5344CB8AC3E}">
        <p14:creationId xmlns:p14="http://schemas.microsoft.com/office/powerpoint/2010/main" val="233609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78386B6-0177-4153-884E-5C6E45D0FCA5}" type="datetimeFigureOut">
              <a:rPr lang="ru-RU"/>
              <a:pPr>
                <a:defRPr/>
              </a:pPr>
              <a:t>01.04.2024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F815F1-DCC6-4F77-BBD5-C1CB09C2D5C1}" type="slidenum">
              <a:rPr lang="ru-RU" altLang="ru-RU"/>
              <a:pPr>
                <a:defRPr/>
              </a:pPr>
              <a:t>‹#›</a:t>
            </a:fld>
            <a:endParaRPr lang="ru-RU" altLang="ru-RU"/>
          </a:p>
        </p:txBody>
      </p:sp>
    </p:spTree>
    <p:extLst>
      <p:ext uri="{BB962C8B-B14F-4D97-AF65-F5344CB8AC3E}">
        <p14:creationId xmlns:p14="http://schemas.microsoft.com/office/powerpoint/2010/main" val="145346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0EDFDCE-991D-4CDE-80C9-B736B113FA68}" type="datetimeFigureOut">
              <a:rPr lang="ru-RU"/>
              <a:pPr>
                <a:defRPr/>
              </a:pPr>
              <a:t>01.04.2024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4AE70EA-31E7-4DAD-A68B-B872BB5447DE}" type="slidenum">
              <a:rPr lang="ru-RU" altLang="ru-RU"/>
              <a:pPr>
                <a:defRPr/>
              </a:pPr>
              <a:t>‹#›</a:t>
            </a:fld>
            <a:endParaRPr lang="ru-RU" altLang="ru-RU"/>
          </a:p>
        </p:txBody>
      </p:sp>
    </p:spTree>
    <p:extLst>
      <p:ext uri="{BB962C8B-B14F-4D97-AF65-F5344CB8AC3E}">
        <p14:creationId xmlns:p14="http://schemas.microsoft.com/office/powerpoint/2010/main" val="78863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54303DF-60C4-4B7F-9F6C-399920F8541B}" type="datetimeFigureOut">
              <a:rPr lang="ru-RU"/>
              <a:pPr>
                <a:defRPr/>
              </a:pPr>
              <a:t>01.04.2024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62CA318-3AAE-47C2-9886-E5D899D57B22}" type="slidenum">
              <a:rPr lang="ru-RU" altLang="ru-RU"/>
              <a:pPr>
                <a:defRPr/>
              </a:pPr>
              <a:t>‹#›</a:t>
            </a:fld>
            <a:endParaRPr lang="ru-RU" altLang="ru-RU"/>
          </a:p>
        </p:txBody>
      </p:sp>
    </p:spTree>
    <p:extLst>
      <p:ext uri="{BB962C8B-B14F-4D97-AF65-F5344CB8AC3E}">
        <p14:creationId xmlns:p14="http://schemas.microsoft.com/office/powerpoint/2010/main" val="305204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4D76D19-70B3-4CF4-A51E-CA4FFB327D86}" type="datetimeFigureOut">
              <a:rPr lang="ru-RU"/>
              <a:pPr>
                <a:defRPr/>
              </a:pPr>
              <a:t>01.04.2024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5C00E98-02B5-46DD-B28E-63500D20777C}" type="slidenum">
              <a:rPr lang="ru-RU" altLang="ru-RU"/>
              <a:pPr>
                <a:defRPr/>
              </a:pPr>
              <a:t>‹#›</a:t>
            </a:fld>
            <a:endParaRPr lang="ru-RU" altLang="ru-RU"/>
          </a:p>
        </p:txBody>
      </p:sp>
    </p:spTree>
    <p:extLst>
      <p:ext uri="{BB962C8B-B14F-4D97-AF65-F5344CB8AC3E}">
        <p14:creationId xmlns:p14="http://schemas.microsoft.com/office/powerpoint/2010/main" val="330881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7EBDDD2-172E-43B7-8F51-752E32F85346}" type="datetimeFigureOut">
              <a:rPr lang="ru-RU"/>
              <a:pPr>
                <a:defRPr/>
              </a:pPr>
              <a:t>01.04.2024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B4A6455-CB42-4B05-8508-A19A621E46F9}" type="slidenum">
              <a:rPr lang="ru-RU" altLang="ru-RU"/>
              <a:pPr>
                <a:defRPr/>
              </a:pPr>
              <a:t>‹#›</a:t>
            </a:fld>
            <a:endParaRPr lang="ru-RU" altLang="ru-RU"/>
          </a:p>
        </p:txBody>
      </p:sp>
    </p:spTree>
    <p:extLst>
      <p:ext uri="{BB962C8B-B14F-4D97-AF65-F5344CB8AC3E}">
        <p14:creationId xmlns:p14="http://schemas.microsoft.com/office/powerpoint/2010/main" val="156667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189EA8A-9C87-4267-B1A8-531D4DED4E49}" type="datetimeFigureOut">
              <a:rPr lang="ru-RU"/>
              <a:pPr>
                <a:defRPr/>
              </a:pPr>
              <a:t>01.04.2024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383B0C6-9C6D-46B9-8F0C-02FB6607E5FE}" type="slidenum">
              <a:rPr lang="ru-RU" altLang="ru-RU"/>
              <a:pPr>
                <a:defRPr/>
              </a:pPr>
              <a:t>‹#›</a:t>
            </a:fld>
            <a:endParaRPr lang="ru-RU" altLang="ru-RU"/>
          </a:p>
        </p:txBody>
      </p:sp>
    </p:spTree>
    <p:extLst>
      <p:ext uri="{BB962C8B-B14F-4D97-AF65-F5344CB8AC3E}">
        <p14:creationId xmlns:p14="http://schemas.microsoft.com/office/powerpoint/2010/main" val="295045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B8EB867-58F0-40B6-B8F4-04E598A41BE3}" type="datetimeFigureOut">
              <a:rPr lang="ru-RU"/>
              <a:pPr>
                <a:defRPr/>
              </a:pPr>
              <a:t>01.04.2024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AD8B878-CEA7-4FD0-929E-458B3C3448EF}" type="slidenum">
              <a:rPr lang="ru-RU" altLang="ru-RU"/>
              <a:pPr>
                <a:defRPr/>
              </a:pPr>
              <a:t>‹#›</a:t>
            </a:fld>
            <a:endParaRPr lang="ru-RU" altLang="ru-RU"/>
          </a:p>
        </p:txBody>
      </p:sp>
    </p:spTree>
    <p:extLst>
      <p:ext uri="{BB962C8B-B14F-4D97-AF65-F5344CB8AC3E}">
        <p14:creationId xmlns:p14="http://schemas.microsoft.com/office/powerpoint/2010/main" val="308056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8D47E4AC-DC87-4719-BCA2-CC4BF1FDA084}" type="datetimeFigureOut">
              <a:rPr lang="ru-RU"/>
              <a:pPr>
                <a:defRPr/>
              </a:pPr>
              <a:t>01.04.2024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95D394F-45A1-45AF-A6C5-9083E2A7AB6A}"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5725C963-B7A3-4553-8FAA-375464179668}" type="datetimeFigureOut">
              <a:rPr lang="ru-RU"/>
              <a:pPr>
                <a:defRPr/>
              </a:pPr>
              <a:t>01.04.2024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E746AC1-3660-4666-B47A-0E5DDD9EAB6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5747" r:id="rId1"/>
    <p:sldLayoutId id="2147485737" r:id="rId2"/>
    <p:sldLayoutId id="2147485738" r:id="rId3"/>
    <p:sldLayoutId id="2147485739" r:id="rId4"/>
    <p:sldLayoutId id="2147485740" r:id="rId5"/>
    <p:sldLayoutId id="2147485741" r:id="rId6"/>
    <p:sldLayoutId id="2147485742" r:id="rId7"/>
    <p:sldLayoutId id="2147485743" r:id="rId8"/>
    <p:sldLayoutId id="2147485744" r:id="rId9"/>
    <p:sldLayoutId id="2147485745" r:id="rId10"/>
    <p:sldLayoutId id="214748574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16.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17.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16.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baseold.anichkov.ru/files/gzrdo/doc/996-r-RF.pdf" TargetMode="External"/><Relationship Id="rId2" Type="http://schemas.openxmlformats.org/officeDocument/2006/relationships/hyperlink" Target="http://baseold.anichkov.ru/files/gzrdo/doc/2022-03-31_678r_PRF_kontzeptziya-razvitiya-dod.pdf" TargetMode="External"/><Relationship Id="rId1" Type="http://schemas.openxmlformats.org/officeDocument/2006/relationships/slideLayout" Target="../slideLayouts/slideLayout13.xml"/><Relationship Id="rId6" Type="http://schemas.openxmlformats.org/officeDocument/2006/relationships/hyperlink" Target="http://baseold.anichkov.ru/files/gzrdo/doc/2019-09-03-467-MP.pdf" TargetMode="External"/><Relationship Id="rId5" Type="http://schemas.openxmlformats.org/officeDocument/2006/relationships/hyperlink" Target="http://baseold.anichkov.ru/files/gzrdo/imk/2023-2024/post_ptavit_ot__11_10_2023_N_1678.pdf" TargetMode="External"/><Relationship Id="rId4" Type="http://schemas.openxmlformats.org/officeDocument/2006/relationships/hyperlink" Target="http://publication.pravo.gov.ru/Document/View/0001202209270013?ysclid=lf8n0j04xj627623836"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baseold.anichkov.ru/files/gzrdo/doc/2022-08-25_1676-r_KO.pdf"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baseold.anichkov.ru/files/gzrdo/doc/2022-09-05_1779_raspKO.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publication.pravo.gov.ru/Document/View/0001202104300106"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3" Type="http://schemas.openxmlformats.org/officeDocument/2006/relationships/hyperlink" Target="https://anichkov.ru/page/rmcaktdoc/" TargetMode="External"/><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15.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63.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hyperlink" Target="&#1087;&#1088;&#1072;&#1082;&#1090;&#1080;&#1082;&#1072;/&#1090;&#1088;&#1072;&#1076;&#1080;&#1094;&#1080;&#1086;&#1085;&#1085;&#1099;&#1077;/&#1083;&#1077;&#1082;&#1094;&#1080;&#1103;.pdf" TargetMode="External"/><Relationship Id="rId7" Type="http://schemas.openxmlformats.org/officeDocument/2006/relationships/slide" Target="slide45.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slide" Target="slide47.xml"/><Relationship Id="rId5" Type="http://schemas.openxmlformats.org/officeDocument/2006/relationships/hyperlink" Target="&#1087;&#1088;&#1072;&#1082;&#1090;&#1080;&#1082;&#1072;/&#1090;&#1088;&#1072;&#1076;&#1080;&#1094;&#1080;&#1086;&#1085;&#1085;&#1099;&#1077;/&#1087;&#1086;&#1079;&#1085;&#1072;&#1074;&#1072;&#1090;/&#1044;&#1080;&#1082;&#1072;&#1085;&#1089;&#1082;&#1072;&#1103;_&#1042;&#1054;&#1047;&#1044;&#1059;&#1064;&#1053;&#1067;&#1045;%20&#1044;&#1054;&#1056;&#1054;&#1043;&#1048;.pdf" TargetMode="External"/><Relationship Id="rId4" Type="http://schemas.openxmlformats.org/officeDocument/2006/relationships/hyperlink" Target="&#1087;&#1088;&#1072;&#1082;&#1090;&#1080;&#1082;&#1072;/&#1090;&#1088;&#1072;&#1076;&#1080;&#1094;&#1080;&#1086;&#1085;&#1085;&#1099;&#1077;/&#1089;&#1077;&#1084;&#1080;&#1085;&#1072;&#1088;.pdf" TargetMode="External"/></Relationships>
</file>

<file path=ppt/slides/_rels/slide64.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43.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slide" Target="slide40.xml"/><Relationship Id="rId5" Type="http://schemas.openxmlformats.org/officeDocument/2006/relationships/slide" Target="slide44.xml"/><Relationship Id="rId4" Type="http://schemas.openxmlformats.org/officeDocument/2006/relationships/slide" Target="slide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hyperlink" Target="&#1087;&#1088;&#1072;&#1082;&#1090;&#1080;&#1082;&#1072;/&#1085;&#1077;&#1090;&#1088;&#1072;&#1076;&#1080;&#1094;&#1080;&#1086;&#1085;&#1085;&#1099;&#1077;/&#1091;&#1087;&#1088;&#1072;&#1074;&#1083;&#1077;&#1085;&#1080;&#1077;%20&#1054;&#1055;.pdf"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hyperlink" Target="&#1087;&#1088;&#1072;&#1082;&#1090;&#1080;&#1082;&#1072;/&#1085;&#1077;&#1090;&#1088;&#1072;&#1076;&#1080;&#1094;&#1080;&#1086;&#1085;&#1085;&#1099;&#1077;/&#1090;&#1074;&#1086;&#1088;&#1095;&#1077;&#1089;&#1090;&#1074;&#1086;.pdf" TargetMode="Externa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ru-RU" altLang="ru-RU" sz="3600" dirty="0" smtClean="0"/>
              <a:t>      </a:t>
            </a:r>
          </a:p>
        </p:txBody>
      </p:sp>
      <p:sp>
        <p:nvSpPr>
          <p:cNvPr id="10243" name="Rectangle 3"/>
          <p:cNvSpPr>
            <a:spLocks noGrp="1" noChangeArrowheads="1"/>
          </p:cNvSpPr>
          <p:nvPr>
            <p:ph type="subTitle" idx="1"/>
          </p:nvPr>
        </p:nvSpPr>
        <p:spPr>
          <a:xfrm>
            <a:off x="2124075" y="1628775"/>
            <a:ext cx="8572500" cy="3586163"/>
          </a:xfrm>
        </p:spPr>
        <p:txBody>
          <a:bodyPr rtlCol="0">
            <a:normAutofit/>
          </a:bodyPr>
          <a:lstStyle/>
          <a:p>
            <a:pPr algn="l" eaLnBrk="1" fontAlgn="auto" hangingPunct="1">
              <a:spcBef>
                <a:spcPts val="0"/>
              </a:spcBef>
              <a:spcAft>
                <a:spcPts val="0"/>
              </a:spcAft>
              <a:defRPr/>
            </a:pPr>
            <a:r>
              <a:rPr lang="ru-RU" altLang="ru-RU" sz="4000" b="1" dirty="0" smtClean="0">
                <a:solidFill>
                  <a:schemeClr val="tx1"/>
                </a:solidFill>
                <a:latin typeface="+mj-lt"/>
              </a:rPr>
              <a:t>Архитектоника</a:t>
            </a:r>
          </a:p>
          <a:p>
            <a:pPr algn="l" eaLnBrk="1" fontAlgn="auto" hangingPunct="1">
              <a:spcBef>
                <a:spcPts val="0"/>
              </a:spcBef>
              <a:spcAft>
                <a:spcPts val="0"/>
              </a:spcAft>
              <a:defRPr/>
            </a:pPr>
            <a:r>
              <a:rPr lang="ru-RU" altLang="ru-RU" sz="4000" b="1" dirty="0" smtClean="0">
                <a:solidFill>
                  <a:schemeClr val="tx1"/>
                </a:solidFill>
                <a:latin typeface="+mj-lt"/>
              </a:rPr>
              <a:t>дополнительной </a:t>
            </a:r>
          </a:p>
          <a:p>
            <a:pPr algn="l" eaLnBrk="1" fontAlgn="auto" hangingPunct="1">
              <a:spcBef>
                <a:spcPts val="0"/>
              </a:spcBef>
              <a:spcAft>
                <a:spcPts val="0"/>
              </a:spcAft>
              <a:defRPr/>
            </a:pPr>
            <a:r>
              <a:rPr lang="ru-RU" altLang="ru-RU" sz="4000" b="1" dirty="0" smtClean="0">
                <a:solidFill>
                  <a:schemeClr val="tx1"/>
                </a:solidFill>
                <a:latin typeface="+mj-lt"/>
              </a:rPr>
              <a:t>общеразвивающей</a:t>
            </a:r>
          </a:p>
          <a:p>
            <a:pPr algn="l" eaLnBrk="1" fontAlgn="auto" hangingPunct="1">
              <a:spcBef>
                <a:spcPts val="0"/>
              </a:spcBef>
              <a:spcAft>
                <a:spcPts val="0"/>
              </a:spcAft>
              <a:defRPr/>
            </a:pPr>
            <a:r>
              <a:rPr lang="ru-RU" altLang="ru-RU" sz="4000" b="1" dirty="0" smtClean="0">
                <a:solidFill>
                  <a:schemeClr val="tx1"/>
                </a:solidFill>
                <a:latin typeface="+mj-lt"/>
              </a:rPr>
              <a:t>программы</a:t>
            </a:r>
          </a:p>
          <a:p>
            <a:pPr algn="l" eaLnBrk="1" fontAlgn="auto" hangingPunct="1">
              <a:spcBef>
                <a:spcPts val="0"/>
              </a:spcBef>
              <a:spcAft>
                <a:spcPts val="0"/>
              </a:spcAft>
              <a:defRPr/>
            </a:pPr>
            <a:r>
              <a:rPr lang="ru-RU" altLang="ru-RU" sz="4000" b="1" dirty="0" smtClean="0">
                <a:solidFill>
                  <a:schemeClr val="tx1"/>
                </a:solidFill>
                <a:latin typeface="+mj-lt"/>
              </a:rPr>
              <a:t>(в </a:t>
            </a:r>
            <a:r>
              <a:rPr lang="ru-RU" altLang="ru-RU" sz="4000" b="1" dirty="0" err="1" smtClean="0">
                <a:solidFill>
                  <a:schemeClr val="tx1"/>
                </a:solidFill>
                <a:latin typeface="+mj-lt"/>
              </a:rPr>
              <a:t>т.ч</a:t>
            </a:r>
            <a:r>
              <a:rPr lang="ru-RU" altLang="ru-RU" sz="4000" b="1" dirty="0" smtClean="0">
                <a:solidFill>
                  <a:schemeClr val="tx1"/>
                </a:solidFill>
                <a:latin typeface="+mj-lt"/>
              </a:rPr>
              <a:t>. краткосрочной)</a:t>
            </a:r>
          </a:p>
        </p:txBody>
      </p:sp>
    </p:spTree>
    <p:extLst>
      <p:ext uri="{BB962C8B-B14F-4D97-AF65-F5344CB8AC3E}">
        <p14:creationId xmlns:p14="http://schemas.microsoft.com/office/powerpoint/2010/main" val="873980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35000" y="115888"/>
            <a:ext cx="7793038" cy="428625"/>
          </a:xfrm>
        </p:spPr>
        <p:txBody>
          <a:bodyPr rtlCol="0">
            <a:noAutofit/>
          </a:bodyPr>
          <a:lstStyle/>
          <a:p>
            <a:pPr eaLnBrk="1" fontAlgn="auto" hangingPunct="1">
              <a:spcAft>
                <a:spcPts val="0"/>
              </a:spcAft>
              <a:defRPr/>
            </a:pPr>
            <a:r>
              <a:rPr lang="ru-RU" altLang="ru-RU" sz="2400" b="1" dirty="0" smtClean="0">
                <a:ea typeface="+mn-ea"/>
                <a:cs typeface="Arial" panose="020B0604020202020204" pitchFamily="34" charset="0"/>
              </a:rPr>
              <a:t>ПОЯСНИТЕЛЬНАЯ ЗАПИСКА</a:t>
            </a:r>
          </a:p>
        </p:txBody>
      </p:sp>
      <p:sp>
        <p:nvSpPr>
          <p:cNvPr id="25603" name="Rectangle 3"/>
          <p:cNvSpPr>
            <a:spLocks noGrp="1" noChangeArrowheads="1"/>
          </p:cNvSpPr>
          <p:nvPr>
            <p:ph idx="1"/>
          </p:nvPr>
        </p:nvSpPr>
        <p:spPr>
          <a:xfrm>
            <a:off x="179388" y="820738"/>
            <a:ext cx="8704262" cy="5703887"/>
          </a:xfrm>
        </p:spPr>
        <p:txBody>
          <a:bodyPr rtlCol="0">
            <a:normAutofit fontScale="77500" lnSpcReduction="20000"/>
          </a:bodyPr>
          <a:lstStyle/>
          <a:p>
            <a:pPr indent="-163513" eaLnBrk="1" fontAlgn="auto" hangingPunct="1">
              <a:spcBef>
                <a:spcPts val="0"/>
              </a:spcBef>
              <a:spcAft>
                <a:spcPts val="600"/>
              </a:spcAft>
              <a:defRPr/>
            </a:pPr>
            <a:r>
              <a:rPr lang="ru-RU" altLang="ru-RU" sz="2300" b="1" dirty="0" smtClean="0">
                <a:latin typeface="+mj-lt"/>
              </a:rPr>
              <a:t>Направленность</a:t>
            </a:r>
          </a:p>
          <a:p>
            <a:pPr indent="-163513" eaLnBrk="1" fontAlgn="auto" hangingPunct="1">
              <a:spcBef>
                <a:spcPts val="0"/>
              </a:spcBef>
              <a:spcAft>
                <a:spcPts val="600"/>
              </a:spcAft>
              <a:defRPr/>
            </a:pPr>
            <a:r>
              <a:rPr lang="ru-RU" altLang="ru-RU" sz="2300" b="1" dirty="0">
                <a:latin typeface="+mj-lt"/>
              </a:rPr>
              <a:t>Адресат программы</a:t>
            </a:r>
          </a:p>
          <a:p>
            <a:pPr indent="-163513" eaLnBrk="1" fontAlgn="auto" hangingPunct="1">
              <a:spcBef>
                <a:spcPts val="0"/>
              </a:spcBef>
              <a:spcAft>
                <a:spcPts val="600"/>
              </a:spcAft>
              <a:defRPr/>
            </a:pPr>
            <a:r>
              <a:rPr lang="ru-RU" altLang="ru-RU" sz="2300" b="1" dirty="0" smtClean="0">
                <a:latin typeface="+mj-lt"/>
              </a:rPr>
              <a:t>Актуальность </a:t>
            </a:r>
            <a:r>
              <a:rPr lang="ru-RU" altLang="ru-RU" sz="2300" b="1" dirty="0">
                <a:latin typeface="+mj-lt"/>
              </a:rPr>
              <a:t>реализации</a:t>
            </a:r>
          </a:p>
          <a:p>
            <a:pPr indent="-163513" eaLnBrk="1" fontAlgn="auto" hangingPunct="1">
              <a:spcBef>
                <a:spcPts val="0"/>
              </a:spcBef>
              <a:spcAft>
                <a:spcPts val="600"/>
              </a:spcAft>
              <a:defRPr/>
            </a:pPr>
            <a:r>
              <a:rPr lang="ru-RU" altLang="ru-RU" sz="2300" b="1" dirty="0" smtClean="0">
                <a:solidFill>
                  <a:srgbClr val="FF0000"/>
                </a:solidFill>
                <a:latin typeface="+mj-lt"/>
              </a:rPr>
              <a:t>Отличительные особенности </a:t>
            </a:r>
            <a:r>
              <a:rPr lang="en-US" altLang="ru-RU" sz="2300" b="1" dirty="0" smtClean="0">
                <a:solidFill>
                  <a:srgbClr val="FF0000"/>
                </a:solidFill>
                <a:latin typeface="+mj-lt"/>
              </a:rPr>
              <a:t>/ </a:t>
            </a:r>
            <a:r>
              <a:rPr lang="ru-RU" altLang="ru-RU" sz="2300" b="1" dirty="0" smtClean="0">
                <a:solidFill>
                  <a:srgbClr val="FF0000"/>
                </a:solidFill>
                <a:latin typeface="+mj-lt"/>
              </a:rPr>
              <a:t>новизна </a:t>
            </a:r>
            <a:r>
              <a:rPr lang="ru-RU" altLang="ru-RU" sz="2300" dirty="0">
                <a:solidFill>
                  <a:srgbClr val="FF0000"/>
                </a:solidFill>
                <a:latin typeface="+mj-lt"/>
              </a:rPr>
              <a:t>(при наличии)</a:t>
            </a:r>
          </a:p>
          <a:p>
            <a:pPr indent="-163513" eaLnBrk="1" fontAlgn="auto" hangingPunct="1">
              <a:spcBef>
                <a:spcPts val="0"/>
              </a:spcBef>
              <a:spcAft>
                <a:spcPts val="600"/>
              </a:spcAft>
              <a:defRPr/>
            </a:pPr>
            <a:r>
              <a:rPr lang="ru-RU" altLang="ru-RU" sz="2300" b="1" dirty="0" smtClean="0">
                <a:latin typeface="+mj-lt"/>
              </a:rPr>
              <a:t>Уровень освоения</a:t>
            </a:r>
          </a:p>
          <a:p>
            <a:pPr indent="-163513" eaLnBrk="1" fontAlgn="auto" hangingPunct="1">
              <a:spcBef>
                <a:spcPts val="0"/>
              </a:spcBef>
              <a:spcAft>
                <a:spcPts val="600"/>
              </a:spcAft>
              <a:defRPr/>
            </a:pPr>
            <a:r>
              <a:rPr lang="ru-RU" altLang="ru-RU" sz="2300" b="1" dirty="0" smtClean="0">
                <a:latin typeface="+mj-lt"/>
              </a:rPr>
              <a:t>Объем </a:t>
            </a:r>
            <a:r>
              <a:rPr lang="ru-RU" altLang="ru-RU" sz="2300" b="1" dirty="0">
                <a:latin typeface="+mj-lt"/>
              </a:rPr>
              <a:t>и срок </a:t>
            </a:r>
            <a:r>
              <a:rPr lang="ru-RU" altLang="ru-RU" sz="2300" b="1" dirty="0" smtClean="0">
                <a:solidFill>
                  <a:schemeClr val="accent1">
                    <a:lumMod val="75000"/>
                  </a:schemeClr>
                </a:solidFill>
                <a:latin typeface="+mj-lt"/>
              </a:rPr>
              <a:t>освоения</a:t>
            </a:r>
          </a:p>
          <a:p>
            <a:pPr indent="-163513" eaLnBrk="1" fontAlgn="auto" hangingPunct="1">
              <a:spcBef>
                <a:spcPts val="0"/>
              </a:spcBef>
              <a:spcAft>
                <a:spcPts val="600"/>
              </a:spcAft>
              <a:defRPr/>
            </a:pPr>
            <a:r>
              <a:rPr lang="ru-RU" altLang="ru-RU" sz="2300" b="1" dirty="0" smtClean="0">
                <a:latin typeface="+mj-lt"/>
              </a:rPr>
              <a:t>Цель и задачи </a:t>
            </a:r>
            <a:r>
              <a:rPr lang="ru-RU" altLang="ru-RU" sz="2300" dirty="0" smtClean="0">
                <a:latin typeface="+mj-lt"/>
              </a:rPr>
              <a:t>(обучающие, развивающие, воспитательные)</a:t>
            </a:r>
          </a:p>
          <a:p>
            <a:pPr eaLnBrk="1" fontAlgn="auto" hangingPunct="1">
              <a:spcBef>
                <a:spcPts val="0"/>
              </a:spcBef>
              <a:spcAft>
                <a:spcPts val="600"/>
              </a:spcAft>
              <a:defRPr/>
            </a:pPr>
            <a:endParaRPr lang="ru-RU" altLang="ru-RU" sz="2300" dirty="0" smtClean="0">
              <a:latin typeface="+mj-lt"/>
            </a:endParaRPr>
          </a:p>
          <a:p>
            <a:pPr indent="-165100" eaLnBrk="1" fontAlgn="auto" hangingPunct="1">
              <a:spcBef>
                <a:spcPts val="0"/>
              </a:spcBef>
              <a:spcAft>
                <a:spcPts val="600"/>
              </a:spcAft>
              <a:defRPr/>
            </a:pPr>
            <a:r>
              <a:rPr lang="ru-RU" sz="2300" b="1" dirty="0" smtClean="0">
                <a:latin typeface="+mj-lt"/>
              </a:rPr>
              <a:t>Организационно-педагогические условия реализации ДОП:</a:t>
            </a:r>
          </a:p>
          <a:p>
            <a:pPr lvl="1" indent="-163513" eaLnBrk="1" fontAlgn="auto" hangingPunct="1">
              <a:spcBef>
                <a:spcPts val="0"/>
              </a:spcBef>
              <a:spcAft>
                <a:spcPts val="600"/>
              </a:spcAft>
              <a:defRPr/>
            </a:pPr>
            <a:r>
              <a:rPr lang="ru-RU" altLang="ru-RU" sz="1900" dirty="0" smtClean="0">
                <a:solidFill>
                  <a:schemeClr val="accent1">
                    <a:lumMod val="75000"/>
                  </a:schemeClr>
                </a:solidFill>
                <a:latin typeface="+mj-lt"/>
              </a:rPr>
              <a:t>Язык реализации</a:t>
            </a:r>
          </a:p>
          <a:p>
            <a:pPr lvl="1" indent="-163513" eaLnBrk="1" fontAlgn="auto" hangingPunct="1">
              <a:spcBef>
                <a:spcPts val="0"/>
              </a:spcBef>
              <a:spcAft>
                <a:spcPts val="600"/>
              </a:spcAft>
              <a:defRPr/>
            </a:pPr>
            <a:r>
              <a:rPr lang="ru-RU" altLang="ru-RU" sz="1900" dirty="0" smtClean="0">
                <a:solidFill>
                  <a:schemeClr val="accent1">
                    <a:lumMod val="75000"/>
                  </a:schemeClr>
                </a:solidFill>
                <a:latin typeface="+mj-lt"/>
              </a:rPr>
              <a:t>Форма обучения</a:t>
            </a:r>
          </a:p>
          <a:p>
            <a:pPr lvl="1" indent="-163513" eaLnBrk="1" fontAlgn="auto" hangingPunct="1">
              <a:spcBef>
                <a:spcPts val="0"/>
              </a:spcBef>
              <a:spcAft>
                <a:spcPts val="600"/>
              </a:spcAft>
              <a:defRPr/>
            </a:pPr>
            <a:r>
              <a:rPr lang="ru-RU" altLang="ru-RU" sz="1900" dirty="0" smtClean="0">
                <a:solidFill>
                  <a:srgbClr val="FF0000"/>
                </a:solidFill>
                <a:latin typeface="+mj-lt"/>
              </a:rPr>
              <a:t>Особенности реализации (сетевая, модульная, дистанционная) (при наличии)</a:t>
            </a:r>
          </a:p>
          <a:p>
            <a:pPr lvl="1" indent="-163513" eaLnBrk="1" fontAlgn="auto" hangingPunct="1">
              <a:spcBef>
                <a:spcPts val="0"/>
              </a:spcBef>
              <a:spcAft>
                <a:spcPts val="600"/>
              </a:spcAft>
              <a:defRPr/>
            </a:pPr>
            <a:r>
              <a:rPr lang="ru-RU" altLang="ru-RU" sz="1900" dirty="0" smtClean="0">
                <a:latin typeface="+mj-lt"/>
              </a:rPr>
              <a:t>Условия набора и формирования групп</a:t>
            </a:r>
          </a:p>
          <a:p>
            <a:pPr lvl="1" indent="-163513" eaLnBrk="1" fontAlgn="auto" hangingPunct="1">
              <a:spcBef>
                <a:spcPts val="0"/>
              </a:spcBef>
              <a:spcAft>
                <a:spcPts val="600"/>
              </a:spcAft>
              <a:defRPr/>
            </a:pPr>
            <a:r>
              <a:rPr lang="ru-RU" altLang="ru-RU" sz="1900" dirty="0" smtClean="0">
                <a:latin typeface="+mj-lt"/>
              </a:rPr>
              <a:t>Формы организации  и проведения занятий</a:t>
            </a:r>
          </a:p>
          <a:p>
            <a:pPr lvl="1" indent="-163513" eaLnBrk="1" fontAlgn="auto" hangingPunct="1">
              <a:spcBef>
                <a:spcPts val="0"/>
              </a:spcBef>
              <a:spcAft>
                <a:spcPts val="600"/>
              </a:spcAft>
              <a:defRPr/>
            </a:pPr>
            <a:r>
              <a:rPr lang="ru-RU" altLang="ru-RU" sz="1900" dirty="0" smtClean="0">
                <a:solidFill>
                  <a:srgbClr val="FF0000"/>
                </a:solidFill>
                <a:latin typeface="+mj-lt"/>
              </a:rPr>
              <a:t>Особенности организации образовательного  процесса (при наличии)</a:t>
            </a:r>
          </a:p>
          <a:p>
            <a:pPr lvl="1" indent="-163513" eaLnBrk="1" fontAlgn="auto" hangingPunct="1">
              <a:spcBef>
                <a:spcPts val="0"/>
              </a:spcBef>
              <a:spcAft>
                <a:spcPts val="600"/>
              </a:spcAft>
              <a:defRPr/>
            </a:pPr>
            <a:r>
              <a:rPr lang="ru-RU" altLang="ru-RU" sz="1900" dirty="0" smtClean="0">
                <a:latin typeface="+mj-lt"/>
              </a:rPr>
              <a:t>Материально-техническое оснащение</a:t>
            </a:r>
          </a:p>
          <a:p>
            <a:pPr lvl="1" indent="-163513" eaLnBrk="1" fontAlgn="auto" hangingPunct="1">
              <a:spcBef>
                <a:spcPts val="0"/>
              </a:spcBef>
              <a:spcAft>
                <a:spcPts val="600"/>
              </a:spcAft>
              <a:defRPr/>
            </a:pPr>
            <a:r>
              <a:rPr lang="ru-RU" altLang="ru-RU" sz="1900" dirty="0" smtClean="0">
                <a:solidFill>
                  <a:srgbClr val="FF0000"/>
                </a:solidFill>
                <a:latin typeface="+mj-lt"/>
              </a:rPr>
              <a:t>Кадровое обеспечение (при необходимости)</a:t>
            </a:r>
          </a:p>
          <a:p>
            <a:pPr indent="-163513" eaLnBrk="1" fontAlgn="auto" hangingPunct="1">
              <a:spcBef>
                <a:spcPts val="0"/>
              </a:spcBef>
              <a:spcAft>
                <a:spcPts val="600"/>
              </a:spcAft>
              <a:defRPr/>
            </a:pPr>
            <a:endParaRPr lang="ru-RU" altLang="ru-RU" sz="2300" dirty="0" smtClean="0">
              <a:latin typeface="+mj-lt"/>
            </a:endParaRPr>
          </a:p>
          <a:p>
            <a:pPr indent="-165100" eaLnBrk="1" fontAlgn="auto" hangingPunct="1">
              <a:lnSpc>
                <a:spcPct val="80000"/>
              </a:lnSpc>
              <a:spcAft>
                <a:spcPts val="0"/>
              </a:spcAft>
              <a:defRPr/>
            </a:pPr>
            <a:r>
              <a:rPr lang="ru-RU" altLang="ru-RU" sz="2300" b="1" dirty="0">
                <a:latin typeface="+mj-lt"/>
              </a:rPr>
              <a:t>Планируемые результаты</a:t>
            </a:r>
          </a:p>
          <a:p>
            <a:pPr eaLnBrk="1" fontAlgn="auto" hangingPunct="1">
              <a:lnSpc>
                <a:spcPct val="80000"/>
              </a:lnSpc>
              <a:spcAft>
                <a:spcPts val="0"/>
              </a:spcAft>
              <a:buFont typeface="Wingdings 2" pitchFamily="18" charset="2"/>
              <a:buNone/>
              <a:defRPr/>
            </a:pPr>
            <a:endParaRPr lang="ru-RU" altLang="ru-RU" sz="2000" dirty="0" smtClean="0">
              <a:latin typeface="+mj-l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Рисунок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8913"/>
            <a:ext cx="946785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Рисунок 1"/>
          <p:cNvPicPr>
            <a:picLocks noChangeAspect="1"/>
          </p:cNvPicPr>
          <p:nvPr/>
        </p:nvPicPr>
        <p:blipFill>
          <a:blip r:embed="rId2" cstate="print">
            <a:extLst>
              <a:ext uri="{28A0092B-C50C-407E-A947-70E740481C1C}">
                <a14:useLocalDpi xmlns:a14="http://schemas.microsoft.com/office/drawing/2010/main" val="0"/>
              </a:ext>
            </a:extLst>
          </a:blip>
          <a:srcRect b="18544"/>
          <a:stretch>
            <a:fillRect/>
          </a:stretch>
        </p:blipFill>
        <p:spPr bwMode="auto">
          <a:xfrm>
            <a:off x="0" y="15875"/>
            <a:ext cx="9483725"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Рисунок 1"/>
          <p:cNvPicPr>
            <a:picLocks noChangeAspect="1"/>
          </p:cNvPicPr>
          <p:nvPr/>
        </p:nvPicPr>
        <p:blipFill>
          <a:blip r:embed="rId2" cstate="print">
            <a:extLst>
              <a:ext uri="{28A0092B-C50C-407E-A947-70E740481C1C}">
                <a14:useLocalDpi xmlns:a14="http://schemas.microsoft.com/office/drawing/2010/main" val="0"/>
              </a:ext>
            </a:extLst>
          </a:blip>
          <a:srcRect t="5222" b="33653"/>
          <a:stretch>
            <a:fillRect/>
          </a:stretch>
        </p:blipFill>
        <p:spPr bwMode="auto">
          <a:xfrm>
            <a:off x="-36513" y="188913"/>
            <a:ext cx="9432926"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Заголовок 1"/>
          <p:cNvSpPr>
            <a:spLocks noGrp="1"/>
          </p:cNvSpPr>
          <p:nvPr>
            <p:ph type="title"/>
          </p:nvPr>
        </p:nvSpPr>
        <p:spPr>
          <a:xfrm>
            <a:off x="457200" y="274638"/>
            <a:ext cx="8229600" cy="201612"/>
          </a:xfrm>
        </p:spPr>
        <p:txBody>
          <a:bodyPr rtlCol="0">
            <a:normAutofit fontScale="90000"/>
          </a:bodyPr>
          <a:lstStyle/>
          <a:p>
            <a:pPr eaLnBrk="1" fontAlgn="auto" hangingPunct="1">
              <a:spcAft>
                <a:spcPts val="0"/>
              </a:spcAft>
              <a:defRPr/>
            </a:pPr>
            <a:r>
              <a:rPr lang="ru-RU" altLang="ru-RU" sz="2000" b="1" dirty="0" smtClean="0"/>
              <a:t>Показатели развития качеств личности </a:t>
            </a:r>
            <a:br>
              <a:rPr lang="ru-RU" altLang="ru-RU" sz="2000" b="1" dirty="0" smtClean="0"/>
            </a:br>
            <a:r>
              <a:rPr lang="ru-RU" altLang="ru-RU" sz="2000" b="1" dirty="0" smtClean="0"/>
              <a:t>(социальной воспитанности) обучающихся </a:t>
            </a:r>
          </a:p>
        </p:txBody>
      </p:sp>
      <p:sp>
        <p:nvSpPr>
          <p:cNvPr id="139267" name="Прямоугольник 2"/>
          <p:cNvSpPr>
            <a:spLocks noChangeArrowheads="1"/>
          </p:cNvSpPr>
          <p:nvPr/>
        </p:nvSpPr>
        <p:spPr bwMode="auto">
          <a:xfrm>
            <a:off x="246063" y="5876925"/>
            <a:ext cx="8640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Tx/>
              <a:buNone/>
            </a:pPr>
            <a:r>
              <a:rPr lang="ru-RU" altLang="ru-RU" sz="1800">
                <a:latin typeface="Arial" panose="020B0604020202020204" pitchFamily="34" charset="0"/>
              </a:rPr>
              <a:t> </a:t>
            </a:r>
          </a:p>
        </p:txBody>
      </p:sp>
      <p:graphicFrame>
        <p:nvGraphicFramePr>
          <p:cNvPr id="4" name="Таблица 3"/>
          <p:cNvGraphicFramePr>
            <a:graphicFrameLocks noGrp="1"/>
          </p:cNvGraphicFramePr>
          <p:nvPr/>
        </p:nvGraphicFramePr>
        <p:xfrm>
          <a:off x="107950" y="673100"/>
          <a:ext cx="9036050" cy="5972176"/>
        </p:xfrm>
        <a:graphic>
          <a:graphicData uri="http://schemas.openxmlformats.org/drawingml/2006/table">
            <a:tbl>
              <a:tblPr/>
              <a:tblGrid>
                <a:gridCol w="1417638">
                  <a:extLst>
                    <a:ext uri="{9D8B030D-6E8A-4147-A177-3AD203B41FA5}">
                      <a16:colId xmlns:a16="http://schemas.microsoft.com/office/drawing/2014/main" val="20000"/>
                    </a:ext>
                  </a:extLst>
                </a:gridCol>
                <a:gridCol w="2197100">
                  <a:extLst>
                    <a:ext uri="{9D8B030D-6E8A-4147-A177-3AD203B41FA5}">
                      <a16:colId xmlns:a16="http://schemas.microsoft.com/office/drawing/2014/main" val="20001"/>
                    </a:ext>
                  </a:extLst>
                </a:gridCol>
                <a:gridCol w="2166937">
                  <a:extLst>
                    <a:ext uri="{9D8B030D-6E8A-4147-A177-3AD203B41FA5}">
                      <a16:colId xmlns:a16="http://schemas.microsoft.com/office/drawing/2014/main" val="20002"/>
                    </a:ext>
                  </a:extLst>
                </a:gridCol>
                <a:gridCol w="1603375">
                  <a:extLst>
                    <a:ext uri="{9D8B030D-6E8A-4147-A177-3AD203B41FA5}">
                      <a16:colId xmlns:a16="http://schemas.microsoft.com/office/drawing/2014/main" val="20003"/>
                    </a:ext>
                  </a:extLst>
                </a:gridCol>
                <a:gridCol w="1651000">
                  <a:extLst>
                    <a:ext uri="{9D8B030D-6E8A-4147-A177-3AD203B41FA5}">
                      <a16:colId xmlns:a16="http://schemas.microsoft.com/office/drawing/2014/main" val="20004"/>
                    </a:ext>
                  </a:extLst>
                </a:gridCol>
              </a:tblGrid>
              <a:tr h="668337">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Высокий уровень проявления </a:t>
                      </a:r>
                    </a:p>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3 балла </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 Проявляется на среднем уровне </a:t>
                      </a:r>
                    </a:p>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2 балла</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Слабо проявляется</a:t>
                      </a:r>
                    </a:p>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 1 балл </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Не проявляется </a:t>
                      </a:r>
                    </a:p>
                    <a:p>
                      <a:pPr marL="0" marR="0" lvl="0" indent="0" algn="ctr" defTabSz="6858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0 баллов </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65431">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Командная ответственность </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Активно и заинтересованно участвует в массовых мероприятиях учебного характера (выставках, конкурсах, итоговых занятиях и др.) Помогает в организации и проведении массовых мероприятий учебного характера Старательно выполняет свою часть общей работы</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 Активно участвует в массовых мероприятиях учебного характера (выставках, конкурсах, итоговых занятиях и др.) Участвует в выполнении коллективных работ Старательно выполняет свою часть общей работы </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Участвует в выполнении коллективных работ Выполняет свою часть общей работы </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Не проявляет активности и заинтересованности при участии в коллективных делах Старается уклониться от участия в выполнении коллективных работ </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2438408">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Коммуникатив</a:t>
                      </a:r>
                    </a:p>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ные умения </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Неконфликтен Умеет слушать Умеет принимать информацию и передавать ее с нужным смыслом Умеет адекватно оценивать себя и других Умеет принимать мнение другого Умеет решать конфликт Умеет взаимодействовать с членами коллектива </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Неконфликтен Умеет слушать Умеет принимать информацию и передавать ее с нужным смыслом Умеет адекватно оценивать себя и других Умеет принимать мнение другого </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Неконфликтен Умеет слушать Умеет принимать информацию и передавать ее с нужным смыслом </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Конфликтен Мешает другим детям на занятии Не умеет взаимодействовать с членами коллектива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Рисунок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857250"/>
            <a:ext cx="15240000" cy="857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Рисунок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857250"/>
            <a:ext cx="15240000" cy="857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Рисунок 3"/>
          <p:cNvPicPr>
            <a:picLocks noChangeAspect="1"/>
          </p:cNvPicPr>
          <p:nvPr/>
        </p:nvPicPr>
        <p:blipFill>
          <a:blip r:embed="rId2" cstate="print">
            <a:extLst>
              <a:ext uri="{28A0092B-C50C-407E-A947-70E740481C1C}">
                <a14:useLocalDpi xmlns:a14="http://schemas.microsoft.com/office/drawing/2010/main" val="0"/>
              </a:ext>
            </a:extLst>
          </a:blip>
          <a:srcRect l="24570" t="18080" r="29597" b="65961"/>
          <a:stretch>
            <a:fillRect/>
          </a:stretch>
        </p:blipFill>
        <p:spPr bwMode="auto">
          <a:xfrm>
            <a:off x="107950" y="115888"/>
            <a:ext cx="79930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39" name="Рисунок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2708275"/>
            <a:ext cx="8353425"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Рисунок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775" y="188913"/>
            <a:ext cx="60769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Box 1"/>
          <p:cNvSpPr txBox="1">
            <a:spLocks noChangeArrowheads="1"/>
          </p:cNvSpPr>
          <p:nvPr/>
        </p:nvSpPr>
        <p:spPr bwMode="auto">
          <a:xfrm>
            <a:off x="180975" y="333375"/>
            <a:ext cx="23034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Оценка и самооценка компетентности учащихся</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Рисунок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513" y="0"/>
            <a:ext cx="5768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Прямоугольник 3"/>
          <p:cNvSpPr>
            <a:spLocks noChangeArrowheads="1"/>
          </p:cNvSpPr>
          <p:nvPr/>
        </p:nvSpPr>
        <p:spPr bwMode="auto">
          <a:xfrm>
            <a:off x="827088" y="333375"/>
            <a:ext cx="77057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Tx/>
              <a:buNone/>
            </a:pPr>
            <a:r>
              <a:rPr lang="ru-RU" altLang="ru-RU" sz="1800" b="1">
                <a:latin typeface="Arial" panose="020B0604020202020204" pitchFamily="34" charset="0"/>
              </a:rPr>
              <a:t>ВОСПИТАТЕЛЬНЫЙ КОМПОНЕНТ РЕЗУЛЬТАТИВНОСТИ ДОПОЛНИТЕЛЬНОГО ОБРАЗОВАНИЯ ДЕТЕЙ. </a:t>
            </a:r>
          </a:p>
          <a:p>
            <a:pPr eaLnBrk="1" hangingPunct="1">
              <a:spcBef>
                <a:spcPct val="0"/>
              </a:spcBef>
              <a:buClr>
                <a:srgbClr val="000000"/>
              </a:buClr>
              <a:buFontTx/>
              <a:buNone/>
            </a:pPr>
            <a:r>
              <a:rPr lang="ru-RU" altLang="ru-RU" sz="1800" b="1">
                <a:latin typeface="Arial" panose="020B0604020202020204" pitchFamily="34" charset="0"/>
              </a:rPr>
              <a:t>МЕТОДЫ ДИАГНОСТИКИ</a:t>
            </a:r>
          </a:p>
        </p:txBody>
      </p:sp>
      <p:sp>
        <p:nvSpPr>
          <p:cNvPr id="145411" name="Прямоугольник 4"/>
          <p:cNvSpPr>
            <a:spLocks noChangeArrowheads="1"/>
          </p:cNvSpPr>
          <p:nvPr/>
        </p:nvSpPr>
        <p:spPr bwMode="auto">
          <a:xfrm>
            <a:off x="395288" y="1844675"/>
            <a:ext cx="85693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r>
              <a:rPr lang="ru-RU" altLang="ru-RU" sz="1800">
                <a:latin typeface="Arial" panose="020B0604020202020204" pitchFamily="34" charset="0"/>
              </a:rPr>
              <a:t>СОДЕРЖАНИЕ</a:t>
            </a:r>
          </a:p>
          <a:p>
            <a:pPr eaLnBrk="1" hangingPunct="1">
              <a:spcBef>
                <a:spcPct val="0"/>
              </a:spcBef>
              <a:buClr>
                <a:srgbClr val="000000"/>
              </a:buClr>
              <a:buFontTx/>
              <a:buAutoNum type="arabicPeriod"/>
            </a:pPr>
            <a:r>
              <a:rPr lang="ru-RU" altLang="ru-RU" sz="1800">
                <a:latin typeface="Arial" panose="020B0604020202020204" pitchFamily="34" charset="0"/>
              </a:rPr>
              <a:t>Подходы к пониманию воспитательного результата </a:t>
            </a:r>
          </a:p>
          <a:p>
            <a:pPr eaLnBrk="1" hangingPunct="1">
              <a:spcBef>
                <a:spcPct val="0"/>
              </a:spcBef>
              <a:buClr>
                <a:srgbClr val="000000"/>
              </a:buClr>
              <a:buFontTx/>
              <a:buAutoNum type="arabicPeriod"/>
            </a:pPr>
            <a:r>
              <a:rPr lang="ru-RU" altLang="ru-RU" sz="1800">
                <a:latin typeface="Arial" panose="020B0604020202020204" pitchFamily="34" charset="0"/>
              </a:rPr>
              <a:t>Воспитательный блок результативности образовательного процесса в программах ДДТЛ </a:t>
            </a:r>
          </a:p>
          <a:p>
            <a:pPr eaLnBrk="1" hangingPunct="1">
              <a:spcBef>
                <a:spcPct val="0"/>
              </a:spcBef>
              <a:buClr>
                <a:srgbClr val="000000"/>
              </a:buClr>
              <a:buFontTx/>
              <a:buAutoNum type="arabicPeriod"/>
            </a:pPr>
            <a:r>
              <a:rPr lang="ru-RU" altLang="ru-RU" sz="1800">
                <a:latin typeface="Arial" panose="020B0604020202020204" pitchFamily="34" charset="0"/>
              </a:rPr>
              <a:t>Методы диагностики воспитательного компонента результативности </a:t>
            </a:r>
          </a:p>
          <a:p>
            <a:pPr eaLnBrk="1" hangingPunct="1">
              <a:spcBef>
                <a:spcPct val="0"/>
              </a:spcBef>
              <a:buClr>
                <a:srgbClr val="000000"/>
              </a:buClr>
              <a:buFontTx/>
              <a:buAutoNum type="arabicPeriod"/>
            </a:pPr>
            <a:r>
              <a:rPr lang="ru-RU" altLang="ru-RU" sz="1800">
                <a:latin typeface="Arial" panose="020B0604020202020204" pitchFamily="34" charset="0"/>
              </a:rPr>
              <a:t>Методики диагностики воспитанности учащихся </a:t>
            </a:r>
          </a:p>
          <a:p>
            <a:pPr lvl="1" eaLnBrk="1" hangingPunct="1">
              <a:spcBef>
                <a:spcPct val="0"/>
              </a:spcBef>
              <a:buClr>
                <a:srgbClr val="000000"/>
              </a:buClr>
              <a:buFont typeface="Times New Roman" panose="02020603050405020304" pitchFamily="18" charset="0"/>
              <a:buNone/>
            </a:pPr>
            <a:r>
              <a:rPr lang="ru-RU" altLang="ru-RU" sz="1800">
                <a:latin typeface="Arial" panose="020B0604020202020204" pitchFamily="34" charset="0"/>
              </a:rPr>
              <a:t> Диагностика нравственной воспитанности учащихся </a:t>
            </a:r>
          </a:p>
          <a:p>
            <a:pPr lvl="1" eaLnBrk="1" hangingPunct="1">
              <a:spcBef>
                <a:spcPct val="0"/>
              </a:spcBef>
              <a:buClr>
                <a:srgbClr val="000000"/>
              </a:buClr>
              <a:buFont typeface="Times New Roman" panose="02020603050405020304" pitchFamily="18" charset="0"/>
              <a:buNone/>
            </a:pPr>
            <a:r>
              <a:rPr lang="ru-RU" altLang="ru-RU" sz="1800">
                <a:latin typeface="Arial" panose="020B0604020202020204" pitchFamily="34" charset="0"/>
              </a:rPr>
              <a:t> Методика диагностики ценностных отношений учащихся </a:t>
            </a:r>
          </a:p>
          <a:p>
            <a:pPr lvl="1" eaLnBrk="1" hangingPunct="1">
              <a:spcBef>
                <a:spcPct val="0"/>
              </a:spcBef>
              <a:buClr>
                <a:srgbClr val="000000"/>
              </a:buClr>
              <a:buFont typeface="Times New Roman" panose="02020603050405020304" pitchFamily="18" charset="0"/>
              <a:buNone/>
            </a:pPr>
            <a:r>
              <a:rPr lang="ru-RU" altLang="ru-RU" sz="1800">
                <a:latin typeface="Arial" panose="020B0604020202020204" pitchFamily="34" charset="0"/>
              </a:rPr>
              <a:t> Методика диагностики коммуникативного развития учащихся </a:t>
            </a:r>
          </a:p>
          <a:p>
            <a:pPr lvl="1" eaLnBrk="1" hangingPunct="1">
              <a:spcBef>
                <a:spcPct val="0"/>
              </a:spcBef>
              <a:buClr>
                <a:srgbClr val="000000"/>
              </a:buClr>
              <a:buFont typeface="Times New Roman" panose="02020603050405020304" pitchFamily="18" charset="0"/>
              <a:buNone/>
            </a:pPr>
            <a:r>
              <a:rPr lang="ru-RU" altLang="ru-RU" sz="1800">
                <a:latin typeface="Arial" panose="020B0604020202020204" pitchFamily="34" charset="0"/>
              </a:rPr>
              <a:t> Методики диагностики коллектива </a:t>
            </a:r>
          </a:p>
          <a:p>
            <a:pPr lvl="1" eaLnBrk="1" hangingPunct="1">
              <a:spcBef>
                <a:spcPct val="0"/>
              </a:spcBef>
              <a:buClr>
                <a:srgbClr val="000000"/>
              </a:buClr>
              <a:buFont typeface="Times New Roman" panose="02020603050405020304" pitchFamily="18" charset="0"/>
              <a:buNone/>
            </a:pPr>
            <a:r>
              <a:rPr lang="ru-RU" altLang="ru-RU" sz="1800">
                <a:latin typeface="Arial" panose="020B0604020202020204" pitchFamily="34" charset="0"/>
              </a:rPr>
              <a:t> Методика диагностики уровня творческой активности учащихся</a:t>
            </a:r>
          </a:p>
          <a:p>
            <a:pPr lvl="1" eaLnBrk="1" hangingPunct="1">
              <a:spcBef>
                <a:spcPct val="0"/>
              </a:spcBef>
              <a:buClr>
                <a:srgbClr val="000000"/>
              </a:buClr>
              <a:buFont typeface="Times New Roman" panose="02020603050405020304" pitchFamily="18" charset="0"/>
              <a:buNone/>
            </a:pPr>
            <a:r>
              <a:rPr lang="ru-RU" altLang="ru-RU" sz="1800">
                <a:latin typeface="Arial" panose="020B0604020202020204" pitchFamily="34" charset="0"/>
              </a:rPr>
              <a:t> Методика изучения социализированности личности учащегося </a:t>
            </a:r>
          </a:p>
          <a:p>
            <a:pPr lvl="1" eaLnBrk="1" hangingPunct="1">
              <a:spcBef>
                <a:spcPct val="0"/>
              </a:spcBef>
              <a:buClr>
                <a:srgbClr val="000000"/>
              </a:buClr>
              <a:buFont typeface="Times New Roman" panose="02020603050405020304" pitchFamily="18" charset="0"/>
              <a:buNone/>
            </a:pPr>
            <a:r>
              <a:rPr lang="ru-RU" altLang="ru-RU" sz="1800">
                <a:latin typeface="Arial" panose="020B0604020202020204" pitchFamily="34" charset="0"/>
              </a:rPr>
              <a:t> Диагностическая тест-карта самооценки подростка («портрет»)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500063" y="500063"/>
            <a:ext cx="8229600" cy="420687"/>
          </a:xfrm>
        </p:spPr>
        <p:txBody>
          <a:bodyPr/>
          <a:lstStyle/>
          <a:p>
            <a:pPr algn="l" eaLnBrk="1" hangingPunct="1"/>
            <a:r>
              <a:rPr lang="ru-RU" altLang="ru-RU" sz="2800" b="1" smtClean="0"/>
              <a:t>Направленности ДОД</a:t>
            </a:r>
          </a:p>
        </p:txBody>
      </p:sp>
      <p:sp>
        <p:nvSpPr>
          <p:cNvPr id="4" name="Содержимое 3"/>
          <p:cNvSpPr>
            <a:spLocks noGrp="1"/>
          </p:cNvSpPr>
          <p:nvPr>
            <p:ph idx="1"/>
          </p:nvPr>
        </p:nvSpPr>
        <p:spPr>
          <a:xfrm>
            <a:off x="323850" y="1268413"/>
            <a:ext cx="8229600" cy="2651125"/>
          </a:xfrm>
        </p:spPr>
        <p:txBody>
          <a:bodyPr rtlCol="0">
            <a:normAutofit lnSpcReduction="10000"/>
          </a:bodyPr>
          <a:lstStyle/>
          <a:p>
            <a:pPr eaLnBrk="1" fontAlgn="auto" hangingPunct="1">
              <a:spcAft>
                <a:spcPts val="0"/>
              </a:spcAft>
              <a:buClr>
                <a:schemeClr val="accent3"/>
              </a:buClr>
              <a:defRPr/>
            </a:pPr>
            <a:r>
              <a:rPr lang="ru-RU" sz="2400" dirty="0" smtClean="0">
                <a:latin typeface="+mj-lt"/>
              </a:rPr>
              <a:t>Художественная</a:t>
            </a:r>
          </a:p>
          <a:p>
            <a:pPr eaLnBrk="1" fontAlgn="auto" hangingPunct="1">
              <a:spcAft>
                <a:spcPts val="0"/>
              </a:spcAft>
              <a:buClr>
                <a:schemeClr val="accent3"/>
              </a:buClr>
              <a:defRPr/>
            </a:pPr>
            <a:r>
              <a:rPr lang="ru-RU" sz="2400" dirty="0" smtClean="0">
                <a:latin typeface="+mj-lt"/>
              </a:rPr>
              <a:t>Физкультурно-спортивная</a:t>
            </a:r>
          </a:p>
          <a:p>
            <a:pPr eaLnBrk="1" fontAlgn="auto" hangingPunct="1">
              <a:spcAft>
                <a:spcPts val="0"/>
              </a:spcAft>
              <a:buClr>
                <a:schemeClr val="accent3"/>
              </a:buClr>
              <a:defRPr/>
            </a:pPr>
            <a:r>
              <a:rPr lang="ru-RU" sz="2400" dirty="0" smtClean="0">
                <a:latin typeface="+mj-lt"/>
              </a:rPr>
              <a:t>Техническая</a:t>
            </a:r>
          </a:p>
          <a:p>
            <a:pPr eaLnBrk="1" fontAlgn="auto" hangingPunct="1">
              <a:spcAft>
                <a:spcPts val="0"/>
              </a:spcAft>
              <a:buClr>
                <a:schemeClr val="accent3"/>
              </a:buClr>
              <a:defRPr/>
            </a:pPr>
            <a:r>
              <a:rPr lang="ru-RU" sz="2400" dirty="0" smtClean="0">
                <a:latin typeface="+mj-lt"/>
              </a:rPr>
              <a:t>Естественнонаучная</a:t>
            </a:r>
          </a:p>
          <a:p>
            <a:pPr eaLnBrk="1" fontAlgn="auto" hangingPunct="1">
              <a:spcAft>
                <a:spcPts val="0"/>
              </a:spcAft>
              <a:buClr>
                <a:schemeClr val="accent3"/>
              </a:buClr>
              <a:defRPr/>
            </a:pPr>
            <a:r>
              <a:rPr lang="ru-RU" sz="2400" dirty="0" smtClean="0">
                <a:latin typeface="+mj-lt"/>
              </a:rPr>
              <a:t>Туристско-краеведческая</a:t>
            </a:r>
          </a:p>
          <a:p>
            <a:pPr eaLnBrk="1" fontAlgn="auto" hangingPunct="1">
              <a:spcAft>
                <a:spcPts val="0"/>
              </a:spcAft>
              <a:buClr>
                <a:schemeClr val="accent3"/>
              </a:buClr>
              <a:defRPr/>
            </a:pPr>
            <a:r>
              <a:rPr lang="ru-RU" sz="2400" dirty="0" smtClean="0">
                <a:latin typeface="+mj-lt"/>
              </a:rPr>
              <a:t>Социально-педагогическая (</a:t>
            </a:r>
            <a:r>
              <a:rPr lang="ru-RU" sz="2400" dirty="0" smtClean="0">
                <a:solidFill>
                  <a:srgbClr val="0070C0"/>
                </a:solidFill>
                <a:latin typeface="+mj-lt"/>
              </a:rPr>
              <a:t>социально-гуманитарная</a:t>
            </a:r>
            <a:r>
              <a:rPr lang="ru-RU" sz="2400" dirty="0" smtClean="0">
                <a:latin typeface="+mj-lt"/>
              </a:rPr>
              <a:t>)*</a:t>
            </a:r>
          </a:p>
        </p:txBody>
      </p:sp>
      <p:sp>
        <p:nvSpPr>
          <p:cNvPr id="19460" name="Прямоугольник 1"/>
          <p:cNvSpPr>
            <a:spLocks noChangeArrowheads="1"/>
          </p:cNvSpPr>
          <p:nvPr/>
        </p:nvSpPr>
        <p:spPr bwMode="auto">
          <a:xfrm>
            <a:off x="1908175" y="4652963"/>
            <a:ext cx="682148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400">
                <a:latin typeface="&amp;quot"/>
              </a:rPr>
              <a:t>* </a:t>
            </a:r>
            <a:r>
              <a:rPr lang="ru-RU" altLang="ru-RU" sz="1400" i="1">
                <a:latin typeface="&amp;quot"/>
              </a:rPr>
              <a:t>О внесении изменений в Порядок организации и осуществления образовательной деятельности по дополнительным общеобразовательным программам, утвержденный приказом Министерства просвещения Российской Федерации от 9 ноября 2018 г. №196</a:t>
            </a:r>
            <a:r>
              <a:rPr lang="ru-RU" altLang="ru-RU" sz="1400" i="1">
                <a:latin typeface="Roboto"/>
              </a:rPr>
              <a:t> </a:t>
            </a:r>
            <a:r>
              <a:rPr lang="ru-RU" altLang="ru-RU" sz="1800" i="1">
                <a:solidFill>
                  <a:srgbClr val="555555"/>
                </a:solidFill>
                <a:latin typeface="Roboto"/>
              </a:rPr>
              <a:t>// </a:t>
            </a:r>
            <a:r>
              <a:rPr lang="ru-RU" altLang="ru-RU" sz="1400" i="1">
                <a:latin typeface="&amp;quot"/>
              </a:rPr>
              <a:t>Приказ Министерства просвещения Российской Федерации от 30.09.2020 № 533</a:t>
            </a:r>
          </a:p>
        </p:txBody>
      </p:sp>
      <p:sp>
        <p:nvSpPr>
          <p:cNvPr id="2" name="TextBox 1"/>
          <p:cNvSpPr txBox="1"/>
          <p:nvPr/>
        </p:nvSpPr>
        <p:spPr>
          <a:xfrm>
            <a:off x="2699792" y="3711557"/>
            <a:ext cx="4392488" cy="369332"/>
          </a:xfrm>
          <a:prstGeom prst="rect">
            <a:avLst/>
          </a:prstGeom>
          <a:noFill/>
        </p:spPr>
        <p:txBody>
          <a:bodyPr wrap="square" rtlCol="0">
            <a:spAutoFit/>
          </a:bodyPr>
          <a:lstStyle/>
          <a:p>
            <a:r>
              <a:rPr lang="ru-RU" b="1" dirty="0" smtClean="0">
                <a:solidFill>
                  <a:srgbClr val="FF0000"/>
                </a:solidFill>
              </a:rPr>
              <a:t>В соответствии с </a:t>
            </a:r>
            <a:r>
              <a:rPr lang="ru-RU" b="1" dirty="0" err="1" smtClean="0">
                <a:solidFill>
                  <a:srgbClr val="FF0000"/>
                </a:solidFill>
              </a:rPr>
              <a:t>госзаданием</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Box 1"/>
          <p:cNvSpPr txBox="1">
            <a:spLocks noChangeArrowheads="1"/>
          </p:cNvSpPr>
          <p:nvPr/>
        </p:nvSpPr>
        <p:spPr bwMode="auto">
          <a:xfrm>
            <a:off x="785813" y="285750"/>
            <a:ext cx="7889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r>
              <a:rPr lang="ru-RU" altLang="ru-RU" sz="2800" b="1">
                <a:latin typeface="Arial" panose="020B0604020202020204" pitchFamily="34" charset="0"/>
              </a:rPr>
              <a:t>Адаптированные опросники </a:t>
            </a:r>
          </a:p>
          <a:p>
            <a:pPr eaLnBrk="1" hangingPunct="1">
              <a:spcBef>
                <a:spcPct val="0"/>
              </a:spcBef>
              <a:buClr>
                <a:srgbClr val="000000"/>
              </a:buClr>
              <a:buFont typeface="Times New Roman" panose="02020603050405020304" pitchFamily="18" charset="0"/>
              <a:buNone/>
            </a:pPr>
            <a:r>
              <a:rPr lang="ru-RU" altLang="ru-RU" sz="2800" b="1">
                <a:latin typeface="Arial" panose="020B0604020202020204" pitchFamily="34" charset="0"/>
              </a:rPr>
              <a:t>Дж. Рензулли, Р.Хартмана и К.Каллахана</a:t>
            </a:r>
          </a:p>
        </p:txBody>
      </p:sp>
      <p:sp>
        <p:nvSpPr>
          <p:cNvPr id="3" name="TextBox 2"/>
          <p:cNvSpPr txBox="1"/>
          <p:nvPr/>
        </p:nvSpPr>
        <p:spPr>
          <a:xfrm>
            <a:off x="1000100" y="1857364"/>
            <a:ext cx="6858048" cy="1323439"/>
          </a:xfrm>
          <a:prstGeom prst="rect">
            <a:avLst/>
          </a:prstGeom>
          <a:noFill/>
        </p:spPr>
        <p:txBody>
          <a:bodyPr>
            <a:spAutoFit/>
          </a:bodyPr>
          <a:lstStyle/>
          <a:p>
            <a:pPr marL="0" lvl="6">
              <a:buFont typeface="Wingdings" pitchFamily="2" charset="2"/>
              <a:buChar char="§"/>
              <a:defRPr/>
            </a:pPr>
            <a:r>
              <a:rPr lang="ru-RU" altLang="ru-RU" dirty="0">
                <a:solidFill>
                  <a:srgbClr val="262626"/>
                </a:solidFill>
                <a:latin typeface="Arial" charset="0"/>
                <a:ea typeface="DejaVu Sans" pitchFamily="34" charset="2"/>
                <a:cs typeface="DejaVu Sans" pitchFamily="34" charset="2"/>
              </a:rPr>
              <a:t>  Способность</a:t>
            </a:r>
            <a:r>
              <a:rPr lang="ru-RU" dirty="0">
                <a:latin typeface="Arial" charset="0"/>
                <a:ea typeface="DejaVu Sans" pitchFamily="34" charset="2"/>
                <a:cs typeface="DejaVu Sans" pitchFamily="34" charset="2"/>
              </a:rPr>
              <a:t> </a:t>
            </a:r>
            <a:r>
              <a:rPr lang="ru-RU" altLang="ru-RU" dirty="0">
                <a:solidFill>
                  <a:srgbClr val="262626"/>
                </a:solidFill>
                <a:latin typeface="Arial" charset="0"/>
                <a:ea typeface="DejaVu Sans" pitchFamily="34" charset="2"/>
                <a:cs typeface="DejaVu Sans" pitchFamily="34" charset="2"/>
              </a:rPr>
              <a:t>к обучению</a:t>
            </a:r>
          </a:p>
          <a:p>
            <a:pPr eaLnBrk="1" hangingPunct="1">
              <a:buClr>
                <a:srgbClr val="000000"/>
              </a:buClr>
              <a:buSzPct val="100000"/>
              <a:buFont typeface="Wingdings" pitchFamily="2" charset="2"/>
              <a:buChar char="§"/>
              <a:defRPr/>
            </a:pPr>
            <a:r>
              <a:rPr lang="ru-RU" altLang="ru-RU" dirty="0">
                <a:solidFill>
                  <a:srgbClr val="262626"/>
                </a:solidFill>
                <a:latin typeface="Arial" charset="0"/>
                <a:ea typeface="DejaVu Sans" pitchFamily="34" charset="2"/>
                <a:cs typeface="DejaVu Sans" pitchFamily="34" charset="2"/>
              </a:rPr>
              <a:t>  </a:t>
            </a:r>
            <a:r>
              <a:rPr lang="ru-RU" altLang="ru-RU" dirty="0" err="1">
                <a:solidFill>
                  <a:srgbClr val="262626"/>
                </a:solidFill>
                <a:latin typeface="Arial" charset="0"/>
                <a:ea typeface="DejaVu Sans" pitchFamily="34" charset="2"/>
                <a:cs typeface="DejaVu Sans" pitchFamily="34" charset="2"/>
              </a:rPr>
              <a:t>Мотивационно-личностные</a:t>
            </a:r>
            <a:r>
              <a:rPr lang="ru-RU" altLang="ru-RU" dirty="0">
                <a:solidFill>
                  <a:srgbClr val="262626"/>
                </a:solidFill>
                <a:latin typeface="Arial" charset="0"/>
                <a:ea typeface="DejaVu Sans" pitchFamily="34" charset="2"/>
                <a:cs typeface="DejaVu Sans" pitchFamily="34" charset="2"/>
              </a:rPr>
              <a:t> характеристики</a:t>
            </a:r>
          </a:p>
          <a:p>
            <a:pPr eaLnBrk="1" hangingPunct="1">
              <a:buClr>
                <a:srgbClr val="000000"/>
              </a:buClr>
              <a:buSzPct val="100000"/>
              <a:buFont typeface="Wingdings" pitchFamily="2" charset="2"/>
              <a:buChar char="§"/>
              <a:defRPr/>
            </a:pPr>
            <a:r>
              <a:rPr lang="ru-RU" altLang="ru-RU" dirty="0">
                <a:solidFill>
                  <a:srgbClr val="262626"/>
                </a:solidFill>
                <a:latin typeface="Arial" charset="0"/>
                <a:ea typeface="DejaVu Sans" pitchFamily="34" charset="2"/>
                <a:cs typeface="DejaVu Sans" pitchFamily="34" charset="2"/>
              </a:rPr>
              <a:t>  Творческие  способности (</a:t>
            </a:r>
            <a:r>
              <a:rPr lang="ru-RU" altLang="ru-RU" dirty="0" err="1">
                <a:solidFill>
                  <a:srgbClr val="262626"/>
                </a:solidFill>
                <a:latin typeface="Arial" charset="0"/>
                <a:ea typeface="DejaVu Sans" pitchFamily="34" charset="2"/>
                <a:cs typeface="DejaVu Sans" pitchFamily="34" charset="2"/>
              </a:rPr>
              <a:t>креативность</a:t>
            </a:r>
            <a:r>
              <a:rPr lang="ru-RU" altLang="ru-RU" dirty="0">
                <a:solidFill>
                  <a:srgbClr val="262626"/>
                </a:solidFill>
                <a:latin typeface="Arial" charset="0"/>
                <a:ea typeface="DejaVu Sans" pitchFamily="34" charset="2"/>
                <a:cs typeface="DejaVu Sans" pitchFamily="34" charset="2"/>
              </a:rPr>
              <a:t>)</a:t>
            </a:r>
          </a:p>
          <a:p>
            <a:pPr eaLnBrk="1" hangingPunct="1">
              <a:buClr>
                <a:srgbClr val="000000"/>
              </a:buClr>
              <a:buSzPct val="100000"/>
              <a:buFont typeface="Wingdings" pitchFamily="2" charset="2"/>
              <a:buChar char="§"/>
              <a:defRPr/>
            </a:pPr>
            <a:r>
              <a:rPr lang="ru-RU" altLang="ru-RU" dirty="0">
                <a:solidFill>
                  <a:srgbClr val="262626"/>
                </a:solidFill>
                <a:latin typeface="Arial" charset="0"/>
                <a:ea typeface="DejaVu Sans" pitchFamily="34" charset="2"/>
                <a:cs typeface="DejaVu Sans" pitchFamily="34" charset="2"/>
              </a:rPr>
              <a:t>  Лидерские способности</a:t>
            </a:r>
          </a:p>
        </p:txBody>
      </p:sp>
      <p:sp>
        <p:nvSpPr>
          <p:cNvPr id="150532" name="TextBox 3"/>
          <p:cNvSpPr txBox="1">
            <a:spLocks noChangeArrowheads="1"/>
          </p:cNvSpPr>
          <p:nvPr/>
        </p:nvSpPr>
        <p:spPr bwMode="auto">
          <a:xfrm>
            <a:off x="5500688" y="4214813"/>
            <a:ext cx="46434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r>
              <a:rPr lang="ru-RU" altLang="ru-RU" sz="1800">
                <a:latin typeface="Arial" panose="020B0604020202020204" pitchFamily="34" charset="0"/>
              </a:rPr>
              <a:t>Баллы:</a:t>
            </a:r>
          </a:p>
          <a:p>
            <a:pPr eaLnBrk="1" hangingPunct="1">
              <a:spcBef>
                <a:spcPct val="0"/>
              </a:spcBef>
              <a:buClr>
                <a:srgbClr val="000000"/>
              </a:buClr>
              <a:buFont typeface="Times New Roman" panose="02020603050405020304" pitchFamily="18" charset="0"/>
              <a:buNone/>
            </a:pPr>
            <a:endParaRPr lang="ru-RU" altLang="ru-RU" sz="1800">
              <a:latin typeface="Arial" panose="020B0604020202020204" pitchFamily="34" charset="0"/>
            </a:endParaRPr>
          </a:p>
          <a:p>
            <a:pPr eaLnBrk="1" hangingPunct="1">
              <a:spcBef>
                <a:spcPct val="0"/>
              </a:spcBef>
              <a:buClr>
                <a:srgbClr val="000000"/>
              </a:buClr>
              <a:buFont typeface="Times New Roman" panose="02020603050405020304" pitchFamily="18" charset="0"/>
              <a:buNone/>
            </a:pPr>
            <a:r>
              <a:rPr lang="ru-RU" altLang="ru-RU" sz="1800">
                <a:latin typeface="Arial" panose="020B0604020202020204" pitchFamily="34" charset="0"/>
              </a:rPr>
              <a:t>4 – постоянно</a:t>
            </a:r>
          </a:p>
          <a:p>
            <a:pPr eaLnBrk="1" hangingPunct="1">
              <a:spcBef>
                <a:spcPct val="0"/>
              </a:spcBef>
              <a:buClr>
                <a:srgbClr val="000000"/>
              </a:buClr>
              <a:buFont typeface="Times New Roman" panose="02020603050405020304" pitchFamily="18" charset="0"/>
              <a:buNone/>
            </a:pPr>
            <a:r>
              <a:rPr lang="ru-RU" altLang="ru-RU" sz="1800">
                <a:latin typeface="Arial" panose="020B0604020202020204" pitchFamily="34" charset="0"/>
              </a:rPr>
              <a:t>3 – часто</a:t>
            </a:r>
          </a:p>
          <a:p>
            <a:pPr eaLnBrk="1" hangingPunct="1">
              <a:spcBef>
                <a:spcPct val="0"/>
              </a:spcBef>
              <a:buClr>
                <a:srgbClr val="000000"/>
              </a:buClr>
              <a:buFont typeface="Times New Roman" panose="02020603050405020304" pitchFamily="18" charset="0"/>
              <a:buNone/>
            </a:pPr>
            <a:r>
              <a:rPr lang="ru-RU" altLang="ru-RU" sz="1800">
                <a:latin typeface="Arial" panose="020B0604020202020204" pitchFamily="34" charset="0"/>
              </a:rPr>
              <a:t>2 – иногда</a:t>
            </a:r>
          </a:p>
          <a:p>
            <a:pPr eaLnBrk="1" hangingPunct="1">
              <a:spcBef>
                <a:spcPct val="0"/>
              </a:spcBef>
              <a:buClr>
                <a:srgbClr val="000000"/>
              </a:buClr>
              <a:buFont typeface="Times New Roman" panose="02020603050405020304" pitchFamily="18" charset="0"/>
              <a:buNone/>
            </a:pPr>
            <a:r>
              <a:rPr lang="ru-RU" altLang="ru-RU" sz="1800">
                <a:latin typeface="Arial" panose="020B0604020202020204" pitchFamily="34" charset="0"/>
              </a:rPr>
              <a:t>1 – редко </a:t>
            </a:r>
          </a:p>
          <a:p>
            <a:pPr eaLnBrk="1" hangingPunct="1">
              <a:spcBef>
                <a:spcPct val="0"/>
              </a:spcBef>
              <a:buClr>
                <a:srgbClr val="000000"/>
              </a:buClr>
              <a:buFont typeface="Times New Roman" panose="02020603050405020304" pitchFamily="18" charset="0"/>
              <a:buNone/>
            </a:pPr>
            <a:endParaRPr lang="ru-RU" altLang="ru-RU"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Рисунок 1"/>
          <p:cNvPicPr>
            <a:picLocks noChangeAspect="1"/>
          </p:cNvPicPr>
          <p:nvPr/>
        </p:nvPicPr>
        <p:blipFill>
          <a:blip r:embed="rId2" cstate="print">
            <a:extLst>
              <a:ext uri="{28A0092B-C50C-407E-A947-70E740481C1C}">
                <a14:useLocalDpi xmlns:a14="http://schemas.microsoft.com/office/drawing/2010/main" val="0"/>
              </a:ext>
            </a:extLst>
          </a:blip>
          <a:srcRect t="56300" b="19550"/>
          <a:stretch>
            <a:fillRect/>
          </a:stretch>
        </p:blipFill>
        <p:spPr bwMode="auto">
          <a:xfrm>
            <a:off x="179388" y="692150"/>
            <a:ext cx="874871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Box 1"/>
          <p:cNvSpPr txBox="1">
            <a:spLocks noChangeArrowheads="1"/>
          </p:cNvSpPr>
          <p:nvPr/>
        </p:nvSpPr>
        <p:spPr bwMode="auto">
          <a:xfrm>
            <a:off x="3529013" y="476250"/>
            <a:ext cx="2520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400">
                <a:latin typeface="Arial" panose="020B0604020202020204" pitchFamily="34" charset="0"/>
              </a:rPr>
              <a:t>«Пьедестал»</a:t>
            </a:r>
          </a:p>
        </p:txBody>
      </p:sp>
      <p:grpSp>
        <p:nvGrpSpPr>
          <p:cNvPr id="152579" name="Группа 12"/>
          <p:cNvGrpSpPr>
            <a:grpSpLocks/>
          </p:cNvGrpSpPr>
          <p:nvPr/>
        </p:nvGrpSpPr>
        <p:grpSpPr bwMode="auto">
          <a:xfrm>
            <a:off x="539750" y="1916113"/>
            <a:ext cx="7848600" cy="2881312"/>
            <a:chOff x="-180528" y="1412776"/>
            <a:chExt cx="8451952" cy="1800200"/>
          </a:xfrm>
        </p:grpSpPr>
        <p:sp>
          <p:nvSpPr>
            <p:cNvPr id="8" name="Прямоугольник 7"/>
            <p:cNvSpPr/>
            <p:nvPr/>
          </p:nvSpPr>
          <p:spPr>
            <a:xfrm>
              <a:off x="-180528" y="1845221"/>
              <a:ext cx="2952371" cy="1367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smtClean="0">
                  <a:solidFill>
                    <a:srgbClr val="FFFFFF"/>
                  </a:solidFill>
                  <a:latin typeface="Calibri" panose="020F0502020204030204" pitchFamily="34" charset="0"/>
                </a:rPr>
                <a:t>Обращается к помощи педагога, выполняет задания самостоятельно, но с некоторыми ошибками</a:t>
              </a:r>
            </a:p>
          </p:txBody>
        </p:sp>
        <p:sp>
          <p:nvSpPr>
            <p:cNvPr id="11" name="Прямоугольник 10"/>
            <p:cNvSpPr/>
            <p:nvPr/>
          </p:nvSpPr>
          <p:spPr>
            <a:xfrm>
              <a:off x="2782101" y="1412776"/>
              <a:ext cx="3008786"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smtClean="0">
                  <a:solidFill>
                    <a:srgbClr val="FFFFFF"/>
                  </a:solidFill>
                  <a:latin typeface="Calibri" panose="020F0502020204030204" pitchFamily="34" charset="0"/>
                </a:rPr>
                <a:t>Полностью выполняет программу, самостоятельно справляется с заданиями, помогает товарищам, работает в более быстром темпе</a:t>
              </a:r>
            </a:p>
          </p:txBody>
        </p:sp>
        <p:sp>
          <p:nvSpPr>
            <p:cNvPr id="12" name="Прямоугольник 11"/>
            <p:cNvSpPr/>
            <p:nvPr/>
          </p:nvSpPr>
          <p:spPr>
            <a:xfrm>
              <a:off x="5790886" y="2060451"/>
              <a:ext cx="2480538"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smtClean="0">
                  <a:solidFill>
                    <a:srgbClr val="FFFFFF"/>
                  </a:solidFill>
                  <a:latin typeface="Calibri" panose="020F0502020204030204" pitchFamily="34" charset="0"/>
                </a:rPr>
                <a:t>Слабо справляется с заданием, низкий уровень качества выполнения</a:t>
              </a:r>
            </a:p>
          </p:txBody>
        </p:sp>
      </p:grpSp>
      <p:sp>
        <p:nvSpPr>
          <p:cNvPr id="14" name="Улыбающееся лицо 13"/>
          <p:cNvSpPr/>
          <p:nvPr/>
        </p:nvSpPr>
        <p:spPr>
          <a:xfrm>
            <a:off x="684213" y="1989138"/>
            <a:ext cx="503237" cy="431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Улыбающееся лицо 14"/>
          <p:cNvSpPr/>
          <p:nvPr/>
        </p:nvSpPr>
        <p:spPr>
          <a:xfrm>
            <a:off x="1544638" y="1989138"/>
            <a:ext cx="503237" cy="431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Улыбающееся лицо 15"/>
          <p:cNvSpPr/>
          <p:nvPr/>
        </p:nvSpPr>
        <p:spPr>
          <a:xfrm>
            <a:off x="4841875" y="1420813"/>
            <a:ext cx="504825" cy="431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Улыбающееся лицо 16"/>
          <p:cNvSpPr/>
          <p:nvPr/>
        </p:nvSpPr>
        <p:spPr>
          <a:xfrm>
            <a:off x="4183063" y="1420813"/>
            <a:ext cx="504825" cy="431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Улыбающееся лицо 17"/>
          <p:cNvSpPr/>
          <p:nvPr/>
        </p:nvSpPr>
        <p:spPr>
          <a:xfrm>
            <a:off x="3529013" y="1441450"/>
            <a:ext cx="504825" cy="431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Рисунок 1" descr="https://avatars.mds.yandex.net/get-zen_doc/3628719/pub_5f7c410640416f1e5bc5e666_5f7c46d371c44f0829bb7d01/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l="6422" t="5000" r="6422" b="5000"/>
          <a:stretch>
            <a:fillRect/>
          </a:stretch>
        </p:blipFill>
        <p:spPr bwMode="auto">
          <a:xfrm>
            <a:off x="1763713" y="260350"/>
            <a:ext cx="684053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TextBox 2"/>
          <p:cNvSpPr txBox="1">
            <a:spLocks noChangeArrowheads="1"/>
          </p:cNvSpPr>
          <p:nvPr/>
        </p:nvSpPr>
        <p:spPr bwMode="auto">
          <a:xfrm>
            <a:off x="250825" y="188913"/>
            <a:ext cx="1584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solidFill>
                  <a:srgbClr val="404040"/>
                </a:solidFill>
              </a:rPr>
              <a:t>Колесо жизненного баланса</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Рисунок 1" descr="https://smarttalks.me/wp-content/uploads/2017/02/Screen-Shot-2017-02-21-at-12.01.3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549275"/>
            <a:ext cx="78486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Box 2"/>
          <p:cNvSpPr txBox="1">
            <a:spLocks noChangeArrowheads="1"/>
          </p:cNvSpPr>
          <p:nvPr/>
        </p:nvSpPr>
        <p:spPr bwMode="auto">
          <a:xfrm>
            <a:off x="900113" y="115888"/>
            <a:ext cx="7704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800" b="1">
                <a:solidFill>
                  <a:srgbClr val="404040"/>
                </a:solidFill>
              </a:rPr>
              <a:t>Колесо результативности освоения программы</a:t>
            </a:r>
          </a:p>
        </p:txBody>
      </p:sp>
      <p:pic>
        <p:nvPicPr>
          <p:cNvPr id="155651" name="Рисунок 3" descr="https://thatcareergirl.files.wordpress.com/2014/11/life-whe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765175"/>
            <a:ext cx="7920037"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Схема 14"/>
          <p:cNvGraphicFramePr/>
          <p:nvPr/>
        </p:nvGraphicFramePr>
        <p:xfrm>
          <a:off x="503853" y="1271707"/>
          <a:ext cx="3868340" cy="61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Объект 11"/>
          <p:cNvSpPr>
            <a:spLocks noGrp="1"/>
          </p:cNvSpPr>
          <p:nvPr>
            <p:ph sz="half" idx="2"/>
          </p:nvPr>
        </p:nvSpPr>
        <p:spPr>
          <a:xfrm>
            <a:off x="0" y="2124075"/>
            <a:ext cx="5292725" cy="2806700"/>
          </a:xfrm>
        </p:spPr>
        <p:txBody>
          <a:bodyPr>
            <a:normAutofit fontScale="25000" lnSpcReduction="20000"/>
          </a:bodyPr>
          <a:lstStyle/>
          <a:p>
            <a:pPr>
              <a:defRPr/>
            </a:pPr>
            <a:endParaRPr lang="ru-RU" dirty="0"/>
          </a:p>
          <a:p>
            <a:pPr>
              <a:defRPr/>
            </a:pPr>
            <a:r>
              <a:rPr lang="ru-RU" sz="4800" dirty="0" smtClean="0">
                <a:latin typeface="Arial" panose="020B0604020202020204" pitchFamily="34" charset="0"/>
                <a:cs typeface="Arial" panose="020B0604020202020204" pitchFamily="34" charset="0"/>
              </a:rPr>
              <a:t>П.24 и далее (Приказ 629)</a:t>
            </a:r>
            <a:endParaRPr lang="ru-RU" sz="4800" dirty="0">
              <a:latin typeface="Arial" panose="020B0604020202020204" pitchFamily="34" charset="0"/>
              <a:cs typeface="Arial" panose="020B0604020202020204" pitchFamily="34" charset="0"/>
            </a:endParaRPr>
          </a:p>
          <a:p>
            <a:pPr>
              <a:defRPr/>
            </a:pPr>
            <a:r>
              <a:rPr lang="ru-RU" sz="4800" dirty="0">
                <a:latin typeface="Arial" panose="020B0604020202020204" pitchFamily="34" charset="0"/>
                <a:cs typeface="Arial" panose="020B0604020202020204" pitchFamily="34" charset="0"/>
              </a:rPr>
              <a:t>Для обучающихся с ограниченными возможностями здоровья, детей-инвалидов и инвалидов организации, осуществляющие образовательную деятельность, организуют образовательный процесс по дополнительным общеобразовательным программам с учетом особенностей психофизического развития указанных категорий обучающихся. </a:t>
            </a:r>
          </a:p>
          <a:p>
            <a:pPr>
              <a:defRPr/>
            </a:pPr>
            <a:r>
              <a:rPr lang="ru-RU" sz="4800" dirty="0">
                <a:latin typeface="Arial" panose="020B0604020202020204" pitchFamily="34" charset="0"/>
                <a:cs typeface="Arial" panose="020B0604020202020204" pitchFamily="34" charset="0"/>
              </a:rPr>
              <a:t>Организации, осуществляющие образовательную деятельность, должны создать специальные условия, без которых невозможно или затруднено освоение дополнительных общеобразовательных программ указанными категориями обучающихся в соответствии с заключением психолого-медико-педагогической комиссии. Сроки обучения по дополнительным общеразвивающим программам и дополнительным предпрофессиональным программам для обучающихся с ограниченными возможностями здоровья, детей-инвалидов и инвалидов могут быть увеличены с учетом особенностей их психофизического развития в соответствии с заключением психолого-медико-педагогической комиссии для обучающихся с ограниченными возможностями здоровья, детей-инвалидов и инвалидов. </a:t>
            </a:r>
          </a:p>
          <a:p>
            <a:pPr>
              <a:defRPr/>
            </a:pPr>
            <a:r>
              <a:rPr lang="ru-RU" sz="4800" dirty="0">
                <a:latin typeface="Arial" panose="020B0604020202020204" pitchFamily="34" charset="0"/>
                <a:cs typeface="Arial" panose="020B0604020202020204" pitchFamily="34" charset="0"/>
              </a:rPr>
              <a:t>Численный состав объединения может быть уменьшен при включении в него обучающихся с ограниченными возможностями здоровья и (или) детей-инвалидов, инвалидов. </a:t>
            </a:r>
          </a:p>
          <a:p>
            <a:pPr>
              <a:defRPr/>
            </a:pPr>
            <a:r>
              <a:rPr lang="ru-RU" sz="4800" dirty="0">
                <a:latin typeface="Arial" panose="020B0604020202020204" pitchFamily="34" charset="0"/>
                <a:cs typeface="Arial" panose="020B0604020202020204" pitchFamily="34" charset="0"/>
              </a:rPr>
              <a:t>Численность обучающихся с ограниченными возможностями здоровья, детей инвалидов и инвалидов в учебной группе устанавливается до 15 человек. </a:t>
            </a:r>
          </a:p>
          <a:p>
            <a:pPr>
              <a:defRPr/>
            </a:pPr>
            <a:endParaRPr lang="ru-RU" sz="4800" dirty="0">
              <a:latin typeface="Arial" panose="020B0604020202020204" pitchFamily="34" charset="0"/>
              <a:cs typeface="Arial" panose="020B0604020202020204" pitchFamily="34" charset="0"/>
            </a:endParaRPr>
          </a:p>
        </p:txBody>
      </p:sp>
      <p:sp>
        <p:nvSpPr>
          <p:cNvPr id="14" name="Объект 13"/>
          <p:cNvSpPr>
            <a:spLocks noGrp="1"/>
          </p:cNvSpPr>
          <p:nvPr>
            <p:ph sz="quarter" idx="4"/>
          </p:nvPr>
        </p:nvSpPr>
        <p:spPr>
          <a:xfrm>
            <a:off x="5502275" y="2276475"/>
            <a:ext cx="3297238" cy="2806700"/>
          </a:xfrm>
        </p:spPr>
        <p:txBody>
          <a:bodyPr>
            <a:normAutofit fontScale="25000" lnSpcReduction="20000"/>
          </a:bodyPr>
          <a:lstStyle/>
          <a:p>
            <a:pPr>
              <a:defRPr/>
            </a:pPr>
            <a:endParaRPr lang="ru-RU" dirty="0"/>
          </a:p>
          <a:p>
            <a:pPr>
              <a:defRPr/>
            </a:pPr>
            <a:r>
              <a:rPr lang="ru-RU" sz="6400" b="1" dirty="0">
                <a:latin typeface="Arial" panose="020B0604020202020204" pitchFamily="34" charset="0"/>
                <a:cs typeface="Arial" panose="020B0604020202020204" pitchFamily="34" charset="0"/>
              </a:rPr>
              <a:t>Сведения об обеспечении образовательных прав детей с ОВЗ и инвалидов при реализации ДООП </a:t>
            </a:r>
            <a:endParaRPr lang="ru-RU" sz="6400" b="1" dirty="0" smtClean="0">
              <a:latin typeface="Arial" panose="020B0604020202020204" pitchFamily="34" charset="0"/>
              <a:cs typeface="Arial" panose="020B0604020202020204" pitchFamily="34" charset="0"/>
            </a:endParaRPr>
          </a:p>
          <a:p>
            <a:pPr>
              <a:defRPr/>
            </a:pPr>
            <a:endParaRPr lang="ru-RU" sz="6400" b="1" dirty="0">
              <a:latin typeface="Arial" panose="020B0604020202020204" pitchFamily="34" charset="0"/>
              <a:cs typeface="Arial" panose="020B0604020202020204" pitchFamily="34" charset="0"/>
            </a:endParaRPr>
          </a:p>
          <a:p>
            <a:pPr>
              <a:defRPr/>
            </a:pPr>
            <a:r>
              <a:rPr lang="ru-RU" sz="6400" b="1" dirty="0" smtClean="0">
                <a:latin typeface="Arial" panose="020B0604020202020204" pitchFamily="34" charset="0"/>
                <a:cs typeface="Arial" panose="020B0604020202020204" pitchFamily="34" charset="0"/>
              </a:rPr>
              <a:t>Сведения об </a:t>
            </a:r>
            <a:r>
              <a:rPr lang="ru-RU" sz="6400" b="1" dirty="0">
                <a:latin typeface="Arial" panose="020B0604020202020204" pitchFamily="34" charset="0"/>
                <a:cs typeface="Arial" panose="020B0604020202020204" pitchFamily="34" charset="0"/>
              </a:rPr>
              <a:t>организации образовательного процесса по дополнительным общеобразовательным программам с учетом особенностей психофизического развития указанных категорий обучающихся </a:t>
            </a:r>
          </a:p>
        </p:txBody>
      </p:sp>
      <p:graphicFrame>
        <p:nvGraphicFramePr>
          <p:cNvPr id="16" name="Схема 15"/>
          <p:cNvGraphicFramePr/>
          <p:nvPr/>
        </p:nvGraphicFramePr>
        <p:xfrm>
          <a:off x="4789065" y="1271707"/>
          <a:ext cx="3887391" cy="617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2822" name="Прямоугольник 3"/>
          <p:cNvSpPr>
            <a:spLocks noChangeArrowheads="1"/>
          </p:cNvSpPr>
          <p:nvPr/>
        </p:nvSpPr>
        <p:spPr bwMode="auto">
          <a:xfrm>
            <a:off x="503238" y="204788"/>
            <a:ext cx="8172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400" b="1">
                <a:latin typeface="Arial" panose="020B0604020202020204" pitchFamily="34" charset="0"/>
              </a:rPr>
              <a:t>Требования к обеспечению образовательных прав детей с ОВЗ и инвалидов при реализации ДОП</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Схема 14"/>
          <p:cNvGraphicFramePr/>
          <p:nvPr/>
        </p:nvGraphicFramePr>
        <p:xfrm>
          <a:off x="395536" y="1372989"/>
          <a:ext cx="3868340" cy="61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Объект 11"/>
          <p:cNvSpPr>
            <a:spLocks noGrp="1"/>
          </p:cNvSpPr>
          <p:nvPr>
            <p:ph sz="half" idx="2"/>
          </p:nvPr>
        </p:nvSpPr>
        <p:spPr>
          <a:xfrm>
            <a:off x="395288" y="2205038"/>
            <a:ext cx="4040187" cy="3951287"/>
          </a:xfrm>
        </p:spPr>
        <p:txBody>
          <a:bodyPr>
            <a:normAutofit fontScale="92500"/>
          </a:bodyPr>
          <a:lstStyle/>
          <a:p>
            <a:pPr>
              <a:defRPr/>
            </a:pPr>
            <a:r>
              <a:rPr lang="ru-RU" dirty="0" smtClean="0"/>
              <a:t>п. 17 (приказ 629) </a:t>
            </a:r>
            <a:endParaRPr lang="ru-RU" dirty="0"/>
          </a:p>
          <a:p>
            <a:pPr marL="0" indent="0">
              <a:buFont typeface="Arial" panose="020B0604020202020204" pitchFamily="34" charset="0"/>
              <a:buNone/>
              <a:defRPr/>
            </a:pPr>
            <a:r>
              <a:rPr lang="ru-RU" dirty="0"/>
              <a:t>Организации, осуществляющие образовательную деятельность, </a:t>
            </a:r>
            <a:r>
              <a:rPr lang="ru-RU" dirty="0" smtClean="0"/>
              <a:t>обновляют </a:t>
            </a:r>
            <a:r>
              <a:rPr lang="ru-RU" dirty="0"/>
              <a:t>дополнительные общеобразовательные программы с учетом развития науки, техники, культуры, экономики, технологий и социальной сферы. </a:t>
            </a:r>
          </a:p>
          <a:p>
            <a:pPr>
              <a:defRPr/>
            </a:pPr>
            <a:endParaRPr lang="ru-RU" dirty="0"/>
          </a:p>
        </p:txBody>
      </p:sp>
      <p:sp>
        <p:nvSpPr>
          <p:cNvPr id="161796" name="Объект 13"/>
          <p:cNvSpPr>
            <a:spLocks noGrp="1"/>
          </p:cNvSpPr>
          <p:nvPr>
            <p:ph sz="quarter" idx="4"/>
          </p:nvPr>
        </p:nvSpPr>
        <p:spPr>
          <a:xfrm>
            <a:off x="4686300" y="2201863"/>
            <a:ext cx="4100513" cy="2806700"/>
          </a:xfrm>
        </p:spPr>
        <p:txBody>
          <a:bodyPr/>
          <a:lstStyle/>
          <a:p>
            <a:r>
              <a:rPr lang="ru-RU" altLang="ru-RU" b="1" smtClean="0"/>
              <a:t>Сведения об обновлении </a:t>
            </a:r>
            <a:r>
              <a:rPr lang="ru-RU" altLang="ru-RU" smtClean="0"/>
              <a:t>дополнительных общеразвивающих программы с учетом развития науки, техники, культуры, экономики, технологий и социальной сферы.</a:t>
            </a:r>
          </a:p>
        </p:txBody>
      </p:sp>
      <p:graphicFrame>
        <p:nvGraphicFramePr>
          <p:cNvPr id="16" name="Схема 15"/>
          <p:cNvGraphicFramePr/>
          <p:nvPr/>
        </p:nvGraphicFramePr>
        <p:xfrm>
          <a:off x="4792740" y="1372989"/>
          <a:ext cx="3887391" cy="617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1798" name="Прямоугольник 3"/>
          <p:cNvSpPr>
            <a:spLocks noChangeArrowheads="1"/>
          </p:cNvSpPr>
          <p:nvPr/>
        </p:nvSpPr>
        <p:spPr bwMode="auto">
          <a:xfrm>
            <a:off x="1028700" y="317500"/>
            <a:ext cx="720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400" b="1" dirty="0">
                <a:latin typeface="Arial" panose="020B0604020202020204" pitchFamily="34" charset="0"/>
              </a:rPr>
              <a:t>Требования </a:t>
            </a:r>
            <a:r>
              <a:rPr lang="ru-RU" altLang="ru-RU" sz="2400" b="1">
                <a:latin typeface="Arial" panose="020B0604020202020204" pitchFamily="34" charset="0"/>
              </a:rPr>
              <a:t>к </a:t>
            </a:r>
            <a:r>
              <a:rPr lang="ru-RU" altLang="ru-RU" sz="2400" b="1" smtClean="0">
                <a:latin typeface="Arial" panose="020B0604020202020204" pitchFamily="34" charset="0"/>
              </a:rPr>
              <a:t>обновлению </a:t>
            </a:r>
            <a:r>
              <a:rPr lang="ru-RU" altLang="ru-RU" sz="2400" b="1" dirty="0">
                <a:latin typeface="Arial" panose="020B0604020202020204" pitchFamily="34" charset="0"/>
              </a:rPr>
              <a:t>ДОП </a:t>
            </a:r>
          </a:p>
        </p:txBody>
      </p:sp>
      <p:sp>
        <p:nvSpPr>
          <p:cNvPr id="2" name="TextBox 1"/>
          <p:cNvSpPr txBox="1"/>
          <p:nvPr/>
        </p:nvSpPr>
        <p:spPr>
          <a:xfrm>
            <a:off x="4629150" y="5516563"/>
            <a:ext cx="4875213" cy="523875"/>
          </a:xfrm>
          <a:prstGeom prst="rect">
            <a:avLst/>
          </a:prstGeom>
          <a:noFill/>
        </p:spPr>
        <p:txBody>
          <a:bodyPr>
            <a:spAutoFit/>
          </a:bodyPr>
          <a:lstStyle/>
          <a:p>
            <a:pPr>
              <a:defRPr/>
            </a:pPr>
            <a:r>
              <a:rPr lang="ru-RU" sz="2800" b="1" dirty="0">
                <a:solidFill>
                  <a:schemeClr val="tx2">
                    <a:lumMod val="60000"/>
                    <a:lumOff val="40000"/>
                  </a:schemeClr>
                </a:solidFill>
              </a:rPr>
              <a:t>Лист обновления ДОП</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Рисунок 1"/>
          <p:cNvPicPr>
            <a:picLocks noChangeAspect="1"/>
          </p:cNvPicPr>
          <p:nvPr/>
        </p:nvPicPr>
        <p:blipFill>
          <a:blip r:embed="rId2" cstate="print"/>
          <a:srcRect/>
          <a:stretch>
            <a:fillRect/>
          </a:stretch>
        </p:blipFill>
        <p:spPr bwMode="auto">
          <a:xfrm>
            <a:off x="-396875" y="-100013"/>
            <a:ext cx="11161713" cy="6769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rtlCol="0">
            <a:normAutofit fontScale="90000"/>
          </a:bodyPr>
          <a:lstStyle/>
          <a:p>
            <a:pPr eaLnBrk="1" fontAlgn="auto" hangingPunct="1">
              <a:spcAft>
                <a:spcPts val="0"/>
              </a:spcAft>
              <a:defRPr/>
            </a:pPr>
            <a:r>
              <a:rPr lang="ru-RU" altLang="ru-RU" b="1" dirty="0" smtClean="0"/>
              <a:t>Успехов</a:t>
            </a:r>
            <a:br>
              <a:rPr lang="ru-RU" altLang="ru-RU" b="1" dirty="0" smtClean="0"/>
            </a:br>
            <a:r>
              <a:rPr lang="ru-RU" altLang="ru-RU" b="1" dirty="0" smtClean="0"/>
              <a:t>  в создании программ!</a:t>
            </a:r>
          </a:p>
        </p:txBody>
      </p:sp>
      <p:sp>
        <p:nvSpPr>
          <p:cNvPr id="46083" name="Rectangle 3"/>
          <p:cNvSpPr>
            <a:spLocks noGrp="1"/>
          </p:cNvSpPr>
          <p:nvPr>
            <p:ph idx="1"/>
          </p:nvPr>
        </p:nvSpPr>
        <p:spPr/>
        <p:txBody>
          <a:bodyPr rtlCol="0">
            <a:normAutofit lnSpcReduction="10000"/>
          </a:bodyPr>
          <a:lstStyle/>
          <a:p>
            <a:pPr eaLnBrk="1" fontAlgn="auto" hangingPunct="1">
              <a:spcAft>
                <a:spcPts val="0"/>
              </a:spcAft>
              <a:buFont typeface="Wingdings 2" pitchFamily="18" charset="2"/>
              <a:buNone/>
              <a:defRPr/>
            </a:pPr>
            <a:endParaRPr lang="ru-RU" altLang="ru-RU" dirty="0" smtClean="0"/>
          </a:p>
          <a:p>
            <a:pPr algn="ctr" eaLnBrk="1" fontAlgn="auto" hangingPunct="1">
              <a:spcAft>
                <a:spcPts val="0"/>
              </a:spcAft>
              <a:buFont typeface="Wingdings 2" pitchFamily="18" charset="2"/>
              <a:buNone/>
              <a:defRPr/>
            </a:pPr>
            <a:r>
              <a:rPr lang="ru-RU" altLang="ru-RU" dirty="0" err="1" smtClean="0"/>
              <a:t>Грецкова</a:t>
            </a:r>
            <a:r>
              <a:rPr lang="ru-RU" altLang="ru-RU" dirty="0" smtClean="0"/>
              <a:t> Светлана  Анатольевна,</a:t>
            </a:r>
          </a:p>
          <a:p>
            <a:pPr algn="ctr" eaLnBrk="1" fontAlgn="auto" hangingPunct="1">
              <a:spcAft>
                <a:spcPts val="0"/>
              </a:spcAft>
              <a:buFont typeface="Wingdings 2" pitchFamily="18" charset="2"/>
              <a:buNone/>
              <a:defRPr/>
            </a:pPr>
            <a:r>
              <a:rPr lang="ru-RU" altLang="ru-RU" dirty="0" smtClean="0"/>
              <a:t>методист Регионального модельного центра</a:t>
            </a:r>
          </a:p>
          <a:p>
            <a:pPr algn="ctr" eaLnBrk="1" fontAlgn="auto" hangingPunct="1">
              <a:spcAft>
                <a:spcPts val="0"/>
              </a:spcAft>
              <a:buFont typeface="Wingdings 2" pitchFamily="18" charset="2"/>
              <a:buNone/>
              <a:defRPr/>
            </a:pPr>
            <a:r>
              <a:rPr lang="ru-RU" altLang="ru-RU" dirty="0" smtClean="0"/>
              <a:t>ГБНОУ «СПБ ГДТЮ»</a:t>
            </a:r>
          </a:p>
          <a:p>
            <a:pPr algn="ctr" eaLnBrk="1" fontAlgn="auto" hangingPunct="1">
              <a:spcAft>
                <a:spcPts val="0"/>
              </a:spcAft>
              <a:buFont typeface="Wingdings 2" pitchFamily="18" charset="2"/>
              <a:buNone/>
              <a:defRPr/>
            </a:pPr>
            <a:endParaRPr lang="ru-RU" altLang="ru-RU" dirty="0" smtClean="0"/>
          </a:p>
          <a:p>
            <a:pPr algn="ctr" eaLnBrk="1" fontAlgn="auto" hangingPunct="1">
              <a:spcAft>
                <a:spcPts val="0"/>
              </a:spcAft>
              <a:buFont typeface="Wingdings 2" pitchFamily="18" charset="2"/>
              <a:buNone/>
              <a:defRPr/>
            </a:pPr>
            <a:r>
              <a:rPr lang="ru-RU" altLang="ru-RU" dirty="0" smtClean="0">
                <a:solidFill>
                  <a:srgbClr val="FF9900"/>
                </a:solidFill>
              </a:rPr>
              <a:t> </a:t>
            </a:r>
          </a:p>
          <a:p>
            <a:pPr algn="ctr" eaLnBrk="1" fontAlgn="auto" hangingPunct="1">
              <a:spcAft>
                <a:spcPts val="0"/>
              </a:spcAft>
              <a:buFont typeface="Wingdings 2" pitchFamily="18" charset="2"/>
              <a:buNone/>
              <a:defRPr/>
            </a:pPr>
            <a:r>
              <a:rPr lang="ru-RU" altLang="ru-RU" dirty="0" smtClean="0">
                <a:latin typeface="Arial" charset="0"/>
              </a:rPr>
              <a:t>раб. т. 310-43-67</a:t>
            </a:r>
          </a:p>
          <a:p>
            <a:pPr algn="ctr" eaLnBrk="1" fontAlgn="auto" hangingPunct="1">
              <a:spcAft>
                <a:spcPts val="0"/>
              </a:spcAft>
              <a:buFont typeface="Wingdings 2" pitchFamily="18" charset="2"/>
              <a:buNone/>
              <a:defRPr/>
            </a:pPr>
            <a:r>
              <a:rPr lang="en-US" altLang="ru-RU" dirty="0" smtClean="0">
                <a:latin typeface="Arial" charset="0"/>
              </a:rPr>
              <a:t>imk@anichkov.ru</a:t>
            </a:r>
            <a:endParaRPr lang="ru-RU" altLang="ru-RU" dirty="0" smtClean="0">
              <a:latin typeface="Arial" charset="0"/>
            </a:endParaRPr>
          </a:p>
          <a:p>
            <a:pPr algn="ctr" eaLnBrk="1" fontAlgn="auto" hangingPunct="1">
              <a:spcAft>
                <a:spcPts val="0"/>
              </a:spcAft>
              <a:buFont typeface="Wingdings 2" pitchFamily="18" charset="2"/>
              <a:buNone/>
              <a:defRPr/>
            </a:pPr>
            <a:endParaRPr lang="ru-RU" altLang="ru-RU" dirty="0" smtClean="0">
              <a:latin typeface="Arial" charset="0"/>
            </a:endParaRPr>
          </a:p>
          <a:p>
            <a:pPr algn="ctr" eaLnBrk="1" fontAlgn="auto" hangingPunct="1">
              <a:spcAft>
                <a:spcPts val="0"/>
              </a:spcAft>
              <a:buFont typeface="Wingdings 2" pitchFamily="18" charset="2"/>
              <a:buNone/>
              <a:defRPr/>
            </a:pPr>
            <a:endParaRPr lang="ru-RU" alt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Прямоугольник 3"/>
          <p:cNvSpPr>
            <a:spLocks noChangeArrowheads="1"/>
          </p:cNvSpPr>
          <p:nvPr/>
        </p:nvSpPr>
        <p:spPr bwMode="auto">
          <a:xfrm>
            <a:off x="623134" y="288532"/>
            <a:ext cx="720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400" b="1" dirty="0">
                <a:latin typeface="Arial" panose="020B0604020202020204" pitchFamily="34" charset="0"/>
              </a:rPr>
              <a:t>Краткосрочная ДОП </a:t>
            </a:r>
          </a:p>
        </p:txBody>
      </p:sp>
      <p:sp>
        <p:nvSpPr>
          <p:cNvPr id="131075" name="Прямоугольник 2"/>
          <p:cNvSpPr>
            <a:spLocks noChangeArrowheads="1"/>
          </p:cNvSpPr>
          <p:nvPr/>
        </p:nvSpPr>
        <p:spPr bwMode="auto">
          <a:xfrm>
            <a:off x="611188" y="1341438"/>
            <a:ext cx="81375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400" b="1">
                <a:solidFill>
                  <a:srgbClr val="444444"/>
                </a:solidFill>
                <a:latin typeface="Arial" panose="020B0604020202020204" pitchFamily="34" charset="0"/>
              </a:rPr>
              <a:t>Цель: получение обучающимися базовых навыков, социальных и коммуникативных компетенций.</a:t>
            </a:r>
          </a:p>
          <a:p>
            <a:pPr>
              <a:spcBef>
                <a:spcPct val="0"/>
              </a:spcBef>
              <a:buFontTx/>
              <a:buNone/>
            </a:pPr>
            <a:endParaRPr lang="ru-RU" altLang="ru-RU" sz="2400">
              <a:solidFill>
                <a:srgbClr val="444444"/>
              </a:solidFill>
              <a:latin typeface="Arial" panose="020B0604020202020204" pitchFamily="34" charset="0"/>
            </a:endParaRPr>
          </a:p>
          <a:p>
            <a:pPr>
              <a:spcBef>
                <a:spcPct val="0"/>
              </a:spcBef>
              <a:buFontTx/>
              <a:buNone/>
            </a:pPr>
            <a:endParaRPr lang="ru-RU" altLang="ru-RU" sz="2400">
              <a:solidFill>
                <a:srgbClr val="444444"/>
              </a:solidFill>
              <a:latin typeface="Arial" panose="020B0604020202020204" pitchFamily="34" charset="0"/>
            </a:endParaRPr>
          </a:p>
          <a:p>
            <a:pPr>
              <a:spcBef>
                <a:spcPct val="0"/>
              </a:spcBef>
              <a:buFontTx/>
              <a:buNone/>
            </a:pPr>
            <a:r>
              <a:rPr lang="ru-RU" altLang="ru-RU" sz="2400">
                <a:solidFill>
                  <a:srgbClr val="444444"/>
                </a:solidFill>
                <a:latin typeface="Arial" panose="020B0604020202020204" pitchFamily="34" charset="0"/>
              </a:rPr>
              <a:t>Позволяет обучающимся определить направление для дальнейшего углубленного освоения дополнительных общеобразовательных программ, в том числе дополнительных предпрофессиональных программ.</a:t>
            </a:r>
            <a:endParaRPr lang="ru-RU" altLang="ru-RU" sz="2400">
              <a:latin typeface="Arial" panose="020B0604020202020204" pitchFamily="34" charset="0"/>
            </a:endParaRPr>
          </a:p>
        </p:txBody>
      </p:sp>
      <p:sp>
        <p:nvSpPr>
          <p:cNvPr id="131076" name="TextBox 4"/>
          <p:cNvSpPr txBox="1">
            <a:spLocks noChangeArrowheads="1"/>
          </p:cNvSpPr>
          <p:nvPr/>
        </p:nvSpPr>
        <p:spPr bwMode="auto">
          <a:xfrm>
            <a:off x="3708400" y="5157788"/>
            <a:ext cx="47513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i="1">
                <a:latin typeface="Arial" panose="020B0604020202020204" pitchFamily="34" charset="0"/>
              </a:rPr>
              <a:t>Целевая модель развития региональных систем дополнительного образования детей, п.2.5</a:t>
            </a:r>
          </a:p>
        </p:txBody>
      </p:sp>
    </p:spTree>
    <p:extLst>
      <p:ext uri="{BB962C8B-B14F-4D97-AF65-F5344CB8AC3E}">
        <p14:creationId xmlns:p14="http://schemas.microsoft.com/office/powerpoint/2010/main" val="1535167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92100" y="1125538"/>
            <a:ext cx="842962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73050" indent="-2730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200"/>
              </a:spcAft>
              <a:buClr>
                <a:srgbClr val="0BD0D9"/>
              </a:buClr>
              <a:buSzPct val="95000"/>
              <a:buFont typeface="Wingdings 2" panose="05020102010507070707" pitchFamily="18" charset="2"/>
              <a:buChar char=""/>
            </a:pPr>
            <a:r>
              <a:rPr lang="ru-RU" altLang="ru-RU" sz="2400" dirty="0"/>
              <a:t>возраст детей, участвующих в освоении программы</a:t>
            </a:r>
          </a:p>
          <a:p>
            <a:pPr eaLnBrk="1" hangingPunct="1">
              <a:spcBef>
                <a:spcPct val="0"/>
              </a:spcBef>
              <a:spcAft>
                <a:spcPts val="1200"/>
              </a:spcAft>
              <a:buClr>
                <a:srgbClr val="0BD0D9"/>
              </a:buClr>
              <a:buSzPct val="95000"/>
              <a:buFont typeface="Wingdings 2" panose="05020102010507070707" pitchFamily="18" charset="2"/>
              <a:buChar char=""/>
            </a:pPr>
            <a:r>
              <a:rPr lang="ru-RU" altLang="ru-RU" sz="2400" dirty="0"/>
              <a:t>степень </a:t>
            </a:r>
            <a:r>
              <a:rPr lang="ru-RU" altLang="ru-RU" sz="2400" dirty="0" err="1"/>
              <a:t>сформированности</a:t>
            </a:r>
            <a:r>
              <a:rPr lang="ru-RU" altLang="ru-RU" sz="2400" dirty="0"/>
              <a:t> интересов и мотивации </a:t>
            </a:r>
            <a:br>
              <a:rPr lang="ru-RU" altLang="ru-RU" sz="2400" dirty="0"/>
            </a:br>
            <a:r>
              <a:rPr lang="ru-RU" altLang="ru-RU" sz="2400" dirty="0"/>
              <a:t>к данной предметной области</a:t>
            </a:r>
          </a:p>
          <a:p>
            <a:pPr eaLnBrk="1" hangingPunct="1">
              <a:spcBef>
                <a:spcPct val="0"/>
              </a:spcBef>
              <a:spcAft>
                <a:spcPts val="1200"/>
              </a:spcAft>
              <a:buClr>
                <a:srgbClr val="0BD0D9"/>
              </a:buClr>
              <a:buSzPct val="95000"/>
              <a:buFont typeface="Wingdings 2" panose="05020102010507070707" pitchFamily="18" charset="2"/>
              <a:buChar char=""/>
            </a:pPr>
            <a:r>
              <a:rPr lang="ru-RU" altLang="ru-RU" sz="2400" dirty="0"/>
              <a:t>наличие базовых знаний по определенным предметам</a:t>
            </a:r>
          </a:p>
          <a:p>
            <a:pPr eaLnBrk="1" hangingPunct="1">
              <a:spcBef>
                <a:spcPct val="0"/>
              </a:spcBef>
              <a:spcAft>
                <a:spcPts val="1200"/>
              </a:spcAft>
              <a:buClr>
                <a:srgbClr val="0BD0D9"/>
              </a:buClr>
              <a:buSzPct val="95000"/>
              <a:buFont typeface="Wingdings 2" panose="05020102010507070707" pitchFamily="18" charset="2"/>
              <a:buChar char=""/>
            </a:pPr>
            <a:r>
              <a:rPr lang="ru-RU" altLang="ru-RU" sz="2400" dirty="0"/>
              <a:t>наличие специальных способностей в данной предметной области</a:t>
            </a:r>
          </a:p>
          <a:p>
            <a:pPr eaLnBrk="1" hangingPunct="1">
              <a:spcBef>
                <a:spcPct val="0"/>
              </a:spcBef>
              <a:spcAft>
                <a:spcPts val="1200"/>
              </a:spcAft>
              <a:buClr>
                <a:srgbClr val="0BD0D9"/>
              </a:buClr>
              <a:buSzPct val="95000"/>
              <a:buFont typeface="Wingdings 2" panose="05020102010507070707" pitchFamily="18" charset="2"/>
              <a:buChar char=""/>
            </a:pPr>
            <a:r>
              <a:rPr lang="ru-RU" altLang="ru-RU" sz="2400" dirty="0"/>
              <a:t>наличие определенной физической и практической подготовки по направлению программы</a:t>
            </a:r>
          </a:p>
          <a:p>
            <a:pPr eaLnBrk="1" hangingPunct="1">
              <a:spcBef>
                <a:spcPct val="0"/>
              </a:spcBef>
              <a:spcAft>
                <a:spcPts val="1200"/>
              </a:spcAft>
              <a:buClr>
                <a:srgbClr val="0BD0D9"/>
              </a:buClr>
              <a:buSzPct val="95000"/>
              <a:buFont typeface="Wingdings 2" panose="05020102010507070707" pitchFamily="18" charset="2"/>
              <a:buChar char=""/>
            </a:pPr>
            <a:r>
              <a:rPr lang="ru-RU" altLang="ru-RU" sz="2400" dirty="0"/>
              <a:t>физическое здоровье детей (наличие/отсутствие противопоказаний) и т.п. </a:t>
            </a:r>
          </a:p>
          <a:p>
            <a:pPr eaLnBrk="1" hangingPunct="1">
              <a:spcBef>
                <a:spcPct val="0"/>
              </a:spcBef>
              <a:spcAft>
                <a:spcPts val="1200"/>
              </a:spcAft>
              <a:buClr>
                <a:srgbClr val="0BD0D9"/>
              </a:buClr>
              <a:buSzPct val="95000"/>
              <a:buFont typeface="Wingdings 2" panose="05020102010507070707" pitchFamily="18" charset="2"/>
              <a:buChar char=""/>
            </a:pPr>
            <a:r>
              <a:rPr lang="ru-RU" altLang="ru-RU" sz="2400" dirty="0"/>
              <a:t>пол</a:t>
            </a:r>
          </a:p>
          <a:p>
            <a:pPr eaLnBrk="1" hangingPunct="1">
              <a:spcBef>
                <a:spcPct val="0"/>
              </a:spcBef>
              <a:spcAft>
                <a:spcPts val="1200"/>
              </a:spcAft>
              <a:buClr>
                <a:srgbClr val="0BD0D9"/>
              </a:buClr>
              <a:buSzPct val="95000"/>
              <a:buFont typeface="Wingdings 2" panose="05020102010507070707" pitchFamily="18" charset="2"/>
              <a:buChar char=""/>
            </a:pPr>
            <a:endParaRPr lang="ru-RU" altLang="ru-RU" sz="2400" dirty="0"/>
          </a:p>
        </p:txBody>
      </p:sp>
      <p:sp>
        <p:nvSpPr>
          <p:cNvPr id="20483" name="Заголовок 1"/>
          <p:cNvSpPr>
            <a:spLocks noGrp="1"/>
          </p:cNvSpPr>
          <p:nvPr>
            <p:ph type="title"/>
          </p:nvPr>
        </p:nvSpPr>
        <p:spPr>
          <a:xfrm>
            <a:off x="500063" y="357188"/>
            <a:ext cx="8229600" cy="420687"/>
          </a:xfrm>
        </p:spPr>
        <p:txBody>
          <a:bodyPr/>
          <a:lstStyle/>
          <a:p>
            <a:pPr eaLnBrk="1" hangingPunct="1"/>
            <a:r>
              <a:rPr lang="ru-RU" altLang="ru-RU" sz="2800" cap="none" smtClean="0"/>
              <a:t>Адресат программы</a:t>
            </a:r>
          </a:p>
        </p:txBody>
      </p:sp>
      <p:sp>
        <p:nvSpPr>
          <p:cNvPr id="2" name="TextBox 1"/>
          <p:cNvSpPr txBox="1"/>
          <p:nvPr/>
        </p:nvSpPr>
        <p:spPr>
          <a:xfrm>
            <a:off x="5652120" y="6093296"/>
            <a:ext cx="3312368" cy="369332"/>
          </a:xfrm>
          <a:prstGeom prst="rect">
            <a:avLst/>
          </a:prstGeom>
          <a:noFill/>
        </p:spPr>
        <p:txBody>
          <a:bodyPr wrap="square" rtlCol="0">
            <a:spAutoFit/>
          </a:bodyPr>
          <a:lstStyle/>
          <a:p>
            <a:r>
              <a:rPr lang="ru-RU" b="1" dirty="0" smtClean="0">
                <a:solidFill>
                  <a:srgbClr val="FF0000"/>
                </a:solidFill>
              </a:rPr>
              <a:t>Что не надо в КСР?</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260350"/>
            <a:ext cx="8423275" cy="5970588"/>
          </a:xfrm>
          <a:prstGeom prst="rect">
            <a:avLst/>
          </a:prstGeom>
        </p:spPr>
        <p:txBody>
          <a:bodyPr>
            <a:spAutoFit/>
          </a:bodyPr>
          <a:lstStyle>
            <a:lvl1pPr>
              <a:tabLst>
                <a:tab pos="336550" algn="l"/>
                <a:tab pos="4454525" algn="l"/>
              </a:tabLst>
              <a:defRPr>
                <a:solidFill>
                  <a:schemeClr val="tx1"/>
                </a:solidFill>
                <a:latin typeface="Arial" panose="020B0604020202020204" pitchFamily="34" charset="0"/>
                <a:cs typeface="Arial" panose="020B0604020202020204" pitchFamily="34" charset="0"/>
              </a:defRPr>
            </a:lvl1pPr>
            <a:lvl2pPr marL="742950" indent="-285750">
              <a:tabLst>
                <a:tab pos="336550" algn="l"/>
                <a:tab pos="4454525" algn="l"/>
              </a:tabLst>
              <a:defRPr>
                <a:solidFill>
                  <a:schemeClr val="tx1"/>
                </a:solidFill>
                <a:latin typeface="Arial" panose="020B0604020202020204" pitchFamily="34" charset="0"/>
                <a:cs typeface="Arial" panose="020B0604020202020204" pitchFamily="34" charset="0"/>
              </a:defRPr>
            </a:lvl2pPr>
            <a:lvl3pPr marL="1143000" indent="-228600">
              <a:tabLst>
                <a:tab pos="336550" algn="l"/>
                <a:tab pos="4454525" algn="l"/>
              </a:tabLst>
              <a:defRPr>
                <a:solidFill>
                  <a:schemeClr val="tx1"/>
                </a:solidFill>
                <a:latin typeface="Arial" panose="020B0604020202020204" pitchFamily="34" charset="0"/>
                <a:cs typeface="Arial" panose="020B0604020202020204" pitchFamily="34" charset="0"/>
              </a:defRPr>
            </a:lvl3pPr>
            <a:lvl4pPr marL="1600200" indent="-228600">
              <a:tabLst>
                <a:tab pos="336550" algn="l"/>
                <a:tab pos="4454525" algn="l"/>
              </a:tabLst>
              <a:defRPr>
                <a:solidFill>
                  <a:schemeClr val="tx1"/>
                </a:solidFill>
                <a:latin typeface="Arial" panose="020B0604020202020204" pitchFamily="34" charset="0"/>
                <a:cs typeface="Arial" panose="020B0604020202020204" pitchFamily="34" charset="0"/>
              </a:defRPr>
            </a:lvl4pPr>
            <a:lvl5pPr marL="2057400" indent="-228600">
              <a:tabLst>
                <a:tab pos="336550" algn="l"/>
                <a:tab pos="44545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6550" algn="l"/>
                <a:tab pos="44545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6550" algn="l"/>
                <a:tab pos="44545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6550" algn="l"/>
                <a:tab pos="44545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6550" algn="l"/>
                <a:tab pos="4454525" algn="l"/>
              </a:tabLst>
              <a:defRPr>
                <a:solidFill>
                  <a:schemeClr val="tx1"/>
                </a:solidFill>
                <a:latin typeface="Arial" panose="020B0604020202020204" pitchFamily="34" charset="0"/>
                <a:cs typeface="Arial" panose="020B0604020202020204" pitchFamily="34" charset="0"/>
              </a:defRPr>
            </a:lvl9pPr>
          </a:lstStyle>
          <a:p>
            <a:pPr>
              <a:defRPr/>
            </a:pPr>
            <a:r>
              <a:rPr lang="ru-RU" altLang="ru-RU" sz="2800" b="1" dirty="0" smtClean="0">
                <a:latin typeface="+mj-lt"/>
                <a:ea typeface="+mj-ea"/>
                <a:cs typeface="+mj-cs"/>
              </a:rPr>
              <a:t>Актуальность программы</a:t>
            </a:r>
            <a:endParaRPr lang="ru-RU" altLang="ru-RU" sz="2800" b="1" dirty="0">
              <a:latin typeface="+mj-lt"/>
              <a:ea typeface="+mj-ea"/>
              <a:cs typeface="+mj-cs"/>
            </a:endParaRPr>
          </a:p>
          <a:p>
            <a:pPr>
              <a:defRPr/>
            </a:pPr>
            <a:endParaRPr lang="ru-RU" altLang="ru-RU" b="1" dirty="0" smtClean="0">
              <a:solidFill>
                <a:srgbClr val="000000"/>
              </a:solidFill>
              <a:cs typeface="Calibri" panose="020F0502020204030204" pitchFamily="34" charset="0"/>
            </a:endParaRPr>
          </a:p>
          <a:p>
            <a:pPr algn="just">
              <a:defRPr/>
            </a:pPr>
            <a:r>
              <a:rPr lang="ru-RU" altLang="ru-RU" sz="2400" dirty="0" smtClean="0">
                <a:solidFill>
                  <a:schemeClr val="tx2">
                    <a:lumMod val="60000"/>
                    <a:lumOff val="40000"/>
                  </a:schemeClr>
                </a:solidFill>
                <a:ea typeface="Calibri" panose="020F0502020204030204" pitchFamily="34" charset="0"/>
                <a:cs typeface="Times New Roman" panose="02020603050405020304" pitchFamily="18" charset="0"/>
              </a:rPr>
              <a:t>Актуальность реализации  программы … в современных условиях приобретает особую значимость. Фортепиано как инструмент, не имеющий себе равных по возможностям воплощения в звуке произведений практически всех существующих музыкальных жанров, играет незаменимую роль в процессе музыкального образования. Этот инструмент в доступной и зрительно наглядной форме позволяет воплощать музыкально-гармонические и музыкально-полифонические образы. Ориентируясь на эту гармоническую или полифоническую природу музыки – выразительную драматургию отношений консонанса и диссонанса – фортепиано дает возможность использовать богатые гармонизирующие возможности музыкального искусства.</a:t>
            </a:r>
            <a:endParaRPr lang="ru-RU" altLang="ru-RU" sz="2400" b="1" dirty="0" smtClean="0">
              <a:solidFill>
                <a:schemeClr val="tx2">
                  <a:lumMod val="60000"/>
                  <a:lumOff val="40000"/>
                </a:schemeClr>
              </a:solidFill>
              <a:latin typeface="Times New Roman" panose="02020603050405020304" pitchFamily="18" charset="0"/>
              <a:cs typeface="Calibri" panose="020F0502020204030204" pitchFamily="34" charset="0"/>
            </a:endParaRPr>
          </a:p>
        </p:txBody>
      </p:sp>
      <p:sp>
        <p:nvSpPr>
          <p:cNvPr id="25603" name="TextBox 1"/>
          <p:cNvSpPr txBox="1">
            <a:spLocks noChangeArrowheads="1"/>
          </p:cNvSpPr>
          <p:nvPr/>
        </p:nvSpPr>
        <p:spPr bwMode="auto">
          <a:xfrm>
            <a:off x="7867650" y="-4763"/>
            <a:ext cx="792163"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7200" b="1" dirty="0">
                <a:solidFill>
                  <a:srgbClr val="FF0000"/>
                </a:solidFill>
                <a:latin typeface="Arial" panose="020B0604020202020204" pitchFamily="34" charset="0"/>
              </a:rPr>
              <a:t>?</a:t>
            </a:r>
          </a:p>
        </p:txBody>
      </p:sp>
    </p:spTree>
    <p:extLst>
      <p:ext uri="{BB962C8B-B14F-4D97-AF65-F5344CB8AC3E}">
        <p14:creationId xmlns:p14="http://schemas.microsoft.com/office/powerpoint/2010/main" val="726069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387350" y="188913"/>
            <a:ext cx="8229600" cy="581025"/>
          </a:xfrm>
        </p:spPr>
        <p:txBody>
          <a:bodyPr/>
          <a:lstStyle/>
          <a:p>
            <a:pPr algn="l" eaLnBrk="1" hangingPunct="1"/>
            <a:r>
              <a:rPr lang="ru-RU" altLang="ru-RU" sz="2800" b="1" dirty="0" smtClean="0"/>
              <a:t>Актуальность программы</a:t>
            </a:r>
          </a:p>
        </p:txBody>
      </p:sp>
      <p:sp>
        <p:nvSpPr>
          <p:cNvPr id="3" name="Содержимое 2"/>
          <p:cNvSpPr>
            <a:spLocks noGrp="1"/>
          </p:cNvSpPr>
          <p:nvPr>
            <p:ph sz="half" idx="1"/>
          </p:nvPr>
        </p:nvSpPr>
        <p:spPr>
          <a:xfrm>
            <a:off x="457200" y="1920875"/>
            <a:ext cx="3686175" cy="4433888"/>
          </a:xfrm>
        </p:spPr>
        <p:style>
          <a:lnRef idx="2">
            <a:schemeClr val="accent3"/>
          </a:lnRef>
          <a:fillRef idx="1">
            <a:schemeClr val="lt1"/>
          </a:fillRef>
          <a:effectRef idx="0">
            <a:schemeClr val="accent3"/>
          </a:effectRef>
          <a:fontRef idx="minor">
            <a:schemeClr val="dk1"/>
          </a:fontRef>
        </p:style>
        <p:txBody>
          <a:bodyPr rtlCol="0">
            <a:normAutofit lnSpcReduction="10000"/>
          </a:bodyPr>
          <a:lstStyle/>
          <a:p>
            <a:pPr marL="274320" indent="-274320" eaLnBrk="1" fontAlgn="auto" hangingPunct="1">
              <a:spcAft>
                <a:spcPts val="0"/>
              </a:spcAft>
              <a:buClr>
                <a:schemeClr val="accent3"/>
              </a:buClr>
              <a:buFont typeface="Wingdings 2"/>
              <a:buChar char=""/>
              <a:defRPr/>
            </a:pPr>
            <a:r>
              <a:rPr lang="ru-RU" sz="2400" dirty="0" smtClean="0">
                <a:latin typeface="+mj-lt"/>
              </a:rPr>
              <a:t>отвечает потребностям современных детей и их родителей</a:t>
            </a:r>
          </a:p>
          <a:p>
            <a:pPr marL="274320" indent="-274320" eaLnBrk="1" fontAlgn="auto" hangingPunct="1">
              <a:spcAft>
                <a:spcPts val="0"/>
              </a:spcAft>
              <a:buClr>
                <a:schemeClr val="accent3"/>
              </a:buClr>
              <a:buFont typeface="Wingdings 2"/>
              <a:buChar char=""/>
              <a:defRPr/>
            </a:pPr>
            <a:r>
              <a:rPr lang="ru-RU" sz="2400" dirty="0" smtClean="0">
                <a:latin typeface="+mj-lt"/>
              </a:rPr>
              <a:t>ориентирована на эффективное решение актуальных проблем ребенка</a:t>
            </a:r>
          </a:p>
          <a:p>
            <a:pPr marL="274320" indent="-274320" eaLnBrk="1" fontAlgn="auto" hangingPunct="1">
              <a:spcAft>
                <a:spcPts val="0"/>
              </a:spcAft>
              <a:buClr>
                <a:schemeClr val="accent3"/>
              </a:buClr>
              <a:buFont typeface="Wingdings 2"/>
              <a:buChar char=""/>
              <a:defRPr/>
            </a:pPr>
            <a:r>
              <a:rPr lang="ru-RU" sz="2400" dirty="0" smtClean="0">
                <a:latin typeface="+mj-lt"/>
              </a:rPr>
              <a:t>соответствует социальному заказу общества</a:t>
            </a:r>
            <a:endParaRPr lang="ru-RU" sz="2400" dirty="0">
              <a:latin typeface="+mj-lt"/>
            </a:endParaRPr>
          </a:p>
        </p:txBody>
      </p:sp>
      <p:sp>
        <p:nvSpPr>
          <p:cNvPr id="4" name="Содержимое 3"/>
          <p:cNvSpPr>
            <a:spLocks noGrp="1"/>
          </p:cNvSpPr>
          <p:nvPr>
            <p:ph sz="half" idx="2"/>
          </p:nvPr>
        </p:nvSpPr>
        <p:spPr>
          <a:xfrm>
            <a:off x="5000625" y="1000125"/>
            <a:ext cx="3654425" cy="5664200"/>
          </a:xfrm>
        </p:spPr>
        <p:style>
          <a:lnRef idx="1">
            <a:schemeClr val="accent3"/>
          </a:lnRef>
          <a:fillRef idx="2">
            <a:schemeClr val="accent3"/>
          </a:fillRef>
          <a:effectRef idx="1">
            <a:schemeClr val="accent3"/>
          </a:effectRef>
          <a:fontRef idx="minor">
            <a:schemeClr val="dk1"/>
          </a:fontRef>
        </p:style>
        <p:txBody>
          <a:bodyPr rtlCol="0">
            <a:normAutofit lnSpcReduction="10000"/>
          </a:bodyPr>
          <a:lstStyle/>
          <a:p>
            <a:pPr marL="274320" indent="-274320" eaLnBrk="1" fontAlgn="auto" hangingPunct="1">
              <a:spcAft>
                <a:spcPts val="0"/>
              </a:spcAft>
              <a:buClr>
                <a:schemeClr val="accent3"/>
              </a:buClr>
              <a:buFont typeface="Wingdings 2"/>
              <a:buChar char=""/>
              <a:defRPr/>
            </a:pPr>
            <a:r>
              <a:rPr lang="ru-RU" sz="2400" dirty="0" smtClean="0">
                <a:latin typeface="+mj-lt"/>
              </a:rPr>
              <a:t>анализ социальных проблем</a:t>
            </a:r>
          </a:p>
          <a:p>
            <a:pPr marL="274320" indent="-274320" eaLnBrk="1" fontAlgn="auto" hangingPunct="1">
              <a:spcAft>
                <a:spcPts val="0"/>
              </a:spcAft>
              <a:buClr>
                <a:schemeClr val="accent3"/>
              </a:buClr>
              <a:buFont typeface="Wingdings 2"/>
              <a:buChar char=""/>
              <a:defRPr/>
            </a:pPr>
            <a:r>
              <a:rPr lang="ru-RU" sz="2400" dirty="0" smtClean="0">
                <a:latin typeface="+mj-lt"/>
              </a:rPr>
              <a:t>материалы научных исследований</a:t>
            </a:r>
          </a:p>
          <a:p>
            <a:pPr marL="274320" indent="-274320" eaLnBrk="1" fontAlgn="auto" hangingPunct="1">
              <a:spcAft>
                <a:spcPts val="0"/>
              </a:spcAft>
              <a:buClr>
                <a:schemeClr val="accent3"/>
              </a:buClr>
              <a:buFont typeface="Wingdings 2"/>
              <a:buChar char=""/>
              <a:defRPr/>
            </a:pPr>
            <a:r>
              <a:rPr lang="ru-RU" sz="2400" dirty="0" smtClean="0">
                <a:latin typeface="+mj-lt"/>
              </a:rPr>
              <a:t>анализ педагогического опыта</a:t>
            </a:r>
          </a:p>
          <a:p>
            <a:pPr marL="274320" indent="-274320" eaLnBrk="1" fontAlgn="auto" hangingPunct="1">
              <a:spcAft>
                <a:spcPts val="0"/>
              </a:spcAft>
              <a:buClr>
                <a:schemeClr val="accent3"/>
              </a:buClr>
              <a:buFont typeface="Wingdings 2"/>
              <a:buChar char=""/>
              <a:defRPr/>
            </a:pPr>
            <a:r>
              <a:rPr lang="ru-RU" sz="2400" dirty="0" smtClean="0">
                <a:latin typeface="+mj-lt"/>
              </a:rPr>
              <a:t>анализ детского и родительского спроса</a:t>
            </a:r>
          </a:p>
          <a:p>
            <a:pPr marL="274320" indent="-274320" eaLnBrk="1" fontAlgn="auto" hangingPunct="1">
              <a:spcAft>
                <a:spcPts val="0"/>
              </a:spcAft>
              <a:buClr>
                <a:schemeClr val="accent3"/>
              </a:buClr>
              <a:buFont typeface="Wingdings 2"/>
              <a:buChar char=""/>
              <a:defRPr/>
            </a:pPr>
            <a:r>
              <a:rPr lang="ru-RU" sz="2400" dirty="0" smtClean="0">
                <a:latin typeface="+mj-lt"/>
              </a:rPr>
              <a:t>современные требования модернизации системы образования</a:t>
            </a:r>
          </a:p>
          <a:p>
            <a:pPr marL="274320" indent="-274320" eaLnBrk="1" fontAlgn="auto" hangingPunct="1">
              <a:spcAft>
                <a:spcPts val="0"/>
              </a:spcAft>
              <a:buClr>
                <a:schemeClr val="accent3"/>
              </a:buClr>
              <a:buFont typeface="Wingdings 2"/>
              <a:buChar char=""/>
              <a:defRPr/>
            </a:pPr>
            <a:r>
              <a:rPr lang="ru-RU" sz="2400" dirty="0" smtClean="0">
                <a:latin typeface="+mj-lt"/>
              </a:rPr>
              <a:t>потенциал образовательного учреждения  и т.п.</a:t>
            </a:r>
            <a:endParaRPr lang="ru-RU" sz="24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5899" y="908720"/>
            <a:ext cx="8820472" cy="5932393"/>
          </a:xfrm>
          <a:prstGeom prst="rect">
            <a:avLst/>
          </a:prstGeom>
        </p:spPr>
        <p:txBody>
          <a:bodyPr wrap="square">
            <a:spAutoFit/>
          </a:bodyPr>
          <a:lstStyle/>
          <a:p>
            <a:pPr algn="just">
              <a:lnSpc>
                <a:spcPct val="115000"/>
              </a:lnSpc>
              <a:spcAft>
                <a:spcPts val="0"/>
              </a:spcAft>
            </a:pPr>
            <a:r>
              <a:rPr lang="ru-RU" sz="2200" dirty="0">
                <a:solidFill>
                  <a:schemeClr val="tx2">
                    <a:lumMod val="60000"/>
                    <a:lumOff val="40000"/>
                  </a:schemeClr>
                </a:solidFill>
                <a:ea typeface="Calibri" panose="020F0502020204030204" pitchFamily="34" charset="0"/>
                <a:cs typeface="Times New Roman" panose="02020603050405020304" pitchFamily="18" charset="0"/>
              </a:rPr>
              <a:t>Программа </a:t>
            </a:r>
            <a:r>
              <a:rPr lang="ru-RU" sz="2200" dirty="0" smtClean="0">
                <a:solidFill>
                  <a:schemeClr val="tx2">
                    <a:lumMod val="60000"/>
                    <a:lumOff val="40000"/>
                  </a:schemeClr>
                </a:solidFill>
                <a:ea typeface="Calibri" panose="020F0502020204030204" pitchFamily="34" charset="0"/>
                <a:cs typeface="Times New Roman" panose="02020603050405020304" pitchFamily="18" charset="0"/>
              </a:rPr>
              <a:t>«Занимательное сольфеджио» носит </a:t>
            </a:r>
            <a:r>
              <a:rPr lang="ru-RU" sz="2200" dirty="0">
                <a:solidFill>
                  <a:schemeClr val="tx2">
                    <a:lumMod val="60000"/>
                    <a:lumOff val="40000"/>
                  </a:schemeClr>
                </a:solidFill>
                <a:ea typeface="Calibri" panose="020F0502020204030204" pitchFamily="34" charset="0"/>
                <a:cs typeface="Times New Roman" panose="02020603050405020304" pitchFamily="18" charset="0"/>
              </a:rPr>
              <a:t>ознакомительный характер и за небольшой временной промежуток дети получают знания, которые не включены в школьную программу, тем самым расширяют свой кругозор. Эти знания помогают развивать музыкальный слух и ритм, а также ладовое чувство. Учащиеся узнают основы теории музыки, чтобы грамотно, то есть чисто, петь, также узнают о музыкальных средствах выразительности (штрихи, динамика и т. п.), что необходимо для более лучшего исполнения музыкальных произведений (песен).</a:t>
            </a:r>
          </a:p>
          <a:p>
            <a:pPr algn="just">
              <a:lnSpc>
                <a:spcPct val="115000"/>
              </a:lnSpc>
              <a:spcAft>
                <a:spcPts val="0"/>
              </a:spcAft>
            </a:pPr>
            <a:r>
              <a:rPr lang="ru-RU" sz="2200" dirty="0">
                <a:solidFill>
                  <a:schemeClr val="tx2">
                    <a:lumMod val="60000"/>
                    <a:lumOff val="40000"/>
                  </a:schemeClr>
                </a:solidFill>
                <a:ea typeface="Calibri" panose="020F0502020204030204" pitchFamily="34" charset="0"/>
                <a:cs typeface="Times New Roman" panose="02020603050405020304" pitchFamily="18" charset="0"/>
              </a:rPr>
              <a:t>Именно за этот период учащиеся делают свой выбор в пользу занятий музыкой, пением, творчеством, либо выбирают другую направленность. Но при этом знания, полученные за короткий период не вызывают неприязни, и ребёнок может применить свои знания, умения и навыки в нужный ему момент.</a:t>
            </a:r>
          </a:p>
        </p:txBody>
      </p:sp>
      <p:sp>
        <p:nvSpPr>
          <p:cNvPr id="6" name="Прямоугольник 5"/>
          <p:cNvSpPr/>
          <p:nvPr/>
        </p:nvSpPr>
        <p:spPr>
          <a:xfrm>
            <a:off x="251520" y="187940"/>
            <a:ext cx="4214615" cy="523220"/>
          </a:xfrm>
          <a:prstGeom prst="rect">
            <a:avLst/>
          </a:prstGeom>
        </p:spPr>
        <p:txBody>
          <a:bodyPr wrap="none">
            <a:spAutoFit/>
          </a:bodyPr>
          <a:lstStyle/>
          <a:p>
            <a:pPr algn="just">
              <a:spcAft>
                <a:spcPts val="0"/>
              </a:spcAft>
            </a:pPr>
            <a:r>
              <a:rPr lang="ru-RU" sz="2800" b="1" dirty="0">
                <a:latin typeface="+mj-lt"/>
                <a:ea typeface="+mj-ea"/>
                <a:cs typeface="+mj-cs"/>
              </a:rPr>
              <a:t>Актуальность программы</a:t>
            </a:r>
          </a:p>
        </p:txBody>
      </p:sp>
      <p:sp>
        <p:nvSpPr>
          <p:cNvPr id="7" name="Прямоугольник 6"/>
          <p:cNvSpPr/>
          <p:nvPr/>
        </p:nvSpPr>
        <p:spPr>
          <a:xfrm>
            <a:off x="7740352" y="94708"/>
            <a:ext cx="484428" cy="707886"/>
          </a:xfrm>
          <a:prstGeom prst="rect">
            <a:avLst/>
          </a:prstGeom>
        </p:spPr>
        <p:txBody>
          <a:bodyPr wrap="none">
            <a:spAutoFit/>
          </a:bodyPr>
          <a:lstStyle/>
          <a:p>
            <a:r>
              <a:rPr lang="ru-RU" sz="4000" dirty="0">
                <a:solidFill>
                  <a:srgbClr val="FF0000"/>
                </a:solidFill>
              </a:rPr>
              <a:t>+</a:t>
            </a:r>
          </a:p>
        </p:txBody>
      </p:sp>
    </p:spTree>
    <p:extLst>
      <p:ext uri="{BB962C8B-B14F-4D97-AF65-F5344CB8AC3E}">
        <p14:creationId xmlns:p14="http://schemas.microsoft.com/office/powerpoint/2010/main" val="246865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8520" y="1052736"/>
            <a:ext cx="8885292" cy="5170646"/>
          </a:xfrm>
          <a:prstGeom prst="rect">
            <a:avLst/>
          </a:prstGeom>
        </p:spPr>
        <p:txBody>
          <a:bodyPr wrap="square">
            <a:spAutoFit/>
          </a:bodyPr>
          <a:lstStyle/>
          <a:p>
            <a:pPr marL="449263" indent="-4763" algn="just">
              <a:spcAft>
                <a:spcPts val="0"/>
              </a:spcAft>
            </a:pPr>
            <a:r>
              <a:rPr lang="ru-RU" sz="2200" dirty="0">
                <a:solidFill>
                  <a:schemeClr val="tx2">
                    <a:lumMod val="60000"/>
                    <a:lumOff val="40000"/>
                  </a:schemeClr>
                </a:solidFill>
                <a:ea typeface="Calibri" panose="020F0502020204030204" pitchFamily="34" charset="0"/>
                <a:cs typeface="Times New Roman" panose="02020603050405020304" pitchFamily="18" charset="0"/>
              </a:rPr>
              <a:t>Обеспечение безопасности детей на дорогах – важная государственная задача, которая охватывает не только правильное поведение детей на улицах и дорогах города, но и умение обезопасить себя с помощью элементов на одежде, не только приобретенных, но и изготовленных своими руками. Программа «</a:t>
            </a:r>
            <a:r>
              <a:rPr lang="ru-RU" sz="2200" dirty="0" err="1">
                <a:solidFill>
                  <a:schemeClr val="tx2">
                    <a:lumMod val="60000"/>
                    <a:lumOff val="40000"/>
                  </a:schemeClr>
                </a:solidFill>
                <a:ea typeface="Calibri" panose="020F0502020204030204" pitchFamily="34" charset="0"/>
                <a:cs typeface="Times New Roman" panose="02020603050405020304" pitchFamily="18" charset="0"/>
              </a:rPr>
              <a:t>Стикеры-фликеры</a:t>
            </a:r>
            <a:r>
              <a:rPr lang="ru-RU" sz="2200" dirty="0">
                <a:solidFill>
                  <a:schemeClr val="tx2">
                    <a:lumMod val="60000"/>
                    <a:lumOff val="40000"/>
                  </a:schemeClr>
                </a:solidFill>
                <a:ea typeface="Calibri" panose="020F0502020204030204" pitchFamily="34" charset="0"/>
                <a:cs typeface="Times New Roman" panose="02020603050405020304" pitchFamily="18" charset="0"/>
              </a:rPr>
              <a:t>» предлагает изготовление тканевых аналогов катафотов (</a:t>
            </a:r>
            <a:r>
              <a:rPr lang="ru-RU" sz="2200" dirty="0" err="1">
                <a:solidFill>
                  <a:schemeClr val="tx2">
                    <a:lumMod val="60000"/>
                    <a:lumOff val="40000"/>
                  </a:schemeClr>
                </a:solidFill>
                <a:ea typeface="Calibri" panose="020F0502020204030204" pitchFamily="34" charset="0"/>
                <a:cs typeface="Times New Roman" panose="02020603050405020304" pitchFamily="18" charset="0"/>
              </a:rPr>
              <a:t>стикеров-фликеров</a:t>
            </a:r>
            <a:r>
              <a:rPr lang="ru-RU" sz="2200" dirty="0">
                <a:solidFill>
                  <a:schemeClr val="tx2">
                    <a:lumMod val="60000"/>
                    <a:lumOff val="40000"/>
                  </a:schemeClr>
                </a:solidFill>
                <a:ea typeface="Calibri" panose="020F0502020204030204" pitchFamily="34" charset="0"/>
                <a:cs typeface="Times New Roman" panose="02020603050405020304" pitchFamily="18" charset="0"/>
              </a:rPr>
              <a:t>), которые крепятся к рюкзакам или одежде при помощи клейкой </a:t>
            </a:r>
            <a:r>
              <a:rPr lang="ru-RU" sz="2200" dirty="0" err="1">
                <a:solidFill>
                  <a:schemeClr val="tx2">
                    <a:lumMod val="60000"/>
                    <a:lumOff val="40000"/>
                  </a:schemeClr>
                </a:solidFill>
                <a:ea typeface="Calibri" panose="020F0502020204030204" pitchFamily="34" charset="0"/>
                <a:cs typeface="Times New Roman" panose="02020603050405020304" pitchFamily="18" charset="0"/>
              </a:rPr>
              <a:t>флизелиновой</a:t>
            </a:r>
            <a:r>
              <a:rPr lang="ru-RU" sz="2200" dirty="0">
                <a:solidFill>
                  <a:schemeClr val="tx2">
                    <a:lumMod val="60000"/>
                    <a:lumOff val="40000"/>
                  </a:schemeClr>
                </a:solidFill>
                <a:ea typeface="Calibri" panose="020F0502020204030204" pitchFamily="34" charset="0"/>
                <a:cs typeface="Times New Roman" panose="02020603050405020304" pitchFamily="18" charset="0"/>
              </a:rPr>
              <a:t> основы. Программа отвечает запросам детей и их родителей: удовлетворяет потребность родителей в обеспечении безопасности детей (формирование у детей навыков безопасного поведения на дорогах) и интерес современных детей к аксессуарам, подчеркивающим их индивидуальность и желание создавать изделия своими руками. </a:t>
            </a:r>
          </a:p>
        </p:txBody>
      </p:sp>
      <p:sp>
        <p:nvSpPr>
          <p:cNvPr id="6" name="Прямоугольник 5"/>
          <p:cNvSpPr/>
          <p:nvPr/>
        </p:nvSpPr>
        <p:spPr>
          <a:xfrm>
            <a:off x="467544" y="188640"/>
            <a:ext cx="4214615" cy="523220"/>
          </a:xfrm>
          <a:prstGeom prst="rect">
            <a:avLst/>
          </a:prstGeom>
        </p:spPr>
        <p:txBody>
          <a:bodyPr wrap="none">
            <a:spAutoFit/>
          </a:bodyPr>
          <a:lstStyle/>
          <a:p>
            <a:pPr algn="just">
              <a:spcAft>
                <a:spcPts val="0"/>
              </a:spcAft>
            </a:pPr>
            <a:r>
              <a:rPr lang="ru-RU" sz="2800" b="1" dirty="0">
                <a:latin typeface="+mj-lt"/>
                <a:ea typeface="+mj-ea"/>
                <a:cs typeface="+mj-cs"/>
              </a:rPr>
              <a:t>Актуальность программы</a:t>
            </a:r>
          </a:p>
        </p:txBody>
      </p:sp>
      <p:sp>
        <p:nvSpPr>
          <p:cNvPr id="7" name="Прямоугольник 6"/>
          <p:cNvSpPr/>
          <p:nvPr/>
        </p:nvSpPr>
        <p:spPr>
          <a:xfrm>
            <a:off x="7803680" y="255120"/>
            <a:ext cx="484428" cy="707886"/>
          </a:xfrm>
          <a:prstGeom prst="rect">
            <a:avLst/>
          </a:prstGeom>
        </p:spPr>
        <p:txBody>
          <a:bodyPr wrap="none">
            <a:spAutoFit/>
          </a:bodyPr>
          <a:lstStyle/>
          <a:p>
            <a:r>
              <a:rPr lang="ru-RU" sz="4000" dirty="0">
                <a:solidFill>
                  <a:srgbClr val="FF0000"/>
                </a:solidFill>
              </a:rPr>
              <a:t>+</a:t>
            </a:r>
          </a:p>
        </p:txBody>
      </p:sp>
    </p:spTree>
    <p:extLst>
      <p:ext uri="{BB962C8B-B14F-4D97-AF65-F5344CB8AC3E}">
        <p14:creationId xmlns:p14="http://schemas.microsoft.com/office/powerpoint/2010/main" val="287381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711860"/>
            <a:ext cx="8640960" cy="6186309"/>
          </a:xfrm>
          <a:prstGeom prst="rect">
            <a:avLst/>
          </a:prstGeom>
        </p:spPr>
        <p:txBody>
          <a:bodyPr wrap="square">
            <a:spAutoFit/>
          </a:bodyPr>
          <a:lstStyle/>
          <a:p>
            <a:pPr indent="-1270" algn="just">
              <a:spcAft>
                <a:spcPts val="0"/>
              </a:spcAft>
            </a:pPr>
            <a:r>
              <a:rPr lang="ru-RU" sz="2200" dirty="0">
                <a:solidFill>
                  <a:schemeClr val="tx2">
                    <a:lumMod val="60000"/>
                    <a:lumOff val="40000"/>
                  </a:schemeClr>
                </a:solidFill>
                <a:ea typeface="Calibri" panose="020F0502020204030204" pitchFamily="34" charset="0"/>
                <a:cs typeface="Times New Roman" panose="02020603050405020304" pitchFamily="18" charset="0"/>
              </a:rPr>
              <a:t>Актуальность программы обусловлена социальной значимостью данного направления, ориентирована на запросы и потребности детей и их родителей. </a:t>
            </a:r>
          </a:p>
          <a:p>
            <a:pPr indent="-1270" algn="just">
              <a:spcAft>
                <a:spcPts val="0"/>
              </a:spcAft>
            </a:pPr>
            <a:r>
              <a:rPr lang="ru-RU" sz="2200" dirty="0">
                <a:solidFill>
                  <a:schemeClr val="tx2">
                    <a:lumMod val="60000"/>
                    <a:lumOff val="40000"/>
                  </a:schemeClr>
                </a:solidFill>
                <a:ea typeface="Calibri" panose="020F0502020204030204" pitchFamily="34" charset="0"/>
                <a:cs typeface="Times New Roman" panose="02020603050405020304" pitchFamily="18" charset="0"/>
              </a:rPr>
              <a:t>По данным Единой автоматизированной информационной системы дополнительного образования театральное направление сегодня является самым востребованным среди направлений художественного творчества детей. В соответствии с Поручением Президента Российской Федерации В.В. Путина от 24 сентября 2021 года № Пр-1806 о развитии и поддержке школьных театров активно идет процесс их создания и становления, так как театр является важным инструментом воспитания подрастающего поколения и социальным лифтом для талантливых детей.</a:t>
            </a:r>
          </a:p>
          <a:p>
            <a:pPr algn="just">
              <a:spcAft>
                <a:spcPts val="0"/>
              </a:spcAft>
            </a:pPr>
            <a:r>
              <a:rPr lang="ru-RU" sz="2200" dirty="0">
                <a:solidFill>
                  <a:schemeClr val="tx2">
                    <a:lumMod val="60000"/>
                    <a:lumOff val="40000"/>
                  </a:schemeClr>
                </a:solidFill>
                <a:ea typeface="Calibri" panose="020F0502020204030204" pitchFamily="34" charset="0"/>
                <a:cs typeface="Times New Roman" panose="02020603050405020304" pitchFamily="18" charset="0"/>
              </a:rPr>
              <a:t>Программа «Театральный абонемент» является </a:t>
            </a:r>
            <a:r>
              <a:rPr lang="ru-RU" sz="2200" dirty="0" smtClean="0">
                <a:solidFill>
                  <a:schemeClr val="tx2">
                    <a:lumMod val="60000"/>
                    <a:lumOff val="40000"/>
                  </a:schemeClr>
                </a:solidFill>
                <a:ea typeface="Calibri" panose="020F0502020204030204" pitchFamily="34" charset="0"/>
                <a:cs typeface="Times New Roman" panose="02020603050405020304" pitchFamily="18" charset="0"/>
              </a:rPr>
              <a:t>подготовительной </a:t>
            </a:r>
            <a:r>
              <a:rPr lang="ru-RU" sz="2200" dirty="0">
                <a:solidFill>
                  <a:schemeClr val="tx2">
                    <a:lumMod val="60000"/>
                    <a:lumOff val="40000"/>
                  </a:schemeClr>
                </a:solidFill>
                <a:ea typeface="Calibri" panose="020F0502020204030204" pitchFamily="34" charset="0"/>
                <a:cs typeface="Times New Roman" panose="02020603050405020304" pitchFamily="18" charset="0"/>
              </a:rPr>
              <a:t>к вхождению ребенка в мир театральной деятельности, позволяет познакомиться с основными элементами актерского мастерства и определиться с дальнейшим направлением </a:t>
            </a:r>
            <a:r>
              <a:rPr lang="ru-RU" sz="2200" dirty="0" smtClean="0">
                <a:solidFill>
                  <a:schemeClr val="tx2">
                    <a:lumMod val="60000"/>
                    <a:lumOff val="40000"/>
                  </a:schemeClr>
                </a:solidFill>
                <a:ea typeface="Calibri" panose="020F0502020204030204" pitchFamily="34" charset="0"/>
                <a:cs typeface="Times New Roman" panose="02020603050405020304" pitchFamily="18" charset="0"/>
              </a:rPr>
              <a:t>обучения.</a:t>
            </a:r>
            <a:endParaRPr lang="ru-RU" sz="2200" dirty="0">
              <a:solidFill>
                <a:schemeClr val="tx2">
                  <a:lumMod val="60000"/>
                  <a:lumOff val="40000"/>
                </a:schemeClr>
              </a:solidFill>
              <a:ea typeface="Calibri" panose="020F0502020204030204" pitchFamily="34" charset="0"/>
              <a:cs typeface="Times New Roman" panose="02020603050405020304" pitchFamily="18" charset="0"/>
            </a:endParaRPr>
          </a:p>
        </p:txBody>
      </p:sp>
      <p:sp>
        <p:nvSpPr>
          <p:cNvPr id="6" name="Прямоугольник 5"/>
          <p:cNvSpPr/>
          <p:nvPr/>
        </p:nvSpPr>
        <p:spPr>
          <a:xfrm>
            <a:off x="467544" y="188640"/>
            <a:ext cx="4214615" cy="523220"/>
          </a:xfrm>
          <a:prstGeom prst="rect">
            <a:avLst/>
          </a:prstGeom>
        </p:spPr>
        <p:txBody>
          <a:bodyPr wrap="none">
            <a:spAutoFit/>
          </a:bodyPr>
          <a:lstStyle/>
          <a:p>
            <a:pPr algn="just">
              <a:spcAft>
                <a:spcPts val="0"/>
              </a:spcAft>
            </a:pPr>
            <a:r>
              <a:rPr lang="ru-RU" sz="2800" b="1" dirty="0">
                <a:latin typeface="+mj-lt"/>
                <a:ea typeface="+mj-ea"/>
                <a:cs typeface="+mj-cs"/>
              </a:rPr>
              <a:t>Актуальность программы</a:t>
            </a:r>
          </a:p>
        </p:txBody>
      </p:sp>
      <p:sp>
        <p:nvSpPr>
          <p:cNvPr id="7" name="Прямоугольник 6"/>
          <p:cNvSpPr/>
          <p:nvPr/>
        </p:nvSpPr>
        <p:spPr>
          <a:xfrm>
            <a:off x="7803680" y="255120"/>
            <a:ext cx="484428" cy="707886"/>
          </a:xfrm>
          <a:prstGeom prst="rect">
            <a:avLst/>
          </a:prstGeom>
        </p:spPr>
        <p:txBody>
          <a:bodyPr wrap="none">
            <a:spAutoFit/>
          </a:bodyPr>
          <a:lstStyle/>
          <a:p>
            <a:r>
              <a:rPr lang="ru-RU" sz="4000" dirty="0">
                <a:solidFill>
                  <a:srgbClr val="FF0000"/>
                </a:solidFill>
              </a:rPr>
              <a:t>+</a:t>
            </a:r>
          </a:p>
        </p:txBody>
      </p:sp>
    </p:spTree>
    <p:extLst>
      <p:ext uri="{BB962C8B-B14F-4D97-AF65-F5344CB8AC3E}">
        <p14:creationId xmlns:p14="http://schemas.microsoft.com/office/powerpoint/2010/main" val="1422610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1443841"/>
            <a:ext cx="8136904" cy="3477875"/>
          </a:xfrm>
          <a:prstGeom prst="rect">
            <a:avLst/>
          </a:prstGeom>
        </p:spPr>
        <p:txBody>
          <a:bodyPr wrap="square">
            <a:spAutoFit/>
          </a:bodyPr>
          <a:lstStyle/>
          <a:p>
            <a:pPr algn="just">
              <a:spcAft>
                <a:spcPts val="0"/>
              </a:spcAft>
            </a:pPr>
            <a:r>
              <a:rPr lang="ru-RU" sz="2200" dirty="0">
                <a:solidFill>
                  <a:schemeClr val="tx2">
                    <a:lumMod val="60000"/>
                    <a:lumOff val="40000"/>
                  </a:schemeClr>
                </a:solidFill>
                <a:ea typeface="Calibri" panose="020F0502020204030204" pitchFamily="34" charset="0"/>
                <a:cs typeface="Times New Roman" panose="02020603050405020304" pitchFamily="18" charset="0"/>
              </a:rPr>
              <a:t>В современном образовании важное значение имеет научно-исследовательская (проектная) деятельность. Основу программы составляет практическая деятельность учащихся по разработке индивидуальных исследовательских проектов. Инициирование и поддержка создания индивидуальных исследовательских проектов позволит учащимся приобрести опыт поиска и оформления собственных идей, публичного выступления перед аудиторией, аргументирования и отстаивания собственной точки зрения.</a:t>
            </a:r>
          </a:p>
        </p:txBody>
      </p:sp>
      <p:sp>
        <p:nvSpPr>
          <p:cNvPr id="6" name="Прямоугольник 5"/>
          <p:cNvSpPr/>
          <p:nvPr/>
        </p:nvSpPr>
        <p:spPr>
          <a:xfrm>
            <a:off x="467544" y="188640"/>
            <a:ext cx="4214615" cy="523220"/>
          </a:xfrm>
          <a:prstGeom prst="rect">
            <a:avLst/>
          </a:prstGeom>
        </p:spPr>
        <p:txBody>
          <a:bodyPr wrap="none">
            <a:spAutoFit/>
          </a:bodyPr>
          <a:lstStyle/>
          <a:p>
            <a:pPr algn="just">
              <a:spcAft>
                <a:spcPts val="0"/>
              </a:spcAft>
            </a:pPr>
            <a:r>
              <a:rPr lang="ru-RU" sz="2800" b="1" dirty="0">
                <a:latin typeface="+mj-lt"/>
                <a:ea typeface="+mj-ea"/>
                <a:cs typeface="+mj-cs"/>
              </a:rPr>
              <a:t>Актуальность программы</a:t>
            </a:r>
          </a:p>
        </p:txBody>
      </p:sp>
      <p:pic>
        <p:nvPicPr>
          <p:cNvPr id="7" name="Рисунок 6"/>
          <p:cNvPicPr>
            <a:picLocks noChangeAspect="1"/>
          </p:cNvPicPr>
          <p:nvPr/>
        </p:nvPicPr>
        <p:blipFill>
          <a:blip r:embed="rId2" cstate="print"/>
          <a:stretch>
            <a:fillRect/>
          </a:stretch>
        </p:blipFill>
        <p:spPr>
          <a:xfrm>
            <a:off x="7380312" y="208014"/>
            <a:ext cx="908383" cy="1072989"/>
          </a:xfrm>
          <a:prstGeom prst="rect">
            <a:avLst/>
          </a:prstGeom>
        </p:spPr>
      </p:pic>
    </p:spTree>
    <p:extLst>
      <p:ext uri="{BB962C8B-B14F-4D97-AF65-F5344CB8AC3E}">
        <p14:creationId xmlns:p14="http://schemas.microsoft.com/office/powerpoint/2010/main" val="38217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625" y="214313"/>
            <a:ext cx="8077200" cy="334962"/>
          </a:xfrm>
        </p:spPr>
        <p:txBody>
          <a:bodyPr/>
          <a:lstStyle/>
          <a:p>
            <a:pPr eaLnBrk="1" hangingPunct="1"/>
            <a:r>
              <a:rPr lang="ru-RU" altLang="ru-RU" sz="2400" b="1" smtClean="0"/>
              <a:t>Нормативно-правовая рамка разработки ДОП </a:t>
            </a:r>
            <a:br>
              <a:rPr lang="ru-RU" altLang="ru-RU" sz="2400" b="1" smtClean="0"/>
            </a:br>
            <a:endParaRPr lang="ru-RU" altLang="ru-RU" sz="2400" b="1" smtClean="0"/>
          </a:p>
        </p:txBody>
      </p:sp>
      <p:sp>
        <p:nvSpPr>
          <p:cNvPr id="49155" name="Rectangle 3"/>
          <p:cNvSpPr>
            <a:spLocks noGrp="1" noChangeArrowheads="1"/>
          </p:cNvSpPr>
          <p:nvPr>
            <p:ph idx="1"/>
          </p:nvPr>
        </p:nvSpPr>
        <p:spPr>
          <a:xfrm>
            <a:off x="107950" y="765175"/>
            <a:ext cx="8964613" cy="4618038"/>
          </a:xfrm>
        </p:spPr>
        <p:txBody>
          <a:bodyPr rtlCol="0">
            <a:normAutofit fontScale="25000" lnSpcReduction="20000"/>
          </a:bodyPr>
          <a:lstStyle/>
          <a:p>
            <a:pPr marL="0" indent="0" eaLnBrk="1" fontAlgn="auto" hangingPunct="1">
              <a:spcBef>
                <a:spcPct val="0"/>
              </a:spcBef>
              <a:spcAft>
                <a:spcPts val="1200"/>
              </a:spcAft>
              <a:buFont typeface="Arial" panose="020B0604020202020204" pitchFamily="34" charset="0"/>
              <a:buNone/>
              <a:defRPr/>
            </a:pPr>
            <a:r>
              <a:rPr lang="ru-RU" altLang="ru-RU" sz="6400" b="1" dirty="0">
                <a:solidFill>
                  <a:schemeClr val="accent1">
                    <a:lumMod val="75000"/>
                  </a:schemeClr>
                </a:solidFill>
              </a:rPr>
              <a:t>Федеральный уровень</a:t>
            </a:r>
          </a:p>
          <a:p>
            <a:pPr eaLnBrk="1" fontAlgn="auto" hangingPunct="1">
              <a:spcBef>
                <a:spcPct val="0"/>
              </a:spcBef>
              <a:spcAft>
                <a:spcPts val="1200"/>
              </a:spcAft>
              <a:defRPr/>
            </a:pPr>
            <a:r>
              <a:rPr lang="ru-RU" sz="6400" dirty="0">
                <a:cs typeface="Tahoma" pitchFamily="34" charset="0"/>
              </a:rPr>
              <a:t>«О национальных целях развития Российской Федерации на период до 2030 года»</a:t>
            </a:r>
            <a:r>
              <a:rPr lang="en-US" sz="6400" dirty="0">
                <a:cs typeface="Tahoma" pitchFamily="34" charset="0"/>
              </a:rPr>
              <a:t>//</a:t>
            </a:r>
            <a:br>
              <a:rPr lang="en-US" sz="6400" dirty="0">
                <a:cs typeface="Tahoma" pitchFamily="34" charset="0"/>
              </a:rPr>
            </a:br>
            <a:r>
              <a:rPr lang="ru-RU" sz="6400" dirty="0"/>
              <a:t> Указ Президента </a:t>
            </a:r>
            <a:r>
              <a:rPr lang="ru-RU" sz="6400" dirty="0" smtClean="0"/>
              <a:t>Российской Федерации от</a:t>
            </a:r>
            <a:r>
              <a:rPr lang="en-US" sz="6400" dirty="0" smtClean="0"/>
              <a:t> </a:t>
            </a:r>
            <a:r>
              <a:rPr lang="en-US" sz="6400" dirty="0"/>
              <a:t>21</a:t>
            </a:r>
            <a:r>
              <a:rPr lang="ru-RU" sz="6400" dirty="0"/>
              <a:t>.</a:t>
            </a:r>
            <a:r>
              <a:rPr lang="en-US" sz="6400" dirty="0"/>
              <a:t>07</a:t>
            </a:r>
            <a:r>
              <a:rPr lang="ru-RU" sz="6400" dirty="0"/>
              <a:t>.</a:t>
            </a:r>
            <a:r>
              <a:rPr lang="en-US" sz="6400" dirty="0"/>
              <a:t>2021</a:t>
            </a:r>
            <a:endParaRPr lang="ru-RU" sz="6400" dirty="0">
              <a:cs typeface="Tahoma" pitchFamily="34" charset="0"/>
            </a:endParaRPr>
          </a:p>
          <a:p>
            <a:pPr eaLnBrk="1" fontAlgn="auto" hangingPunct="1">
              <a:spcBef>
                <a:spcPct val="0"/>
              </a:spcBef>
              <a:spcAft>
                <a:spcPts val="1200"/>
              </a:spcAft>
              <a:defRPr/>
            </a:pPr>
            <a:r>
              <a:rPr lang="ru-RU" altLang="ru-RU" sz="6400" dirty="0">
                <a:latin typeface="+mj-lt"/>
                <a:cs typeface="Tahoma" pitchFamily="34" charset="0"/>
              </a:rPr>
              <a:t>Об образовании в Российской Федерации </a:t>
            </a:r>
            <a:r>
              <a:rPr lang="en-US" altLang="ru-RU" sz="6400" dirty="0">
                <a:latin typeface="+mj-lt"/>
                <a:cs typeface="Tahoma" pitchFamily="34" charset="0"/>
              </a:rPr>
              <a:t>//</a:t>
            </a:r>
            <a:r>
              <a:rPr lang="ru-RU" altLang="ru-RU" sz="6400" dirty="0">
                <a:latin typeface="+mj-lt"/>
                <a:cs typeface="Tahoma" pitchFamily="34" charset="0"/>
              </a:rPr>
              <a:t>Федеральный Закон от 29.12.2012 </a:t>
            </a:r>
            <a:r>
              <a:rPr lang="ru-RU" altLang="ru-RU" sz="6400" dirty="0" smtClean="0">
                <a:latin typeface="+mj-lt"/>
                <a:cs typeface="Tahoma" pitchFamily="34" charset="0"/>
              </a:rPr>
              <a:t>№ 273-ФЗ</a:t>
            </a:r>
            <a:endParaRPr lang="ru-RU" altLang="ru-RU" sz="6400" dirty="0">
              <a:latin typeface="+mj-lt"/>
              <a:cs typeface="Tahoma" pitchFamily="34" charset="0"/>
            </a:endParaRPr>
          </a:p>
          <a:p>
            <a:pPr eaLnBrk="1" fontAlgn="auto" hangingPunct="1">
              <a:spcBef>
                <a:spcPct val="0"/>
              </a:spcBef>
              <a:spcAft>
                <a:spcPts val="1200"/>
              </a:spcAft>
              <a:defRPr/>
            </a:pPr>
            <a:r>
              <a:rPr lang="ru-RU" sz="6400" dirty="0">
                <a:latin typeface="+mj-lt"/>
                <a:cs typeface="Tahoma" pitchFamily="34" charset="0"/>
              </a:rPr>
              <a:t>О внесении изменений в Федеральный закон "Об образовании в Российской Федерации" по вопросам воспитания обучающихся»</a:t>
            </a:r>
            <a:r>
              <a:rPr lang="en-US" sz="6400" dirty="0">
                <a:latin typeface="+mj-lt"/>
                <a:cs typeface="Tahoma" pitchFamily="34" charset="0"/>
              </a:rPr>
              <a:t> // </a:t>
            </a:r>
            <a:r>
              <a:rPr lang="ru-RU" sz="6400" dirty="0">
                <a:latin typeface="+mj-lt"/>
                <a:cs typeface="Tahoma" pitchFamily="34" charset="0"/>
              </a:rPr>
              <a:t>Федеральный закон от 31.07.2020</a:t>
            </a:r>
            <a:r>
              <a:rPr lang="en-US" sz="6400" dirty="0">
                <a:latin typeface="+mj-lt"/>
                <a:cs typeface="Tahoma" pitchFamily="34" charset="0"/>
              </a:rPr>
              <a:t> </a:t>
            </a:r>
            <a:r>
              <a:rPr lang="ru-RU" sz="6400" dirty="0">
                <a:latin typeface="+mj-lt"/>
                <a:cs typeface="Tahoma" pitchFamily="34" charset="0"/>
              </a:rPr>
              <a:t>№ 304-ФЗ</a:t>
            </a:r>
          </a:p>
          <a:p>
            <a:pPr eaLnBrk="1" fontAlgn="auto" hangingPunct="1">
              <a:spcBef>
                <a:spcPct val="0"/>
              </a:spcBef>
              <a:spcAft>
                <a:spcPts val="1200"/>
              </a:spcAft>
              <a:defRPr/>
            </a:pPr>
            <a:r>
              <a:rPr lang="ru-RU" sz="6400" dirty="0" smtClean="0">
                <a:cs typeface="Tahoma" pitchFamily="34" charset="0"/>
              </a:rPr>
              <a:t>Федеральный </a:t>
            </a:r>
            <a:r>
              <a:rPr lang="ru-RU" sz="6400" dirty="0">
                <a:cs typeface="Tahoma" pitchFamily="34" charset="0"/>
              </a:rPr>
              <a:t>проект «Успех  каждого ребенка»</a:t>
            </a:r>
            <a:endParaRPr lang="ru-RU" altLang="ru-RU" sz="6400" dirty="0">
              <a:latin typeface="+mj-lt"/>
              <a:cs typeface="Tahoma" pitchFamily="34" charset="0"/>
            </a:endParaRPr>
          </a:p>
          <a:p>
            <a:pPr eaLnBrk="1" fontAlgn="auto" hangingPunct="1">
              <a:spcBef>
                <a:spcPct val="0"/>
              </a:spcBef>
              <a:spcAft>
                <a:spcPts val="1200"/>
              </a:spcAft>
              <a:defRPr/>
            </a:pPr>
            <a:r>
              <a:rPr lang="ru-RU" sz="6400" dirty="0">
                <a:hlinkClick r:id="rId2"/>
              </a:rPr>
              <a:t>Концепция развития дополнительного образования детей до 2030 года</a:t>
            </a:r>
            <a:r>
              <a:rPr lang="ru-RU" sz="6400" dirty="0"/>
              <a:t> // Распоряжение Правительства Российской Федерации от 31.03.2022 </a:t>
            </a:r>
            <a:r>
              <a:rPr lang="ru-RU" sz="6400" dirty="0" smtClean="0"/>
              <a:t>№ 678-р</a:t>
            </a:r>
            <a:endParaRPr lang="ru-RU" sz="6400" dirty="0"/>
          </a:p>
          <a:p>
            <a:pPr eaLnBrk="1" fontAlgn="auto" hangingPunct="1">
              <a:spcBef>
                <a:spcPct val="0"/>
              </a:spcBef>
              <a:spcAft>
                <a:spcPts val="1200"/>
              </a:spcAft>
              <a:defRPr/>
            </a:pPr>
            <a:r>
              <a:rPr lang="ru-RU" sz="6400" dirty="0">
                <a:hlinkClick r:id="rId3"/>
              </a:rPr>
              <a:t>Стратегия развития воспитания в Российской Федерации на период до 2025 года</a:t>
            </a:r>
            <a:r>
              <a:rPr lang="ru-RU" sz="6400" dirty="0"/>
              <a:t> // Распоряжение Правительства Российской Федерации от 29.05.2015 </a:t>
            </a:r>
            <a:r>
              <a:rPr lang="ru-RU" sz="6400" dirty="0" smtClean="0"/>
              <a:t>№ 996-р</a:t>
            </a:r>
            <a:endParaRPr lang="ru-RU" sz="6400" dirty="0"/>
          </a:p>
          <a:p>
            <a:pPr eaLnBrk="1" fontAlgn="auto" hangingPunct="1">
              <a:spcBef>
                <a:spcPct val="0"/>
              </a:spcBef>
              <a:spcAft>
                <a:spcPts val="1200"/>
              </a:spcAft>
              <a:defRPr/>
            </a:pPr>
            <a:r>
              <a:rPr lang="ru-RU" altLang="ru-RU" sz="6400" dirty="0" smtClean="0">
                <a:cs typeface="Tahoma" pitchFamily="34" charset="0"/>
                <a:hlinkClick r:id="rId4"/>
              </a:rPr>
              <a:t>Об </a:t>
            </a:r>
            <a:r>
              <a:rPr lang="ru-RU" altLang="ru-RU" sz="6400" dirty="0">
                <a:cs typeface="Tahoma" pitchFamily="34" charset="0"/>
                <a:hlinkClick r:id="rId4"/>
              </a:rPr>
              <a:t>утверждении Порядка организации и осуществления деятельности по дополнительным общеобразовательным программам</a:t>
            </a:r>
            <a:r>
              <a:rPr lang="en-US" altLang="ru-RU" sz="6400" dirty="0">
                <a:cs typeface="Tahoma" pitchFamily="34" charset="0"/>
                <a:hlinkClick r:id="rId4"/>
              </a:rPr>
              <a:t> </a:t>
            </a:r>
            <a:r>
              <a:rPr lang="en-US" altLang="ru-RU" sz="6400" dirty="0">
                <a:latin typeface="+mj-lt"/>
                <a:cs typeface="Tahoma" pitchFamily="34" charset="0"/>
              </a:rPr>
              <a:t>//</a:t>
            </a:r>
            <a:r>
              <a:rPr lang="ru-RU" altLang="ru-RU" sz="6400" dirty="0">
                <a:latin typeface="+mj-lt"/>
                <a:cs typeface="Tahoma" pitchFamily="34" charset="0"/>
              </a:rPr>
              <a:t>Приказ </a:t>
            </a:r>
            <a:r>
              <a:rPr lang="ru-RU" altLang="ru-RU" sz="6400" dirty="0" err="1">
                <a:latin typeface="+mj-lt"/>
                <a:cs typeface="Tahoma" pitchFamily="34" charset="0"/>
              </a:rPr>
              <a:t>Минпросвещения</a:t>
            </a:r>
            <a:r>
              <a:rPr lang="ru-RU" altLang="ru-RU" sz="6400" dirty="0">
                <a:latin typeface="+mj-lt"/>
                <a:cs typeface="Tahoma" pitchFamily="34" charset="0"/>
              </a:rPr>
              <a:t> РФ </a:t>
            </a:r>
            <a:r>
              <a:rPr lang="ru-RU" altLang="ru-RU" sz="6400" dirty="0" smtClean="0">
                <a:latin typeface="+mj-lt"/>
                <a:cs typeface="Tahoma" pitchFamily="34" charset="0"/>
              </a:rPr>
              <a:t>от</a:t>
            </a:r>
            <a:r>
              <a:rPr lang="en-US" altLang="ru-RU" sz="6400" dirty="0" smtClean="0">
                <a:latin typeface="+mj-lt"/>
                <a:cs typeface="Tahoma" pitchFamily="34" charset="0"/>
              </a:rPr>
              <a:t> </a:t>
            </a:r>
            <a:r>
              <a:rPr lang="ru-RU" altLang="ru-RU" sz="6400" dirty="0" smtClean="0">
                <a:latin typeface="+mj-lt"/>
                <a:cs typeface="Tahoma" pitchFamily="34" charset="0"/>
              </a:rPr>
              <a:t>27.07.2022</a:t>
            </a:r>
            <a:r>
              <a:rPr lang="en-US" altLang="ru-RU" sz="6400" dirty="0" smtClean="0">
                <a:latin typeface="+mj-lt"/>
                <a:cs typeface="Tahoma" pitchFamily="34" charset="0"/>
              </a:rPr>
              <a:t> </a:t>
            </a:r>
            <a:r>
              <a:rPr lang="ru-RU" altLang="ru-RU" sz="6400" dirty="0">
                <a:latin typeface="+mj-lt"/>
                <a:cs typeface="Tahoma" pitchFamily="34" charset="0"/>
              </a:rPr>
              <a:t>№ </a:t>
            </a:r>
            <a:r>
              <a:rPr lang="ru-RU" altLang="ru-RU" sz="6400" dirty="0" smtClean="0">
                <a:latin typeface="+mj-lt"/>
                <a:cs typeface="Tahoma" pitchFamily="34" charset="0"/>
              </a:rPr>
              <a:t>629</a:t>
            </a:r>
            <a:endParaRPr lang="ru-RU" altLang="ru-RU" sz="6400" dirty="0">
              <a:latin typeface="+mj-lt"/>
              <a:cs typeface="Tahoma" pitchFamily="34" charset="0"/>
            </a:endParaRPr>
          </a:p>
          <a:p>
            <a:pPr eaLnBrk="1" fontAlgn="auto" hangingPunct="1">
              <a:spcBef>
                <a:spcPct val="0"/>
              </a:spcBef>
              <a:spcAft>
                <a:spcPts val="1200"/>
              </a:spcAft>
              <a:defRPr/>
            </a:pPr>
            <a:r>
              <a:rPr lang="ru-RU" sz="6400" dirty="0" smtClean="0">
                <a:hlinkClick r:id="rId5"/>
              </a:rPr>
              <a:t>Правила </a:t>
            </a:r>
            <a:r>
              <a:rPr lang="ru-RU" sz="6400" dirty="0">
                <a:hlinkClick r:id="rId5"/>
              </a:rPr>
              <a:t>применения организациями, осуществляющими образовательную деятельность, электронного обучения, дистанционных образовательных технологий при реализации образовательных программ</a:t>
            </a:r>
            <a:r>
              <a:rPr lang="ru-RU" sz="6400" dirty="0"/>
              <a:t> // Постановление Правительства Российской Федерации </a:t>
            </a:r>
            <a:r>
              <a:rPr lang="ru-RU" sz="6400" dirty="0" smtClean="0"/>
              <a:t/>
            </a:r>
            <a:br>
              <a:rPr lang="ru-RU" sz="6400" dirty="0" smtClean="0"/>
            </a:br>
            <a:r>
              <a:rPr lang="ru-RU" sz="6400" dirty="0" smtClean="0"/>
              <a:t>от </a:t>
            </a:r>
            <a:r>
              <a:rPr lang="ru-RU" sz="6400" dirty="0"/>
              <a:t>11.10.2023 </a:t>
            </a:r>
            <a:r>
              <a:rPr lang="ru-RU" sz="6400" dirty="0" smtClean="0"/>
              <a:t>№ 1678</a:t>
            </a:r>
            <a:endParaRPr lang="ru-RU" sz="6400" dirty="0" smtClean="0">
              <a:solidFill>
                <a:srgbClr val="FF0000"/>
              </a:solidFill>
            </a:endParaRPr>
          </a:p>
          <a:p>
            <a:pPr eaLnBrk="1" fontAlgn="auto" hangingPunct="1">
              <a:spcBef>
                <a:spcPct val="0"/>
              </a:spcBef>
              <a:spcAft>
                <a:spcPts val="1200"/>
              </a:spcAft>
              <a:defRPr/>
            </a:pPr>
            <a:r>
              <a:rPr lang="ru-RU" sz="6400" dirty="0">
                <a:hlinkClick r:id="rId6"/>
              </a:rPr>
              <a:t>Целевая модель развития региональных систем дополнительного образования детей</a:t>
            </a:r>
            <a:r>
              <a:rPr lang="ru-RU" sz="6400" dirty="0"/>
              <a:t> // Приказ Министерства просвещения Российской Федерации от 03.09.2019 </a:t>
            </a:r>
            <a:r>
              <a:rPr lang="ru-RU" sz="6400" dirty="0" smtClean="0"/>
              <a:t>№ 467</a:t>
            </a:r>
            <a:endParaRPr lang="ru-RU" sz="6400" dirty="0"/>
          </a:p>
          <a:p>
            <a:pPr eaLnBrk="1" fontAlgn="auto" hangingPunct="1">
              <a:spcBef>
                <a:spcPct val="0"/>
              </a:spcBef>
              <a:spcAft>
                <a:spcPts val="1200"/>
              </a:spcAft>
              <a:defRPr/>
            </a:pPr>
            <a:endParaRPr lang="ru-RU" altLang="ru-RU" sz="6400" dirty="0" smtClean="0">
              <a:latin typeface="Tahoma" pitchFamily="34" charset="0"/>
              <a:cs typeface="Tahoma" pitchFamily="34" charset="0"/>
            </a:endParaRPr>
          </a:p>
          <a:p>
            <a:pPr eaLnBrk="1" fontAlgn="auto" hangingPunct="1">
              <a:lnSpc>
                <a:spcPct val="80000"/>
              </a:lnSpc>
              <a:spcAft>
                <a:spcPts val="0"/>
              </a:spcAft>
              <a:buFont typeface="Wingdings" pitchFamily="2" charset="2"/>
              <a:buNone/>
              <a:defRPr/>
            </a:pPr>
            <a:endParaRPr lang="ru-RU" altLang="ru-RU" sz="1500" dirty="0" smtClean="0"/>
          </a:p>
          <a:p>
            <a:pPr algn="r" eaLnBrk="1" fontAlgn="auto" hangingPunct="1">
              <a:lnSpc>
                <a:spcPct val="80000"/>
              </a:lnSpc>
              <a:spcAft>
                <a:spcPts val="0"/>
              </a:spcAft>
              <a:buFont typeface="Wingdings" pitchFamily="2" charset="2"/>
              <a:buNone/>
              <a:defRPr/>
            </a:pPr>
            <a:endParaRPr lang="ru-RU" altLang="ru-RU" sz="15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692696"/>
            <a:ext cx="8640960" cy="5262979"/>
          </a:xfrm>
          <a:prstGeom prst="rect">
            <a:avLst/>
          </a:prstGeom>
        </p:spPr>
        <p:txBody>
          <a:bodyPr wrap="square">
            <a:spAutoFit/>
          </a:bodyPr>
          <a:lstStyle/>
          <a:p>
            <a:pPr algn="just">
              <a:spcAft>
                <a:spcPts val="0"/>
              </a:spcAft>
            </a:pPr>
            <a:r>
              <a:rPr lang="ru-RU" sz="2400" dirty="0" smtClean="0">
                <a:solidFill>
                  <a:schemeClr val="tx2">
                    <a:lumMod val="60000"/>
                    <a:lumOff val="40000"/>
                  </a:schemeClr>
                </a:solidFill>
                <a:ea typeface="Calibri" panose="020F0502020204030204" pitchFamily="34" charset="0"/>
                <a:cs typeface="Times New Roman" panose="02020603050405020304" pitchFamily="18" charset="0"/>
              </a:rPr>
              <a:t>Программа </a:t>
            </a:r>
            <a:r>
              <a:rPr lang="ru-RU" sz="2400" dirty="0">
                <a:solidFill>
                  <a:schemeClr val="tx2">
                    <a:lumMod val="60000"/>
                    <a:lumOff val="40000"/>
                  </a:schemeClr>
                </a:solidFill>
                <a:ea typeface="Calibri" panose="020F0502020204030204" pitchFamily="34" charset="0"/>
                <a:cs typeface="Times New Roman" panose="02020603050405020304" pitchFamily="18" charset="0"/>
              </a:rPr>
              <a:t>соответствует государственной политике в области дополнительного образования, детскому и родительскому запросу на программы, направленные на укрепление здоровья и общее физическое развитие детей.</a:t>
            </a:r>
          </a:p>
          <a:p>
            <a:pPr algn="just">
              <a:spcAft>
                <a:spcPts val="0"/>
              </a:spcAft>
            </a:pPr>
            <a:r>
              <a:rPr lang="ru-RU" sz="2400" dirty="0">
                <a:solidFill>
                  <a:schemeClr val="tx2">
                    <a:lumMod val="60000"/>
                    <a:lumOff val="40000"/>
                  </a:schemeClr>
                </a:solidFill>
                <a:ea typeface="Calibri" panose="020F0502020204030204" pitchFamily="34" charset="0"/>
                <a:cs typeface="Times New Roman" panose="02020603050405020304" pitchFamily="18" charset="0"/>
              </a:rPr>
              <a:t>С помощью общей физической подготовки наиболее успешно решаются задачи гармоничного физического развития. При этом, выполняя самые разнообразные упражнения, благотворно воздействующие на различные звенья двигательного аппарата, на все мышечные группы организма, ребенок улучшает состояние опорно-двигательного аппарата, дыхательной и сердечно-сосудистой систем. Данная программа ориентирована на развитие таких физических качеств как: координация, гибкость, развитие скоростно-силовых качеств.</a:t>
            </a:r>
          </a:p>
        </p:txBody>
      </p:sp>
      <p:sp>
        <p:nvSpPr>
          <p:cNvPr id="6" name="Прямоугольник 5"/>
          <p:cNvSpPr/>
          <p:nvPr/>
        </p:nvSpPr>
        <p:spPr>
          <a:xfrm>
            <a:off x="251520" y="187940"/>
            <a:ext cx="4214615" cy="523220"/>
          </a:xfrm>
          <a:prstGeom prst="rect">
            <a:avLst/>
          </a:prstGeom>
        </p:spPr>
        <p:txBody>
          <a:bodyPr wrap="none">
            <a:spAutoFit/>
          </a:bodyPr>
          <a:lstStyle/>
          <a:p>
            <a:pPr algn="just">
              <a:spcAft>
                <a:spcPts val="0"/>
              </a:spcAft>
            </a:pPr>
            <a:r>
              <a:rPr lang="ru-RU" sz="2800" b="1" dirty="0">
                <a:latin typeface="+mj-lt"/>
                <a:ea typeface="+mj-ea"/>
                <a:cs typeface="+mj-cs"/>
              </a:rPr>
              <a:t>Актуальность программы</a:t>
            </a:r>
          </a:p>
        </p:txBody>
      </p:sp>
      <p:sp>
        <p:nvSpPr>
          <p:cNvPr id="7" name="TextBox 6"/>
          <p:cNvSpPr txBox="1"/>
          <p:nvPr/>
        </p:nvSpPr>
        <p:spPr>
          <a:xfrm>
            <a:off x="8063880" y="64829"/>
            <a:ext cx="1080120" cy="707886"/>
          </a:xfrm>
          <a:prstGeom prst="rect">
            <a:avLst/>
          </a:prstGeom>
          <a:noFill/>
        </p:spPr>
        <p:txBody>
          <a:bodyPr wrap="square" rtlCol="0">
            <a:spAutoFit/>
          </a:bodyPr>
          <a:lstStyle/>
          <a:p>
            <a:r>
              <a:rPr lang="ru-RU" sz="4000" dirty="0" smtClean="0">
                <a:solidFill>
                  <a:srgbClr val="FF0000"/>
                </a:solidFill>
              </a:rPr>
              <a:t>+</a:t>
            </a:r>
            <a:endParaRPr lang="ru-RU" sz="4000" dirty="0">
              <a:solidFill>
                <a:srgbClr val="FF0000"/>
              </a:solidFill>
            </a:endParaRPr>
          </a:p>
        </p:txBody>
      </p:sp>
    </p:spTree>
    <p:extLst>
      <p:ext uri="{BB962C8B-B14F-4D97-AF65-F5344CB8AC3E}">
        <p14:creationId xmlns:p14="http://schemas.microsoft.com/office/powerpoint/2010/main" val="160882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908" y="671691"/>
            <a:ext cx="7848872" cy="5847755"/>
          </a:xfrm>
          <a:prstGeom prst="rect">
            <a:avLst/>
          </a:prstGeom>
        </p:spPr>
        <p:txBody>
          <a:bodyPr wrap="square">
            <a:spAutoFit/>
          </a:bodyPr>
          <a:lstStyle/>
          <a:p>
            <a:pPr algn="just"/>
            <a:r>
              <a:rPr lang="ru-RU" sz="2200" dirty="0">
                <a:solidFill>
                  <a:schemeClr val="tx2">
                    <a:lumMod val="60000"/>
                    <a:lumOff val="40000"/>
                  </a:schemeClr>
                </a:solidFill>
                <a:ea typeface="Calibri" panose="020F0502020204030204" pitchFamily="34" charset="0"/>
                <a:cs typeface="Times New Roman" panose="02020603050405020304" pitchFamily="18" charset="0"/>
              </a:rPr>
              <a:t>Отличительной особенностью представленной программы </a:t>
            </a:r>
            <a:r>
              <a:rPr lang="ru-RU" sz="2200" dirty="0" smtClean="0">
                <a:solidFill>
                  <a:schemeClr val="tx2">
                    <a:lumMod val="60000"/>
                    <a:lumOff val="40000"/>
                  </a:schemeClr>
                </a:solidFill>
                <a:ea typeface="Calibri" panose="020F0502020204030204" pitchFamily="34" charset="0"/>
                <a:cs typeface="Times New Roman" panose="02020603050405020304" pitchFamily="18" charset="0"/>
              </a:rPr>
              <a:t>«Игры с мячом» является </a:t>
            </a:r>
            <a:r>
              <a:rPr lang="ru-RU" sz="2200" dirty="0">
                <a:solidFill>
                  <a:schemeClr val="tx2">
                    <a:lumMod val="60000"/>
                    <a:lumOff val="40000"/>
                  </a:schemeClr>
                </a:solidFill>
                <a:ea typeface="Calibri" panose="020F0502020204030204" pitchFamily="34" charset="0"/>
                <a:cs typeface="Times New Roman" panose="02020603050405020304" pitchFamily="18" charset="0"/>
              </a:rPr>
              <a:t>то, что она, основываясь на курсе обучения, раскрывает обязательный минимум для такого рода программ</a:t>
            </a:r>
            <a:r>
              <a:rPr lang="ru-RU" sz="2200" dirty="0" smtClean="0">
                <a:solidFill>
                  <a:schemeClr val="tx2">
                    <a:lumMod val="60000"/>
                    <a:lumOff val="40000"/>
                  </a:schemeClr>
                </a:solidFill>
                <a:ea typeface="Calibri" panose="020F0502020204030204" pitchFamily="34" charset="0"/>
                <a:cs typeface="Times New Roman" panose="02020603050405020304" pitchFamily="18" charset="0"/>
              </a:rPr>
              <a:t>.</a:t>
            </a:r>
          </a:p>
          <a:p>
            <a:pPr algn="just"/>
            <a:endParaRPr lang="ru-RU" sz="2200" dirty="0">
              <a:solidFill>
                <a:schemeClr val="tx2">
                  <a:lumMod val="60000"/>
                  <a:lumOff val="40000"/>
                </a:schemeClr>
              </a:solidFill>
              <a:ea typeface="Calibri" panose="020F0502020204030204" pitchFamily="34" charset="0"/>
              <a:cs typeface="Times New Roman" panose="02020603050405020304" pitchFamily="18" charset="0"/>
            </a:endParaRPr>
          </a:p>
          <a:p>
            <a:pPr algn="just"/>
            <a:r>
              <a:rPr lang="ru-RU" sz="2200" dirty="0" smtClean="0">
                <a:solidFill>
                  <a:schemeClr val="tx2">
                    <a:lumMod val="60000"/>
                    <a:lumOff val="40000"/>
                  </a:schemeClr>
                </a:solidFill>
                <a:ea typeface="Calibri" panose="020F0502020204030204" pitchFamily="34" charset="0"/>
                <a:cs typeface="Times New Roman" panose="02020603050405020304" pitchFamily="18" charset="0"/>
              </a:rPr>
              <a:t>Развитие </a:t>
            </a:r>
            <a:r>
              <a:rPr lang="ru-RU" sz="2200" dirty="0">
                <a:solidFill>
                  <a:schemeClr val="tx2">
                    <a:lumMod val="60000"/>
                    <a:lumOff val="40000"/>
                  </a:schemeClr>
                </a:solidFill>
                <a:ea typeface="Calibri" panose="020F0502020204030204" pitchFamily="34" charset="0"/>
                <a:cs typeface="Times New Roman" panose="02020603050405020304" pitchFamily="18" charset="0"/>
              </a:rPr>
              <a:t>коммуникативных способностей обучающихся на основе их собственной предметной деятельности также является отличительной чертой данной программы. </a:t>
            </a:r>
            <a:endParaRPr lang="ru-RU" sz="2200" dirty="0" smtClean="0">
              <a:solidFill>
                <a:schemeClr val="tx2">
                  <a:lumMod val="60000"/>
                  <a:lumOff val="40000"/>
                </a:schemeClr>
              </a:solidFill>
              <a:ea typeface="Calibri" panose="020F0502020204030204" pitchFamily="34" charset="0"/>
              <a:cs typeface="Times New Roman" panose="02020603050405020304" pitchFamily="18" charset="0"/>
            </a:endParaRPr>
          </a:p>
          <a:p>
            <a:pPr algn="just"/>
            <a:endParaRPr lang="ru-RU" sz="2200" dirty="0">
              <a:solidFill>
                <a:schemeClr val="tx2">
                  <a:lumMod val="60000"/>
                  <a:lumOff val="40000"/>
                </a:schemeClr>
              </a:solidFill>
              <a:ea typeface="Calibri" panose="020F0502020204030204" pitchFamily="34" charset="0"/>
              <a:cs typeface="Times New Roman" panose="02020603050405020304" pitchFamily="18" charset="0"/>
            </a:endParaRPr>
          </a:p>
          <a:p>
            <a:pPr algn="just"/>
            <a:r>
              <a:rPr lang="ru-RU" sz="2200" dirty="0" smtClean="0">
                <a:solidFill>
                  <a:schemeClr val="tx2">
                    <a:lumMod val="60000"/>
                    <a:lumOff val="40000"/>
                  </a:schemeClr>
                </a:solidFill>
                <a:ea typeface="Calibri" panose="020F0502020204030204" pitchFamily="34" charset="0"/>
                <a:cs typeface="Times New Roman" panose="02020603050405020304" pitchFamily="18" charset="0"/>
              </a:rPr>
              <a:t>Особенностью </a:t>
            </a:r>
            <a:r>
              <a:rPr lang="ru-RU" sz="2200" dirty="0">
                <a:solidFill>
                  <a:schemeClr val="tx2">
                    <a:lumMod val="60000"/>
                    <a:lumOff val="40000"/>
                  </a:schemeClr>
                </a:solidFill>
                <a:ea typeface="Calibri" panose="020F0502020204030204" pitchFamily="34" charset="0"/>
                <a:cs typeface="Times New Roman" panose="02020603050405020304" pitchFamily="18" charset="0"/>
              </a:rPr>
              <a:t>представленной программы является сведение основных параметров учебно-тренировочного процесса (нагрузок, средств, методов контроля). </a:t>
            </a:r>
            <a:endParaRPr lang="ru-RU" sz="2200" dirty="0" smtClean="0">
              <a:solidFill>
                <a:schemeClr val="tx2">
                  <a:lumMod val="60000"/>
                  <a:lumOff val="40000"/>
                </a:schemeClr>
              </a:solidFill>
              <a:ea typeface="Calibri" panose="020F0502020204030204" pitchFamily="34" charset="0"/>
              <a:cs typeface="Times New Roman" panose="02020603050405020304" pitchFamily="18" charset="0"/>
            </a:endParaRPr>
          </a:p>
          <a:p>
            <a:pPr algn="just"/>
            <a:endParaRPr lang="ru-RU" sz="2200" dirty="0">
              <a:solidFill>
                <a:schemeClr val="tx2">
                  <a:lumMod val="60000"/>
                  <a:lumOff val="40000"/>
                </a:schemeClr>
              </a:solidFill>
              <a:ea typeface="Calibri" panose="020F0502020204030204" pitchFamily="34" charset="0"/>
              <a:cs typeface="Times New Roman" panose="02020603050405020304" pitchFamily="18" charset="0"/>
            </a:endParaRPr>
          </a:p>
          <a:p>
            <a:pPr algn="just"/>
            <a:r>
              <a:rPr lang="ru-RU" sz="2200" dirty="0" smtClean="0">
                <a:solidFill>
                  <a:schemeClr val="tx2">
                    <a:lumMod val="60000"/>
                    <a:lumOff val="40000"/>
                  </a:schemeClr>
                </a:solidFill>
                <a:ea typeface="Calibri" panose="020F0502020204030204" pitchFamily="34" charset="0"/>
                <a:cs typeface="Times New Roman" panose="02020603050405020304" pitchFamily="18" charset="0"/>
              </a:rPr>
              <a:t>В </a:t>
            </a:r>
            <a:r>
              <a:rPr lang="ru-RU" sz="2200" dirty="0">
                <a:solidFill>
                  <a:schemeClr val="tx2">
                    <a:lumMod val="60000"/>
                    <a:lumOff val="40000"/>
                  </a:schemeClr>
                </a:solidFill>
                <a:ea typeface="Calibri" panose="020F0502020204030204" pitchFamily="34" charset="0"/>
                <a:cs typeface="Times New Roman" panose="02020603050405020304" pitchFamily="18" charset="0"/>
              </a:rPr>
              <a:t>рамках этой программы осуществляется проведение системного отбора учащихся, имеющих задатки и способности к дальнейшей спортивной ориентации и профессиональной деятельности в области волейбола.</a:t>
            </a:r>
          </a:p>
        </p:txBody>
      </p:sp>
      <p:sp>
        <p:nvSpPr>
          <p:cNvPr id="4" name="Прямоугольник 3"/>
          <p:cNvSpPr/>
          <p:nvPr/>
        </p:nvSpPr>
        <p:spPr>
          <a:xfrm>
            <a:off x="194340" y="116632"/>
            <a:ext cx="7200800" cy="523220"/>
          </a:xfrm>
          <a:prstGeom prst="rect">
            <a:avLst/>
          </a:prstGeom>
        </p:spPr>
        <p:txBody>
          <a:bodyPr wrap="square">
            <a:spAutoFit/>
          </a:bodyPr>
          <a:lstStyle/>
          <a:p>
            <a:pPr>
              <a:defRPr/>
            </a:pPr>
            <a:r>
              <a:rPr lang="ru-RU" altLang="ru-RU" sz="2800" b="1" dirty="0">
                <a:solidFill>
                  <a:srgbClr val="000000"/>
                </a:solidFill>
                <a:cs typeface="Calibri" panose="020F0502020204030204" pitchFamily="34" charset="0"/>
              </a:rPr>
              <a:t>Отличительные </a:t>
            </a:r>
            <a:r>
              <a:rPr lang="ru-RU" altLang="ru-RU" sz="2800" b="1" dirty="0" smtClean="0">
                <a:solidFill>
                  <a:srgbClr val="000000"/>
                </a:solidFill>
                <a:cs typeface="Calibri" panose="020F0502020204030204" pitchFamily="34" charset="0"/>
              </a:rPr>
              <a:t>особенности</a:t>
            </a:r>
            <a:endParaRPr lang="ru-RU" altLang="ru-RU" sz="2800" b="1" dirty="0">
              <a:solidFill>
                <a:srgbClr val="000000"/>
              </a:solidFill>
              <a:cs typeface="Calibri" panose="020F0502020204030204" pitchFamily="34" charset="0"/>
            </a:endParaRPr>
          </a:p>
        </p:txBody>
      </p:sp>
      <p:sp>
        <p:nvSpPr>
          <p:cNvPr id="5" name="TextBox 1"/>
          <p:cNvSpPr txBox="1">
            <a:spLocks noChangeArrowheads="1"/>
          </p:cNvSpPr>
          <p:nvPr/>
        </p:nvSpPr>
        <p:spPr bwMode="auto">
          <a:xfrm>
            <a:off x="8172450" y="3141663"/>
            <a:ext cx="792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7200" b="1" dirty="0">
                <a:solidFill>
                  <a:srgbClr val="FF0000"/>
                </a:solidFill>
                <a:latin typeface="Arial" panose="020B0604020202020204" pitchFamily="34" charset="0"/>
              </a:rPr>
              <a:t>?</a:t>
            </a:r>
          </a:p>
        </p:txBody>
      </p:sp>
    </p:spTree>
    <p:extLst>
      <p:ext uri="{BB962C8B-B14F-4D97-AF65-F5344CB8AC3E}">
        <p14:creationId xmlns:p14="http://schemas.microsoft.com/office/powerpoint/2010/main" val="1921156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4"/>
          <p:cNvSpPr>
            <a:spLocks noGrp="1"/>
          </p:cNvSpPr>
          <p:nvPr>
            <p:ph type="title"/>
          </p:nvPr>
        </p:nvSpPr>
        <p:spPr>
          <a:xfrm>
            <a:off x="457200" y="704850"/>
            <a:ext cx="8229600" cy="652463"/>
          </a:xfrm>
        </p:spPr>
        <p:txBody>
          <a:bodyPr/>
          <a:lstStyle/>
          <a:p>
            <a:pPr eaLnBrk="1" hangingPunct="1"/>
            <a:r>
              <a:rPr lang="ru-RU" altLang="ru-RU" sz="2800" b="1" dirty="0" smtClean="0"/>
              <a:t/>
            </a:r>
            <a:br>
              <a:rPr lang="ru-RU" altLang="ru-RU" sz="2800" b="1" dirty="0" smtClean="0"/>
            </a:br>
            <a:r>
              <a:rPr lang="ru-RU" altLang="ru-RU" sz="2800" b="1" dirty="0"/>
              <a:t/>
            </a:r>
            <a:br>
              <a:rPr lang="ru-RU" altLang="ru-RU" sz="2800" b="1" dirty="0"/>
            </a:br>
            <a:r>
              <a:rPr lang="ru-RU" altLang="ru-RU" sz="2800" b="1" dirty="0" smtClean="0"/>
              <a:t/>
            </a:r>
            <a:br>
              <a:rPr lang="ru-RU" altLang="ru-RU" sz="2800" b="1" dirty="0" smtClean="0"/>
            </a:br>
            <a:endParaRPr lang="ru-RU" altLang="ru-RU" sz="2800" dirty="0" smtClean="0">
              <a:solidFill>
                <a:srgbClr val="FF0000"/>
              </a:solidFill>
            </a:endParaRPr>
          </a:p>
        </p:txBody>
      </p:sp>
      <p:sp>
        <p:nvSpPr>
          <p:cNvPr id="27651" name="Содержимое 5"/>
          <p:cNvSpPr>
            <a:spLocks noGrp="1"/>
          </p:cNvSpPr>
          <p:nvPr>
            <p:ph idx="1"/>
          </p:nvPr>
        </p:nvSpPr>
        <p:spPr>
          <a:xfrm>
            <a:off x="457200" y="2564904"/>
            <a:ext cx="8229600" cy="4525963"/>
          </a:xfrm>
        </p:spPr>
        <p:txBody>
          <a:bodyPr rtlCol="0">
            <a:normAutofit/>
          </a:bodyPr>
          <a:lstStyle/>
          <a:p>
            <a:pPr marL="0" indent="0" eaLnBrk="1" fontAlgn="auto" hangingPunct="1">
              <a:spcAft>
                <a:spcPts val="0"/>
              </a:spcAft>
              <a:buNone/>
              <a:defRPr/>
            </a:pPr>
            <a:r>
              <a:rPr lang="ru-RU" altLang="ru-RU" sz="2400" b="1" dirty="0">
                <a:solidFill>
                  <a:srgbClr val="000000"/>
                </a:solidFill>
                <a:latin typeface="Arial" panose="020B0604020202020204" pitchFamily="34" charset="0"/>
                <a:cs typeface="Calibri" panose="020F0502020204030204" pitchFamily="34" charset="0"/>
              </a:rPr>
              <a:t>Новизна (</a:t>
            </a:r>
            <a:r>
              <a:rPr lang="ru-RU" altLang="ru-RU" sz="2400" b="1" dirty="0">
                <a:solidFill>
                  <a:srgbClr val="FF0000"/>
                </a:solidFill>
                <a:latin typeface="Arial" panose="020B0604020202020204" pitchFamily="34" charset="0"/>
                <a:cs typeface="Calibri" panose="020F0502020204030204" pitchFamily="34" charset="0"/>
              </a:rPr>
              <a:t>при наличии</a:t>
            </a:r>
            <a:r>
              <a:rPr lang="ru-RU" altLang="ru-RU" sz="2400" b="1" dirty="0">
                <a:solidFill>
                  <a:srgbClr val="000000"/>
                </a:solidFill>
                <a:latin typeface="Arial" panose="020B0604020202020204" pitchFamily="34" charset="0"/>
                <a:cs typeface="Calibri" panose="020F0502020204030204" pitchFamily="34" charset="0"/>
              </a:rPr>
              <a:t>)</a:t>
            </a:r>
          </a:p>
          <a:p>
            <a:pPr eaLnBrk="1" fontAlgn="auto" hangingPunct="1">
              <a:spcAft>
                <a:spcPts val="0"/>
              </a:spcAft>
              <a:defRPr/>
            </a:pPr>
            <a:r>
              <a:rPr lang="ru-RU" altLang="ru-RU" sz="2400" dirty="0" smtClean="0">
                <a:latin typeface="+mj-lt"/>
              </a:rPr>
              <a:t>новое решение проблем дополнительного образования</a:t>
            </a:r>
          </a:p>
          <a:p>
            <a:pPr eaLnBrk="1" fontAlgn="auto" hangingPunct="1">
              <a:spcAft>
                <a:spcPts val="0"/>
              </a:spcAft>
              <a:defRPr/>
            </a:pPr>
            <a:r>
              <a:rPr lang="ru-RU" altLang="ru-RU" sz="2400" dirty="0" smtClean="0">
                <a:latin typeface="+mj-lt"/>
              </a:rPr>
              <a:t>новые педагогические технологии и методики преподавания</a:t>
            </a:r>
          </a:p>
          <a:p>
            <a:pPr eaLnBrk="1" fontAlgn="auto" hangingPunct="1">
              <a:spcAft>
                <a:spcPts val="0"/>
              </a:spcAft>
              <a:defRPr/>
            </a:pPr>
            <a:r>
              <a:rPr lang="ru-RU" altLang="ru-RU" sz="2400" dirty="0" smtClean="0">
                <a:latin typeface="+mj-lt"/>
              </a:rPr>
              <a:t>нововведения в формах диагностики и подведения итогов реализации программы</a:t>
            </a:r>
          </a:p>
          <a:p>
            <a:pPr eaLnBrk="1" fontAlgn="auto" hangingPunct="1">
              <a:spcAft>
                <a:spcPts val="0"/>
              </a:spcAft>
              <a:defRPr/>
            </a:pPr>
            <a:r>
              <a:rPr lang="ru-RU" altLang="ru-RU" sz="2400" dirty="0" smtClean="0">
                <a:latin typeface="+mj-lt"/>
              </a:rPr>
              <a:t>и пр.</a:t>
            </a:r>
          </a:p>
        </p:txBody>
      </p:sp>
      <p:sp>
        <p:nvSpPr>
          <p:cNvPr id="2" name="Прямоугольник 1"/>
          <p:cNvSpPr/>
          <p:nvPr/>
        </p:nvSpPr>
        <p:spPr>
          <a:xfrm>
            <a:off x="457200" y="369361"/>
            <a:ext cx="7920880" cy="1323439"/>
          </a:xfrm>
          <a:prstGeom prst="rect">
            <a:avLst/>
          </a:prstGeom>
        </p:spPr>
        <p:txBody>
          <a:bodyPr wrap="square">
            <a:spAutoFit/>
          </a:bodyPr>
          <a:lstStyle/>
          <a:p>
            <a:pPr>
              <a:defRPr/>
            </a:pPr>
            <a:r>
              <a:rPr lang="ru-RU" altLang="ru-RU" sz="2400" b="1" dirty="0">
                <a:solidFill>
                  <a:srgbClr val="000000"/>
                </a:solidFill>
                <a:cs typeface="Calibri" panose="020F0502020204030204" pitchFamily="34" charset="0"/>
              </a:rPr>
              <a:t>Отличительные </a:t>
            </a:r>
            <a:r>
              <a:rPr lang="ru-RU" altLang="ru-RU" sz="2400" b="1" dirty="0" smtClean="0">
                <a:solidFill>
                  <a:srgbClr val="000000"/>
                </a:solidFill>
                <a:cs typeface="Calibri" panose="020F0502020204030204" pitchFamily="34" charset="0"/>
              </a:rPr>
              <a:t>особенности (</a:t>
            </a:r>
            <a:r>
              <a:rPr lang="ru-RU" altLang="ru-RU" sz="2400" b="1" dirty="0" smtClean="0">
                <a:solidFill>
                  <a:srgbClr val="FF0000"/>
                </a:solidFill>
                <a:cs typeface="Calibri" panose="020F0502020204030204" pitchFamily="34" charset="0"/>
              </a:rPr>
              <a:t>при наличии</a:t>
            </a:r>
            <a:r>
              <a:rPr lang="ru-RU" altLang="ru-RU" sz="2400" b="1" dirty="0" smtClean="0">
                <a:solidFill>
                  <a:srgbClr val="000000"/>
                </a:solidFill>
                <a:cs typeface="Calibri" panose="020F0502020204030204" pitchFamily="34" charset="0"/>
              </a:rPr>
              <a:t>)</a:t>
            </a:r>
          </a:p>
          <a:p>
            <a:pPr>
              <a:defRPr/>
            </a:pPr>
            <a:endParaRPr lang="ru-RU" altLang="ru-RU" sz="800" b="1" dirty="0">
              <a:solidFill>
                <a:srgbClr val="000000"/>
              </a:solidFill>
              <a:cs typeface="Calibri" panose="020F0502020204030204" pitchFamily="34" charset="0"/>
            </a:endParaRPr>
          </a:p>
          <a:p>
            <a:pPr marL="342900" indent="-342900">
              <a:buFont typeface="Arial" panose="020B0604020202020204" pitchFamily="34" charset="0"/>
              <a:buChar char="•"/>
              <a:defRPr/>
            </a:pPr>
            <a:r>
              <a:rPr lang="ru-RU" altLang="ru-RU" sz="2400" dirty="0">
                <a:solidFill>
                  <a:srgbClr val="000000"/>
                </a:solidFill>
                <a:cs typeface="Calibri" panose="020F0502020204030204" pitchFamily="34" charset="0"/>
              </a:rPr>
              <a:t>от предыдущего варианта программы</a:t>
            </a:r>
          </a:p>
          <a:p>
            <a:pPr marL="342900" indent="-342900">
              <a:buFont typeface="Arial" panose="020B0604020202020204" pitchFamily="34" charset="0"/>
              <a:buChar char="•"/>
              <a:defRPr/>
            </a:pPr>
            <a:r>
              <a:rPr lang="ru-RU" altLang="ru-RU" sz="2400" dirty="0">
                <a:solidFill>
                  <a:srgbClr val="000000"/>
                </a:solidFill>
                <a:cs typeface="Calibri" panose="020F0502020204030204" pitchFamily="34" charset="0"/>
              </a:rPr>
              <a:t>от других, уже существующих в данной области</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4782" y="1124744"/>
            <a:ext cx="7272808" cy="1785104"/>
          </a:xfrm>
          <a:prstGeom prst="rect">
            <a:avLst/>
          </a:prstGeom>
        </p:spPr>
        <p:txBody>
          <a:bodyPr wrap="square">
            <a:spAutoFit/>
          </a:bodyPr>
          <a:lstStyle/>
          <a:p>
            <a:r>
              <a:rPr lang="ru-RU" sz="2200" dirty="0">
                <a:solidFill>
                  <a:schemeClr val="tx2">
                    <a:lumMod val="60000"/>
                    <a:lumOff val="40000"/>
                  </a:schemeClr>
                </a:solidFill>
                <a:ea typeface="Calibri" panose="020F0502020204030204" pitchFamily="34" charset="0"/>
                <a:cs typeface="Times New Roman" panose="02020603050405020304" pitchFamily="18" charset="0"/>
              </a:rPr>
              <a:t>Новизна данной образовательной программы опирается на понимание приоритетности воспитательной работы, направленной на развитие </a:t>
            </a:r>
            <a:r>
              <a:rPr lang="ru-RU" sz="2200" dirty="0" smtClean="0">
                <a:solidFill>
                  <a:schemeClr val="tx2">
                    <a:lumMod val="60000"/>
                    <a:lumOff val="40000"/>
                  </a:schemeClr>
                </a:solidFill>
                <a:ea typeface="Calibri" panose="020F0502020204030204" pitchFamily="34" charset="0"/>
                <a:cs typeface="Times New Roman" panose="02020603050405020304" pitchFamily="18" charset="0"/>
              </a:rPr>
              <a:t>морально-волевых </a:t>
            </a:r>
            <a:r>
              <a:rPr lang="ru-RU" sz="2200" dirty="0">
                <a:solidFill>
                  <a:schemeClr val="tx2">
                    <a:lumMod val="60000"/>
                    <a:lumOff val="40000"/>
                  </a:schemeClr>
                </a:solidFill>
                <a:ea typeface="Calibri" panose="020F0502020204030204" pitchFamily="34" charset="0"/>
                <a:cs typeface="Times New Roman" panose="02020603050405020304" pitchFamily="18" charset="0"/>
              </a:rPr>
              <a:t>и нравственных качеств, коллективных действий.</a:t>
            </a:r>
          </a:p>
        </p:txBody>
      </p:sp>
      <p:sp>
        <p:nvSpPr>
          <p:cNvPr id="3" name="Прямоугольник 2"/>
          <p:cNvSpPr/>
          <p:nvPr/>
        </p:nvSpPr>
        <p:spPr>
          <a:xfrm>
            <a:off x="585320" y="3356992"/>
            <a:ext cx="7286187" cy="2123658"/>
          </a:xfrm>
          <a:prstGeom prst="rect">
            <a:avLst/>
          </a:prstGeom>
        </p:spPr>
        <p:txBody>
          <a:bodyPr wrap="square">
            <a:spAutoFit/>
          </a:bodyPr>
          <a:lstStyle/>
          <a:p>
            <a:pPr>
              <a:defRPr/>
            </a:pPr>
            <a:r>
              <a:rPr lang="ru-RU" altLang="ru-RU" sz="2200" dirty="0">
                <a:solidFill>
                  <a:schemeClr val="tx2">
                    <a:lumMod val="60000"/>
                    <a:lumOff val="40000"/>
                  </a:schemeClr>
                </a:solidFill>
                <a:ea typeface="Calibri" panose="020F0502020204030204" pitchFamily="34" charset="0"/>
                <a:cs typeface="Times New Roman" panose="02020603050405020304" pitchFamily="18" charset="0"/>
              </a:rPr>
              <a:t>Новизна программы состоит в комплексном методе обучения принципиально разным видам деятельности. Сочетание двух разных направлений: издательские компьютерные технологии и основы журналистки является отличительной особенностью </a:t>
            </a:r>
            <a:r>
              <a:rPr lang="ru-RU" altLang="ru-RU" sz="2200" dirty="0" smtClean="0">
                <a:solidFill>
                  <a:schemeClr val="tx2">
                    <a:lumMod val="60000"/>
                    <a:lumOff val="40000"/>
                  </a:schemeClr>
                </a:solidFill>
                <a:ea typeface="Calibri" panose="020F0502020204030204" pitchFamily="34" charset="0"/>
                <a:cs typeface="Times New Roman" panose="02020603050405020304" pitchFamily="18" charset="0"/>
              </a:rPr>
              <a:t>программы.</a:t>
            </a:r>
            <a:endParaRPr lang="ru-RU" altLang="ru-RU" sz="2200" dirty="0">
              <a:solidFill>
                <a:schemeClr val="tx2">
                  <a:lumMod val="60000"/>
                  <a:lumOff val="40000"/>
                </a:schemeClr>
              </a:solidFill>
              <a:ea typeface="Calibri" panose="020F0502020204030204" pitchFamily="34" charset="0"/>
              <a:cs typeface="Times New Roman" panose="02020603050405020304" pitchFamily="18" charset="0"/>
            </a:endParaRPr>
          </a:p>
        </p:txBody>
      </p:sp>
      <p:sp>
        <p:nvSpPr>
          <p:cNvPr id="4" name="TextBox 1"/>
          <p:cNvSpPr txBox="1">
            <a:spLocks noChangeArrowheads="1"/>
          </p:cNvSpPr>
          <p:nvPr/>
        </p:nvSpPr>
        <p:spPr bwMode="auto">
          <a:xfrm>
            <a:off x="7857590" y="1916832"/>
            <a:ext cx="792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7200" b="1" dirty="0">
                <a:solidFill>
                  <a:srgbClr val="FF0000"/>
                </a:solidFill>
                <a:latin typeface="Arial" panose="020B0604020202020204" pitchFamily="34" charset="0"/>
              </a:rPr>
              <a:t>?</a:t>
            </a:r>
          </a:p>
        </p:txBody>
      </p:sp>
      <p:sp>
        <p:nvSpPr>
          <p:cNvPr id="5" name="Прямоугольник 4"/>
          <p:cNvSpPr/>
          <p:nvPr/>
        </p:nvSpPr>
        <p:spPr>
          <a:xfrm>
            <a:off x="584782" y="437920"/>
            <a:ext cx="3432350" cy="523220"/>
          </a:xfrm>
          <a:prstGeom prst="rect">
            <a:avLst/>
          </a:prstGeom>
        </p:spPr>
        <p:txBody>
          <a:bodyPr wrap="none">
            <a:spAutoFit/>
          </a:bodyPr>
          <a:lstStyle/>
          <a:p>
            <a:r>
              <a:rPr lang="ru-RU" sz="2800" b="1" dirty="0" smtClean="0">
                <a:latin typeface="+mj-lt"/>
                <a:ea typeface="+mj-ea"/>
                <a:cs typeface="+mj-cs"/>
              </a:rPr>
              <a:t>Новизна программы</a:t>
            </a:r>
            <a:endParaRPr lang="ru-RU" sz="2800" b="1" dirty="0">
              <a:latin typeface="+mj-lt"/>
              <a:ea typeface="+mj-ea"/>
              <a:cs typeface="+mj-cs"/>
            </a:endParaRPr>
          </a:p>
        </p:txBody>
      </p:sp>
    </p:spTree>
    <p:extLst>
      <p:ext uri="{BB962C8B-B14F-4D97-AF65-F5344CB8AC3E}">
        <p14:creationId xmlns:p14="http://schemas.microsoft.com/office/powerpoint/2010/main" val="1586153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0845" y="715854"/>
            <a:ext cx="8568952" cy="6186309"/>
          </a:xfrm>
          <a:prstGeom prst="rect">
            <a:avLst/>
          </a:prstGeom>
        </p:spPr>
        <p:txBody>
          <a:bodyPr wrap="square">
            <a:spAutoFit/>
          </a:bodyPr>
          <a:lstStyle/>
          <a:p>
            <a:r>
              <a:rPr lang="ru-RU" sz="2200" dirty="0">
                <a:solidFill>
                  <a:schemeClr val="tx2">
                    <a:lumMod val="60000"/>
                    <a:lumOff val="40000"/>
                  </a:schemeClr>
                </a:solidFill>
                <a:ea typeface="Calibri" panose="020F0502020204030204" pitchFamily="34" charset="0"/>
                <a:cs typeface="Times New Roman" panose="02020603050405020304" pitchFamily="18" charset="0"/>
              </a:rPr>
              <a:t>XXI век принес свои изменения. Цифровые технологий вошли в нашу жизнь, и с каждым годом они все больше и больше отвоевывают себе пространство. И даже такой оплот консерватизма, как театр, сдает свой позиции. IT-технологии, 3D технологии пришли в театр и значительно изменили процесс создания и обслуживания спектакля. </a:t>
            </a:r>
            <a:r>
              <a:rPr lang="ru-RU" sz="2200" dirty="0" smtClean="0">
                <a:solidFill>
                  <a:schemeClr val="tx2">
                    <a:lumMod val="60000"/>
                    <a:lumOff val="40000"/>
                  </a:schemeClr>
                </a:solidFill>
                <a:ea typeface="Calibri" panose="020F0502020204030204" pitchFamily="34" charset="0"/>
                <a:cs typeface="Times New Roman" panose="02020603050405020304" pitchFamily="18" charset="0"/>
              </a:rPr>
              <a:t>Учащиеся </a:t>
            </a:r>
            <a:r>
              <a:rPr lang="ru-RU" sz="2200" dirty="0">
                <a:solidFill>
                  <a:schemeClr val="tx2">
                    <a:lumMod val="60000"/>
                    <a:lumOff val="40000"/>
                  </a:schemeClr>
                </a:solidFill>
                <a:ea typeface="Calibri" panose="020F0502020204030204" pitchFamily="34" charset="0"/>
                <a:cs typeface="Times New Roman" panose="02020603050405020304" pitchFamily="18" charset="0"/>
              </a:rPr>
              <a:t>в процессе освоения программы технического комплекса получают не только базовые знания компьютерной грамотности (работа в текстовых и табличных редакторах для составления партитур, технических сценариев; программы для создания презентаций и простого аудио-/видеомонтажа), но и углубленные знания в сфере инновационных цифровых технологий, применяемых в театре: </a:t>
            </a:r>
            <a:endParaRPr lang="ru-RU" sz="2200" dirty="0" smtClean="0">
              <a:solidFill>
                <a:schemeClr val="tx2">
                  <a:lumMod val="60000"/>
                  <a:lumOff val="40000"/>
                </a:schemeClr>
              </a:solidFill>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sz="2200" dirty="0" smtClean="0">
                <a:solidFill>
                  <a:schemeClr val="tx2">
                    <a:lumMod val="60000"/>
                    <a:lumOff val="40000"/>
                  </a:schemeClr>
                </a:solidFill>
                <a:ea typeface="Calibri" panose="020F0502020204030204" pitchFamily="34" charset="0"/>
                <a:cs typeface="Times New Roman" panose="02020603050405020304" pitchFamily="18" charset="0"/>
              </a:rPr>
              <a:t>компьютерное </a:t>
            </a:r>
            <a:r>
              <a:rPr lang="ru-RU" sz="2200" dirty="0">
                <a:solidFill>
                  <a:schemeClr val="tx2">
                    <a:lumMod val="60000"/>
                    <a:lumOff val="40000"/>
                  </a:schemeClr>
                </a:solidFill>
                <a:ea typeface="Calibri" panose="020F0502020204030204" pitchFamily="34" charset="0"/>
                <a:cs typeface="Times New Roman" panose="02020603050405020304" pitchFamily="18" charset="0"/>
              </a:rPr>
              <a:t>моделирование и графика, </a:t>
            </a:r>
            <a:endParaRPr lang="ru-RU" sz="2200" dirty="0" smtClean="0">
              <a:solidFill>
                <a:schemeClr val="tx2">
                  <a:lumMod val="60000"/>
                  <a:lumOff val="40000"/>
                </a:schemeClr>
              </a:solidFill>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sz="2200" dirty="0" smtClean="0">
                <a:solidFill>
                  <a:schemeClr val="tx2">
                    <a:lumMod val="60000"/>
                    <a:lumOff val="40000"/>
                  </a:schemeClr>
                </a:solidFill>
                <a:ea typeface="Calibri" panose="020F0502020204030204" pitchFamily="34" charset="0"/>
                <a:cs typeface="Times New Roman" panose="02020603050405020304" pitchFamily="18" charset="0"/>
              </a:rPr>
              <a:t>специальные </a:t>
            </a:r>
            <a:r>
              <a:rPr lang="ru-RU" sz="2200" dirty="0">
                <a:solidFill>
                  <a:schemeClr val="tx2">
                    <a:lumMod val="60000"/>
                    <a:lumOff val="40000"/>
                  </a:schemeClr>
                </a:solidFill>
                <a:ea typeface="Calibri" panose="020F0502020204030204" pitchFamily="34" charset="0"/>
                <a:cs typeface="Times New Roman" panose="02020603050405020304" pitchFamily="18" charset="0"/>
              </a:rPr>
              <a:t>программы для визуализации театрального света или расчёта электроакустики помещения, </a:t>
            </a:r>
            <a:endParaRPr lang="ru-RU" sz="2200" dirty="0" smtClean="0">
              <a:solidFill>
                <a:schemeClr val="tx2">
                  <a:lumMod val="60000"/>
                  <a:lumOff val="40000"/>
                </a:schemeClr>
              </a:solidFill>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ru-RU" sz="2200" dirty="0" smtClean="0">
                <a:solidFill>
                  <a:schemeClr val="tx2">
                    <a:lumMod val="60000"/>
                    <a:lumOff val="40000"/>
                  </a:schemeClr>
                </a:solidFill>
                <a:ea typeface="Calibri" panose="020F0502020204030204" pitchFamily="34" charset="0"/>
                <a:cs typeface="Times New Roman" panose="02020603050405020304" pitchFamily="18" charset="0"/>
              </a:rPr>
              <a:t>CRM-системы</a:t>
            </a:r>
            <a:r>
              <a:rPr lang="ru-RU" sz="2200" dirty="0">
                <a:solidFill>
                  <a:schemeClr val="tx2">
                    <a:lumMod val="60000"/>
                    <a:lumOff val="40000"/>
                  </a:schemeClr>
                </a:solidFill>
                <a:ea typeface="Calibri" panose="020F0502020204030204" pitchFamily="34" charset="0"/>
                <a:cs typeface="Times New Roman" panose="02020603050405020304" pitchFamily="18" charset="0"/>
              </a:rPr>
              <a:t>, как часть организации производственного и творческого процесса в театре и прочее.</a:t>
            </a:r>
          </a:p>
        </p:txBody>
      </p:sp>
      <p:sp>
        <p:nvSpPr>
          <p:cNvPr id="3" name="Прямоугольник 2"/>
          <p:cNvSpPr/>
          <p:nvPr/>
        </p:nvSpPr>
        <p:spPr>
          <a:xfrm>
            <a:off x="210845" y="125480"/>
            <a:ext cx="3334567" cy="461665"/>
          </a:xfrm>
          <a:prstGeom prst="rect">
            <a:avLst/>
          </a:prstGeom>
        </p:spPr>
        <p:txBody>
          <a:bodyPr wrap="none">
            <a:spAutoFit/>
          </a:bodyPr>
          <a:lstStyle/>
          <a:p>
            <a:r>
              <a:rPr lang="ru-RU" sz="2400" b="1" dirty="0"/>
              <a:t>Новизна программы</a:t>
            </a:r>
          </a:p>
        </p:txBody>
      </p:sp>
      <p:sp>
        <p:nvSpPr>
          <p:cNvPr id="4" name="TextBox 3"/>
          <p:cNvSpPr txBox="1"/>
          <p:nvPr/>
        </p:nvSpPr>
        <p:spPr>
          <a:xfrm>
            <a:off x="7812360" y="7968"/>
            <a:ext cx="1080120" cy="707886"/>
          </a:xfrm>
          <a:prstGeom prst="rect">
            <a:avLst/>
          </a:prstGeom>
          <a:noFill/>
        </p:spPr>
        <p:txBody>
          <a:bodyPr wrap="square" rtlCol="0">
            <a:spAutoFit/>
          </a:bodyPr>
          <a:lstStyle/>
          <a:p>
            <a:r>
              <a:rPr lang="ru-RU" sz="4000" dirty="0" smtClean="0">
                <a:solidFill>
                  <a:srgbClr val="FF0000"/>
                </a:solidFill>
              </a:rPr>
              <a:t>+</a:t>
            </a:r>
            <a:endParaRPr lang="ru-RU" sz="4000" dirty="0">
              <a:solidFill>
                <a:srgbClr val="FF0000"/>
              </a:solidFill>
            </a:endParaRPr>
          </a:p>
        </p:txBody>
      </p:sp>
    </p:spTree>
    <p:extLst>
      <p:ext uri="{BB962C8B-B14F-4D97-AF65-F5344CB8AC3E}">
        <p14:creationId xmlns:p14="http://schemas.microsoft.com/office/powerpoint/2010/main" val="2321744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850" y="644525"/>
            <a:ext cx="8713788" cy="6216650"/>
          </a:xfrm>
          <a:prstGeom prst="rect">
            <a:avLst/>
          </a:prstGeom>
        </p:spPr>
        <p:txBody>
          <a:bodyPr>
            <a:spAutoFit/>
          </a:bodyPr>
          <a:lstStyle/>
          <a:p>
            <a:pPr>
              <a:defRPr/>
            </a:pPr>
            <a:r>
              <a:rPr lang="ru-RU" b="1" dirty="0"/>
              <a:t>Общекультурный уровень</a:t>
            </a:r>
            <a:r>
              <a:rPr lang="ru-RU" dirty="0"/>
              <a:t> </a:t>
            </a:r>
            <a:r>
              <a:rPr lang="ru-RU" sz="1600" dirty="0"/>
              <a:t>(1-2 года, до 144 час. в год)</a:t>
            </a:r>
          </a:p>
          <a:p>
            <a:pPr>
              <a:defRPr/>
            </a:pPr>
            <a:r>
              <a:rPr lang="ru-RU" sz="1600" dirty="0"/>
              <a:t>Формирование и развитие творческих способностей детей, формирование общей культуры учащихся</a:t>
            </a:r>
          </a:p>
          <a:p>
            <a:pPr>
              <a:defRPr/>
            </a:pPr>
            <a:r>
              <a:rPr lang="ru-RU" sz="1600" dirty="0"/>
              <a:t> - </a:t>
            </a:r>
            <a:r>
              <a:rPr lang="ru-RU" sz="1400" dirty="0"/>
              <a:t>Презентация результатов на уровне образовательной организации</a:t>
            </a:r>
          </a:p>
          <a:p>
            <a:pPr>
              <a:defRPr/>
            </a:pPr>
            <a:r>
              <a:rPr lang="ru-RU" sz="1400" dirty="0"/>
              <a:t> - Удовлетворение индивидуальных потребностей в интеллектуальном, нравственном и физическом совершенствовании, формирование культуры здорового и безопасного образа жизни, укрепление здоровья, а также организация свободного времени</a:t>
            </a:r>
          </a:p>
          <a:p>
            <a:pPr>
              <a:defRPr/>
            </a:pPr>
            <a:endParaRPr lang="ru-RU" sz="1400" dirty="0"/>
          </a:p>
          <a:p>
            <a:pPr>
              <a:defRPr/>
            </a:pPr>
            <a:r>
              <a:rPr lang="ru-RU" b="1" dirty="0"/>
              <a:t>Базовый  уровень</a:t>
            </a:r>
            <a:r>
              <a:rPr lang="ru-RU" sz="1600" dirty="0"/>
              <a:t> (2 - 3 года, до 288 час в год)</a:t>
            </a:r>
          </a:p>
          <a:p>
            <a:pPr>
              <a:defRPr/>
            </a:pPr>
            <a:r>
              <a:rPr lang="ru-RU" sz="1600" dirty="0"/>
              <a:t>Создание условий для личностного самоопределения и самореализации; обеспечение процесса социализации и адаптации к жизни в обществе; выявление и поддержка одаренных детей, развитие у учащихся мотивации к творческой деятельности, интереса к научной  и научно-исследовательской деятельности</a:t>
            </a:r>
          </a:p>
          <a:p>
            <a:pPr marL="285750" indent="-285750">
              <a:buFontTx/>
              <a:buChar char="-"/>
              <a:defRPr/>
            </a:pPr>
            <a:r>
              <a:rPr lang="ru-RU" sz="1400" dirty="0"/>
              <a:t>Презентация результатов на уровне района, города  </a:t>
            </a:r>
          </a:p>
          <a:p>
            <a:pPr marL="285750" indent="-285750">
              <a:buFontTx/>
              <a:buChar char="-"/>
              <a:defRPr/>
            </a:pPr>
            <a:r>
              <a:rPr lang="ru-RU" sz="1400" dirty="0"/>
              <a:t>Наличие призеров и победителей в районных конкурсных мероприятиях</a:t>
            </a:r>
          </a:p>
          <a:p>
            <a:pPr marL="285750" indent="-285750">
              <a:buFontTx/>
              <a:buChar char="-"/>
              <a:defRPr/>
            </a:pPr>
            <a:endParaRPr lang="ru-RU" sz="1400" dirty="0"/>
          </a:p>
          <a:p>
            <a:pPr>
              <a:defRPr/>
            </a:pPr>
            <a:r>
              <a:rPr lang="ru-RU" b="1" dirty="0"/>
              <a:t>Углубленный  уровень </a:t>
            </a:r>
            <a:r>
              <a:rPr lang="ru-RU" sz="1600" dirty="0"/>
              <a:t>(от 3 лет, до 432 час в год)</a:t>
            </a:r>
          </a:p>
          <a:p>
            <a:pPr>
              <a:defRPr/>
            </a:pPr>
            <a:r>
              <a:rPr lang="ru-RU" sz="1600" dirty="0"/>
              <a:t>Развитие  интереса к научной и научно-исследовательской деятельности; формирование личностных качеств и социально-значимых компетенций; создание условий для профессиональной ориентации; повышение конкурентоспособности выпускников на основе высокого уровня полученного образования </a:t>
            </a:r>
          </a:p>
          <a:p>
            <a:pPr>
              <a:defRPr/>
            </a:pPr>
            <a:r>
              <a:rPr lang="ru-RU" sz="1400" dirty="0"/>
              <a:t>-    Презентация результатов на уровне города </a:t>
            </a:r>
          </a:p>
          <a:p>
            <a:pPr marL="285750" indent="-285750">
              <a:buFontTx/>
              <a:buChar char="-"/>
              <a:defRPr/>
            </a:pPr>
            <a:r>
              <a:rPr lang="ru-RU" sz="1400" dirty="0"/>
              <a:t>Участие  в городских и всероссийских мероприятиях</a:t>
            </a:r>
          </a:p>
          <a:p>
            <a:pPr marL="285750" indent="-285750">
              <a:buFontTx/>
              <a:buChar char="-"/>
              <a:defRPr/>
            </a:pPr>
            <a:r>
              <a:rPr lang="ru-RU" sz="1400" dirty="0"/>
              <a:t>Наличие призеров и победителей в городских конкурсных мероприятиях</a:t>
            </a:r>
          </a:p>
          <a:p>
            <a:pPr marL="285750" indent="-285750">
              <a:buFontTx/>
              <a:buChar char="-"/>
              <a:defRPr/>
            </a:pPr>
            <a:r>
              <a:rPr lang="ru-RU" sz="1400" dirty="0"/>
              <a:t>Наличие выпускников, продолживших обучение по профилю </a:t>
            </a:r>
          </a:p>
        </p:txBody>
      </p:sp>
      <p:sp>
        <p:nvSpPr>
          <p:cNvPr id="70659" name="TextBox 1"/>
          <p:cNvSpPr txBox="1">
            <a:spLocks noChangeArrowheads="1"/>
          </p:cNvSpPr>
          <p:nvPr/>
        </p:nvSpPr>
        <p:spPr bwMode="auto">
          <a:xfrm>
            <a:off x="323850" y="115888"/>
            <a:ext cx="540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ru-RU" altLang="ru-RU" sz="2800" b="1" dirty="0" smtClean="0">
                <a:latin typeface="+mj-lt"/>
                <a:ea typeface="+mj-ea"/>
                <a:cs typeface="+mj-cs"/>
              </a:rPr>
              <a:t>Уровни освоения ДОП</a:t>
            </a:r>
            <a:endParaRPr lang="ru-RU" altLang="ru-RU" sz="2800" b="1" dirty="0">
              <a:latin typeface="+mj-lt"/>
              <a:ea typeface="+mj-ea"/>
              <a:cs typeface="+mj-cs"/>
            </a:endParaRPr>
          </a:p>
        </p:txBody>
      </p:sp>
    </p:spTree>
    <p:extLst>
      <p:ext uri="{BB962C8B-B14F-4D97-AF65-F5344CB8AC3E}">
        <p14:creationId xmlns:p14="http://schemas.microsoft.com/office/powerpoint/2010/main" val="2982420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8362" y="1700808"/>
            <a:ext cx="8713788" cy="2769989"/>
          </a:xfrm>
          <a:prstGeom prst="rect">
            <a:avLst/>
          </a:prstGeom>
        </p:spPr>
        <p:txBody>
          <a:bodyPr>
            <a:spAutoFit/>
          </a:bodyPr>
          <a:lstStyle/>
          <a:p>
            <a:pPr>
              <a:defRPr/>
            </a:pPr>
            <a:r>
              <a:rPr lang="ru-RU" sz="2000" dirty="0" smtClean="0">
                <a:ea typeface="Calibri" panose="020F0502020204030204" pitchFamily="34" charset="0"/>
                <a:cs typeface="Times New Roman" panose="02020603050405020304" pitchFamily="18" charset="0"/>
              </a:rPr>
              <a:t>Краткосрочные программы имеют только</a:t>
            </a:r>
          </a:p>
          <a:p>
            <a:pPr>
              <a:defRPr/>
            </a:pPr>
            <a:r>
              <a:rPr lang="ru-RU" sz="3200" b="1" dirty="0" smtClean="0">
                <a:solidFill>
                  <a:schemeClr val="tx2">
                    <a:lumMod val="60000"/>
                    <a:lumOff val="40000"/>
                  </a:schemeClr>
                </a:solidFill>
                <a:ea typeface="Calibri" panose="020F0502020204030204" pitchFamily="34" charset="0"/>
                <a:cs typeface="Times New Roman" panose="02020603050405020304" pitchFamily="18" charset="0"/>
              </a:rPr>
              <a:t>Общекультурный </a:t>
            </a:r>
            <a:r>
              <a:rPr lang="ru-RU" sz="3200" b="1" dirty="0">
                <a:solidFill>
                  <a:schemeClr val="tx2">
                    <a:lumMod val="60000"/>
                    <a:lumOff val="40000"/>
                  </a:schemeClr>
                </a:solidFill>
                <a:ea typeface="Calibri" panose="020F0502020204030204" pitchFamily="34" charset="0"/>
                <a:cs typeface="Times New Roman" panose="02020603050405020304" pitchFamily="18" charset="0"/>
              </a:rPr>
              <a:t>уровень </a:t>
            </a:r>
          </a:p>
          <a:p>
            <a:pPr>
              <a:defRPr/>
            </a:pPr>
            <a:endParaRPr lang="ru-RU" dirty="0" smtClean="0"/>
          </a:p>
          <a:p>
            <a:pPr>
              <a:defRPr/>
            </a:pPr>
            <a:r>
              <a:rPr lang="ru-RU" sz="1600" dirty="0" smtClean="0"/>
              <a:t>Формирование </a:t>
            </a:r>
            <a:r>
              <a:rPr lang="ru-RU" sz="1600" dirty="0"/>
              <a:t>и развитие творческих способностей детей, формирование общей культуры учащихся</a:t>
            </a:r>
          </a:p>
          <a:p>
            <a:pPr>
              <a:defRPr/>
            </a:pPr>
            <a:r>
              <a:rPr lang="ru-RU" sz="1600" dirty="0"/>
              <a:t> - </a:t>
            </a:r>
            <a:r>
              <a:rPr lang="ru-RU" sz="1400" dirty="0"/>
              <a:t>Презентация результатов на уровне образовательной организации</a:t>
            </a:r>
          </a:p>
          <a:p>
            <a:pPr>
              <a:defRPr/>
            </a:pPr>
            <a:r>
              <a:rPr lang="ru-RU" sz="1400" dirty="0"/>
              <a:t> - Удовлетворение индивидуальных потребностей в интеллектуальном, нравственном и физическом совершенствовании, формирование культуры здорового и безопасного образа жизни, укрепление здоровья, а также организация свободного времени</a:t>
            </a:r>
          </a:p>
          <a:p>
            <a:pPr>
              <a:defRPr/>
            </a:pPr>
            <a:endParaRPr lang="ru-RU" sz="1400" dirty="0"/>
          </a:p>
        </p:txBody>
      </p:sp>
      <p:sp>
        <p:nvSpPr>
          <p:cNvPr id="70659" name="TextBox 1"/>
          <p:cNvSpPr txBox="1">
            <a:spLocks noChangeArrowheads="1"/>
          </p:cNvSpPr>
          <p:nvPr/>
        </p:nvSpPr>
        <p:spPr bwMode="auto">
          <a:xfrm>
            <a:off x="323850" y="115888"/>
            <a:ext cx="540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ru-RU" altLang="ru-RU" sz="2800" b="1" dirty="0" smtClean="0">
                <a:latin typeface="+mj-lt"/>
                <a:ea typeface="+mj-ea"/>
                <a:cs typeface="+mj-cs"/>
              </a:rPr>
              <a:t>Уровни освоения ДОП</a:t>
            </a:r>
            <a:endParaRPr lang="ru-RU" altLang="ru-RU" sz="2800" b="1" dirty="0">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Прямоугольник 4"/>
          <p:cNvSpPr>
            <a:spLocks noChangeArrowheads="1"/>
          </p:cNvSpPr>
          <p:nvPr/>
        </p:nvSpPr>
        <p:spPr bwMode="auto">
          <a:xfrm>
            <a:off x="611188" y="476250"/>
            <a:ext cx="6697662"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rgbClr val="0BD0D9"/>
              </a:buClr>
              <a:buSzPct val="95000"/>
              <a:defRPr/>
            </a:pPr>
            <a:r>
              <a:rPr lang="ru-RU" altLang="ru-RU" sz="2800" b="1" dirty="0" smtClean="0">
                <a:latin typeface="+mj-lt"/>
                <a:ea typeface="+mj-ea"/>
                <a:cs typeface="+mj-cs"/>
              </a:rPr>
              <a:t>Объем и срок освоения программы </a:t>
            </a:r>
          </a:p>
          <a:p>
            <a:pPr>
              <a:spcBef>
                <a:spcPct val="20000"/>
              </a:spcBef>
              <a:buClr>
                <a:srgbClr val="0BD0D9"/>
              </a:buClr>
              <a:buSzPct val="95000"/>
              <a:defRPr/>
            </a:pPr>
            <a:r>
              <a:rPr lang="ru-RU" altLang="ru-RU" dirty="0" smtClean="0"/>
              <a:t>общее количество учебных часов и количество дней, необходимых для освоения ДОП</a:t>
            </a:r>
          </a:p>
        </p:txBody>
      </p:sp>
      <p:sp>
        <p:nvSpPr>
          <p:cNvPr id="28675" name="Прямоугольник 5"/>
          <p:cNvSpPr>
            <a:spLocks noChangeArrowheads="1"/>
          </p:cNvSpPr>
          <p:nvPr/>
        </p:nvSpPr>
        <p:spPr bwMode="auto">
          <a:xfrm>
            <a:off x="630238" y="2579688"/>
            <a:ext cx="8262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5593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593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593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593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593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593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593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593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59300" algn="l"/>
              </a:tabLst>
              <a:defRPr sz="2000">
                <a:solidFill>
                  <a:schemeClr val="tx1"/>
                </a:solidFill>
                <a:latin typeface="Calibri" panose="020F0502020204030204" pitchFamily="34" charset="0"/>
              </a:defRPr>
            </a:lvl9pPr>
          </a:lstStyle>
          <a:p>
            <a:pPr algn="just">
              <a:spcBef>
                <a:spcPct val="0"/>
              </a:spcBef>
              <a:buFontTx/>
              <a:buNone/>
            </a:pPr>
            <a:r>
              <a:rPr lang="ru-RU" altLang="ru-RU" sz="2400" dirty="0" smtClean="0">
                <a:latin typeface="Arial" panose="020B0604020202020204" pitchFamily="34" charset="0"/>
              </a:rPr>
              <a:t> </a:t>
            </a:r>
            <a:endParaRPr lang="ru-RU" altLang="ru-RU" sz="2400" dirty="0">
              <a:latin typeface="Arial" panose="020B0604020202020204" pitchFamily="34" charset="0"/>
            </a:endParaRPr>
          </a:p>
        </p:txBody>
      </p:sp>
      <p:sp>
        <p:nvSpPr>
          <p:cNvPr id="3" name="TextBox 2"/>
          <p:cNvSpPr txBox="1"/>
          <p:nvPr/>
        </p:nvSpPr>
        <p:spPr>
          <a:xfrm>
            <a:off x="4932040" y="2713734"/>
            <a:ext cx="5256584" cy="584775"/>
          </a:xfrm>
          <a:prstGeom prst="rect">
            <a:avLst/>
          </a:prstGeom>
          <a:noFill/>
        </p:spPr>
        <p:txBody>
          <a:bodyPr wrap="square" rtlCol="0">
            <a:spAutoFit/>
          </a:bodyPr>
          <a:lstStyle/>
          <a:p>
            <a:r>
              <a:rPr lang="ru-RU" sz="3200" dirty="0" smtClean="0">
                <a:solidFill>
                  <a:schemeClr val="tx2">
                    <a:lumMod val="60000"/>
                    <a:lumOff val="40000"/>
                  </a:schemeClr>
                </a:solidFill>
                <a:ea typeface="Calibri" panose="020F0502020204030204" pitchFamily="34" charset="0"/>
                <a:cs typeface="Times New Roman" panose="02020603050405020304" pitchFamily="18" charset="0"/>
              </a:rPr>
              <a:t>36 </a:t>
            </a:r>
            <a:r>
              <a:rPr lang="ru-RU" sz="3200" dirty="0">
                <a:solidFill>
                  <a:schemeClr val="tx2">
                    <a:lumMod val="60000"/>
                    <a:lumOff val="40000"/>
                  </a:schemeClr>
                </a:solidFill>
                <a:ea typeface="Calibri" panose="020F0502020204030204" pitchFamily="34" charset="0"/>
                <a:cs typeface="Times New Roman" panose="02020603050405020304" pitchFamily="18" charset="0"/>
              </a:rPr>
              <a:t>часов, 12 </a:t>
            </a:r>
            <a:r>
              <a:rPr lang="ru-RU" sz="3200" dirty="0">
                <a:solidFill>
                  <a:srgbClr val="FF0000"/>
                </a:solidFill>
                <a:ea typeface="Calibri" panose="020F0502020204030204" pitchFamily="34" charset="0"/>
                <a:cs typeface="Times New Roman" panose="02020603050405020304" pitchFamily="18" charset="0"/>
              </a:rPr>
              <a:t>дней</a:t>
            </a:r>
          </a:p>
        </p:txBody>
      </p:sp>
      <p:sp>
        <p:nvSpPr>
          <p:cNvPr id="2" name="TextBox 1"/>
          <p:cNvSpPr txBox="1"/>
          <p:nvPr/>
        </p:nvSpPr>
        <p:spPr>
          <a:xfrm>
            <a:off x="980938" y="2713735"/>
            <a:ext cx="3303029" cy="584775"/>
          </a:xfrm>
          <a:prstGeom prst="rect">
            <a:avLst/>
          </a:prstGeom>
          <a:noFill/>
        </p:spPr>
        <p:txBody>
          <a:bodyPr wrap="square" rtlCol="0">
            <a:spAutoFit/>
          </a:bodyPr>
          <a:lstStyle/>
          <a:p>
            <a:r>
              <a:rPr lang="ru-RU" sz="3200" dirty="0">
                <a:solidFill>
                  <a:schemeClr val="tx2">
                    <a:lumMod val="60000"/>
                    <a:lumOff val="40000"/>
                  </a:schemeClr>
                </a:solidFill>
                <a:ea typeface="Calibri" panose="020F0502020204030204" pitchFamily="34" charset="0"/>
                <a:cs typeface="Times New Roman" panose="02020603050405020304" pitchFamily="18" charset="0"/>
              </a:rPr>
              <a:t>504 часа, 7 </a:t>
            </a:r>
            <a:r>
              <a:rPr lang="ru-RU" sz="3200" dirty="0">
                <a:solidFill>
                  <a:srgbClr val="FF0000"/>
                </a:solidFill>
                <a:ea typeface="Calibri" panose="020F0502020204030204" pitchFamily="34" charset="0"/>
                <a:cs typeface="Times New Roman" panose="02020603050405020304" pitchFamily="18" charset="0"/>
              </a:rPr>
              <a:t>лет</a:t>
            </a:r>
          </a:p>
        </p:txBody>
      </p:sp>
      <p:cxnSp>
        <p:nvCxnSpPr>
          <p:cNvPr id="5" name="Прямая соединительная линия 4"/>
          <p:cNvCxnSpPr/>
          <p:nvPr/>
        </p:nvCxnSpPr>
        <p:spPr>
          <a:xfrm>
            <a:off x="4427984" y="2348880"/>
            <a:ext cx="0" cy="165618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274638"/>
            <a:ext cx="8229600" cy="633412"/>
          </a:xfrm>
        </p:spPr>
        <p:txBody>
          <a:bodyPr>
            <a:normAutofit fontScale="90000"/>
          </a:bodyPr>
          <a:lstStyle/>
          <a:p>
            <a:pPr>
              <a:defRPr/>
            </a:pPr>
            <a:r>
              <a:rPr lang="ru-RU" sz="3100" b="1" dirty="0"/>
              <a:t>Соответствие целям и задачам дополнительного </a:t>
            </a:r>
            <a:r>
              <a:rPr lang="ru-RU" sz="3100" b="1" dirty="0" smtClean="0"/>
              <a:t>образования</a:t>
            </a:r>
            <a:endParaRPr lang="ru-RU" dirty="0"/>
          </a:p>
        </p:txBody>
      </p:sp>
      <p:sp>
        <p:nvSpPr>
          <p:cNvPr id="12" name="Объект 11"/>
          <p:cNvSpPr>
            <a:spLocks noGrp="1"/>
          </p:cNvSpPr>
          <p:nvPr>
            <p:ph sz="half" idx="2"/>
          </p:nvPr>
        </p:nvSpPr>
        <p:spPr/>
        <p:txBody>
          <a:bodyPr>
            <a:normAutofit/>
          </a:bodyPr>
          <a:lstStyle/>
          <a:p>
            <a:pPr>
              <a:defRPr/>
            </a:pPr>
            <a:r>
              <a:rPr lang="ru-RU" sz="2100" dirty="0" smtClean="0">
                <a:latin typeface="Arial" panose="020B0604020202020204" pitchFamily="34" charset="0"/>
                <a:cs typeface="Arial" panose="020B0604020202020204" pitchFamily="34" charset="0"/>
              </a:rPr>
              <a:t>п.5 (Приказ 629)</a:t>
            </a:r>
            <a:endParaRPr lang="ru-RU" sz="21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ru-RU" sz="2100" dirty="0" smtClean="0">
                <a:latin typeface="Arial" panose="020B0604020202020204" pitchFamily="34" charset="0"/>
                <a:cs typeface="Arial" panose="020B0604020202020204" pitchFamily="34" charset="0"/>
              </a:rPr>
              <a:t>«Образовательная </a:t>
            </a:r>
            <a:r>
              <a:rPr lang="ru-RU" sz="2100" dirty="0">
                <a:latin typeface="Arial" panose="020B0604020202020204" pitchFamily="34" charset="0"/>
                <a:cs typeface="Arial" panose="020B0604020202020204" pitchFamily="34" charset="0"/>
              </a:rPr>
              <a:t>деятельность по дополнительным общеобразовательным программам должна быть направлена на</a:t>
            </a:r>
            <a:r>
              <a:rPr lang="ru-RU" sz="2100" dirty="0" smtClean="0">
                <a:latin typeface="Arial" panose="020B0604020202020204" pitchFamily="34" charset="0"/>
                <a:cs typeface="Arial" panose="020B0604020202020204" pitchFamily="34" charset="0"/>
              </a:rPr>
              <a:t>:…»</a:t>
            </a:r>
            <a:endParaRPr lang="ru-RU" sz="2100" dirty="0">
              <a:latin typeface="Arial" panose="020B0604020202020204" pitchFamily="34" charset="0"/>
              <a:cs typeface="Arial" panose="020B0604020202020204" pitchFamily="34" charset="0"/>
            </a:endParaRPr>
          </a:p>
        </p:txBody>
      </p:sp>
      <p:graphicFrame>
        <p:nvGraphicFramePr>
          <p:cNvPr id="15" name="Схема 14"/>
          <p:cNvGraphicFramePr/>
          <p:nvPr/>
        </p:nvGraphicFramePr>
        <p:xfrm>
          <a:off x="457200" y="1312563"/>
          <a:ext cx="3868340" cy="61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Схема 15"/>
          <p:cNvGraphicFramePr/>
          <p:nvPr/>
        </p:nvGraphicFramePr>
        <p:xfrm>
          <a:off x="4716016" y="1312563"/>
          <a:ext cx="3887391" cy="617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Развернутая стрелка 3"/>
          <p:cNvSpPr/>
          <p:nvPr/>
        </p:nvSpPr>
        <p:spPr>
          <a:xfrm>
            <a:off x="5651500" y="2852738"/>
            <a:ext cx="2016125" cy="2160587"/>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extLst>
      <p:ext uri="{BB962C8B-B14F-4D97-AF65-F5344CB8AC3E}">
        <p14:creationId xmlns:p14="http://schemas.microsoft.com/office/powerpoint/2010/main" val="1543924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31913" y="115888"/>
            <a:ext cx="8229601" cy="652462"/>
          </a:xfrm>
        </p:spPr>
        <p:txBody>
          <a:bodyPr/>
          <a:lstStyle/>
          <a:p>
            <a:pPr eaLnBrk="1" hangingPunct="1"/>
            <a:r>
              <a:rPr lang="ru-RU" altLang="ru-RU" sz="2400" b="1" smtClean="0"/>
              <a:t>Цель может быть направлена на:</a:t>
            </a:r>
          </a:p>
        </p:txBody>
      </p:sp>
      <p:sp>
        <p:nvSpPr>
          <p:cNvPr id="33795" name="Rectangle 3"/>
          <p:cNvSpPr>
            <a:spLocks noGrp="1" noChangeArrowheads="1"/>
          </p:cNvSpPr>
          <p:nvPr>
            <p:ph idx="1"/>
          </p:nvPr>
        </p:nvSpPr>
        <p:spPr>
          <a:xfrm>
            <a:off x="179388" y="1196975"/>
            <a:ext cx="8572500" cy="4176713"/>
          </a:xfrm>
        </p:spPr>
        <p:txBody>
          <a:bodyPr/>
          <a:lstStyle/>
          <a:p>
            <a:pPr algn="just"/>
            <a:r>
              <a:rPr lang="ru-RU" altLang="ru-RU" sz="1800" smtClean="0">
                <a:cs typeface="Arial" panose="020B0604020202020204" pitchFamily="34" charset="0"/>
              </a:rPr>
              <a:t>обеспечение духовно-нравственного, гражданско-патриотического воспитания обучающихся</a:t>
            </a:r>
          </a:p>
          <a:p>
            <a:pPr algn="just"/>
            <a:r>
              <a:rPr lang="ru-RU" altLang="ru-RU" sz="1800" smtClean="0">
                <a:cs typeface="Arial" panose="020B0604020202020204" pitchFamily="34" charset="0"/>
              </a:rPr>
              <a:t>формирование и развитие творческих способностей обучающихся</a:t>
            </a:r>
          </a:p>
          <a:p>
            <a:pPr algn="just"/>
            <a:r>
              <a:rPr lang="ru-RU" altLang="ru-RU" sz="1800" smtClean="0">
                <a:cs typeface="Arial" panose="020B0604020202020204" pitchFamily="34" charset="0"/>
              </a:rPr>
              <a:t>удовлетворение индивидуальных потребностей обучающихся в интеллектуальном, нравственном, художественно-эстетическом развитии и физическом совершенствовании</a:t>
            </a:r>
          </a:p>
          <a:p>
            <a:pPr algn="just"/>
            <a:r>
              <a:rPr lang="ru-RU" altLang="ru-RU" sz="1800" smtClean="0">
                <a:cs typeface="Arial" panose="020B0604020202020204" pitchFamily="34" charset="0"/>
              </a:rPr>
              <a:t>формирование культуры здорового и безопасного образа жизни, укрепление здоровья, а также на организацию свободного времени обучающихся</a:t>
            </a:r>
          </a:p>
          <a:p>
            <a:pPr algn="just"/>
            <a:r>
              <a:rPr lang="ru-RU" altLang="ru-RU" sz="1800" smtClean="0">
                <a:cs typeface="Arial" panose="020B0604020202020204" pitchFamily="34" charset="0"/>
              </a:rPr>
              <a:t>адаптацию обучающихся к жизни в обществе</a:t>
            </a:r>
          </a:p>
          <a:p>
            <a:pPr algn="just"/>
            <a:r>
              <a:rPr lang="ru-RU" altLang="ru-RU" sz="1800" smtClean="0">
                <a:cs typeface="Arial" panose="020B0604020202020204" pitchFamily="34" charset="0"/>
              </a:rPr>
              <a:t>профессиональную ориентацию обучающихся</a:t>
            </a:r>
          </a:p>
          <a:p>
            <a:pPr algn="just"/>
            <a:r>
              <a:rPr lang="ru-RU" altLang="ru-RU" sz="1800" smtClean="0">
                <a:cs typeface="Arial" panose="020B0604020202020204" pitchFamily="34" charset="0"/>
              </a:rPr>
              <a:t>выявление, развитие и поддержку обучающихся, проявивших выдающиеся способности</a:t>
            </a:r>
          </a:p>
          <a:p>
            <a:pPr algn="just"/>
            <a:r>
              <a:rPr lang="ru-RU" altLang="ru-RU" sz="1800" smtClean="0">
                <a:cs typeface="Arial" panose="020B0604020202020204" pitchFamily="34" charset="0"/>
              </a:rPr>
              <a:t>удовлетворение иных образовательных потребностей и интересов обучающихся, не противоречащих законодательству Российской Федерации, осуществляемых за пределами федеральных государственных образовательных стандартов и федеральных государственных требований</a:t>
            </a:r>
          </a:p>
        </p:txBody>
      </p:sp>
    </p:spTree>
    <p:extLst>
      <p:ext uri="{BB962C8B-B14F-4D97-AF65-F5344CB8AC3E}">
        <p14:creationId xmlns:p14="http://schemas.microsoft.com/office/powerpoint/2010/main" val="2806180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323850" y="476250"/>
            <a:ext cx="8424863" cy="5184775"/>
          </a:xfrm>
        </p:spPr>
        <p:txBody>
          <a:bodyPr/>
          <a:lstStyle/>
          <a:p>
            <a:pPr marL="0" indent="0" eaLnBrk="1" hangingPunct="1">
              <a:spcBef>
                <a:spcPct val="0"/>
              </a:spcBef>
              <a:spcAft>
                <a:spcPts val="1200"/>
              </a:spcAft>
              <a:buFont typeface="Arial" panose="020B0604020202020204" pitchFamily="34" charset="0"/>
              <a:buNone/>
              <a:defRPr/>
            </a:pPr>
            <a:r>
              <a:rPr lang="ru-RU" altLang="ru-RU" sz="1600" b="1" dirty="0">
                <a:solidFill>
                  <a:schemeClr val="accent1">
                    <a:lumMod val="75000"/>
                  </a:schemeClr>
                </a:solidFill>
              </a:rPr>
              <a:t>Региональный уровень</a:t>
            </a:r>
          </a:p>
          <a:p>
            <a:pPr eaLnBrk="1" hangingPunct="1">
              <a:spcBef>
                <a:spcPct val="0"/>
              </a:spcBef>
              <a:spcAft>
                <a:spcPts val="1200"/>
              </a:spcAft>
              <a:defRPr/>
            </a:pPr>
            <a:r>
              <a:rPr lang="ru-RU" sz="1600" b="1" dirty="0" smtClean="0">
                <a:hlinkClick r:id="rId3"/>
              </a:rPr>
              <a:t>Об </a:t>
            </a:r>
            <a:r>
              <a:rPr lang="ru-RU" sz="1600" b="1" dirty="0">
                <a:hlinkClick r:id="rId3"/>
              </a:rPr>
              <a:t>утверждении критериев оценки качества дополнительных общеразвивающих программ, реализуемых организациями, осуществляющими образовательную деятельность, и индивидуальными предпринимателями Санкт-Петербурга</a:t>
            </a:r>
            <a:r>
              <a:rPr lang="ru-RU" sz="1600" dirty="0"/>
              <a:t> // Распоряжение Комитета по образованию от 25.08.2022 № 1676-р</a:t>
            </a:r>
          </a:p>
          <a:p>
            <a:pPr eaLnBrk="1" hangingPunct="1">
              <a:spcBef>
                <a:spcPct val="0"/>
              </a:spcBef>
              <a:spcAft>
                <a:spcPts val="1200"/>
              </a:spcAft>
              <a:defRPr/>
            </a:pPr>
            <a:r>
              <a:rPr lang="ru-RU" sz="1600" b="1" dirty="0" smtClean="0">
                <a:hlinkClick r:id="rId4"/>
              </a:rPr>
              <a:t>Об </a:t>
            </a:r>
            <a:r>
              <a:rPr lang="ru-RU" sz="1600" b="1" dirty="0">
                <a:hlinkClick r:id="rId4"/>
              </a:rPr>
              <a:t>утверждении Правил проведения независимой оценки качества дополнительных общеразвивающих программ, планируемых к реализации в рамках персонифицированного финансирования дополнительного образования детей </a:t>
            </a:r>
            <a:r>
              <a:rPr lang="ru-RU" sz="1600" b="1" dirty="0" smtClean="0">
                <a:hlinkClick r:id="rId4"/>
              </a:rPr>
              <a:t/>
            </a:r>
            <a:br>
              <a:rPr lang="ru-RU" sz="1600" b="1" dirty="0" smtClean="0">
                <a:hlinkClick r:id="rId4"/>
              </a:rPr>
            </a:br>
            <a:r>
              <a:rPr lang="ru-RU" sz="1600" b="1" dirty="0" smtClean="0">
                <a:hlinkClick r:id="rId4"/>
              </a:rPr>
              <a:t>в </a:t>
            </a:r>
            <a:r>
              <a:rPr lang="ru-RU" sz="1600" b="1" dirty="0">
                <a:hlinkClick r:id="rId4"/>
              </a:rPr>
              <a:t>Санкт-Петербурге</a:t>
            </a:r>
            <a:r>
              <a:rPr lang="ru-RU" sz="1600" b="1" dirty="0"/>
              <a:t> </a:t>
            </a:r>
            <a:r>
              <a:rPr lang="ru-RU" sz="1600" dirty="0"/>
              <a:t>//</a:t>
            </a:r>
            <a:r>
              <a:rPr lang="ru-RU" sz="1600" b="1" dirty="0"/>
              <a:t> </a:t>
            </a:r>
            <a:r>
              <a:rPr lang="ru-RU" sz="1600" dirty="0"/>
              <a:t>Распоряжение Комитета по образованию от 05.09.2022 № 1779-р</a:t>
            </a:r>
          </a:p>
          <a:p>
            <a:pPr eaLnBrk="1" hangingPunct="1">
              <a:lnSpc>
                <a:spcPct val="80000"/>
              </a:lnSpc>
              <a:buFont typeface="Wingdings" pitchFamily="2" charset="2"/>
              <a:buNone/>
              <a:defRPr/>
            </a:pPr>
            <a:endParaRPr lang="ru-RU" altLang="ru-RU" sz="1600" dirty="0"/>
          </a:p>
          <a:p>
            <a:pPr eaLnBrk="1" hangingPunct="1">
              <a:lnSpc>
                <a:spcPct val="80000"/>
              </a:lnSpc>
              <a:buFont typeface="Wingdings" pitchFamily="2" charset="2"/>
              <a:buNone/>
              <a:defRPr/>
            </a:pPr>
            <a:endParaRPr lang="ru-RU" altLang="ru-RU" sz="1600" dirty="0" smtClean="0"/>
          </a:p>
          <a:p>
            <a:pPr eaLnBrk="1" hangingPunct="1">
              <a:lnSpc>
                <a:spcPct val="80000"/>
              </a:lnSpc>
              <a:buFont typeface="Wingdings" pitchFamily="2" charset="2"/>
              <a:buNone/>
              <a:defRPr/>
            </a:pPr>
            <a:endParaRPr lang="ru-RU" altLang="ru-RU" sz="1600" dirty="0" smtClean="0"/>
          </a:p>
          <a:p>
            <a:pPr algn="r" eaLnBrk="1" hangingPunct="1">
              <a:lnSpc>
                <a:spcPct val="80000"/>
              </a:lnSpc>
              <a:buFont typeface="Wingdings" pitchFamily="2" charset="2"/>
              <a:buNone/>
              <a:defRPr/>
            </a:pPr>
            <a:endParaRPr lang="ru-RU" altLang="ru-RU" sz="1600" dirty="0" smtClean="0"/>
          </a:p>
        </p:txBody>
      </p:sp>
      <p:sp>
        <p:nvSpPr>
          <p:cNvPr id="9219" name="Rectangle 2"/>
          <p:cNvSpPr>
            <a:spLocks noGrp="1" noChangeArrowheads="1"/>
          </p:cNvSpPr>
          <p:nvPr>
            <p:ph type="title"/>
          </p:nvPr>
        </p:nvSpPr>
        <p:spPr>
          <a:xfrm>
            <a:off x="-252413" y="2205038"/>
            <a:ext cx="8077201" cy="695325"/>
          </a:xfrm>
        </p:spPr>
        <p:txBody>
          <a:bodyPr/>
          <a:lstStyle/>
          <a:p>
            <a:pPr eaLnBrk="1" hangingPunct="1"/>
            <a:r>
              <a:rPr lang="ru-RU" altLang="ru-RU" sz="2400" b="1" smtClean="0"/>
              <a:t> </a:t>
            </a:r>
          </a:p>
        </p:txBody>
      </p:sp>
      <p:sp>
        <p:nvSpPr>
          <p:cNvPr id="4" name="TextBox 3"/>
          <p:cNvSpPr txBox="1"/>
          <p:nvPr/>
        </p:nvSpPr>
        <p:spPr>
          <a:xfrm>
            <a:off x="467544" y="3501008"/>
            <a:ext cx="5976664" cy="338554"/>
          </a:xfrm>
          <a:prstGeom prst="rect">
            <a:avLst/>
          </a:prstGeom>
          <a:noFill/>
        </p:spPr>
        <p:txBody>
          <a:bodyPr wrap="square" rtlCol="0">
            <a:spAutoFit/>
          </a:bodyPr>
          <a:lstStyle/>
          <a:p>
            <a:r>
              <a:rPr lang="ru-RU" altLang="ru-RU" sz="1600" b="1" dirty="0" smtClean="0">
                <a:solidFill>
                  <a:schemeClr val="accent1">
                    <a:lumMod val="75000"/>
                  </a:schemeClr>
                </a:solidFill>
                <a:latin typeface="+mn-lt"/>
                <a:cs typeface="+mn-cs"/>
              </a:rPr>
              <a:t>Локальные акты</a:t>
            </a:r>
            <a:endParaRPr lang="ru-RU" altLang="ru-RU" sz="1600" b="1" dirty="0">
              <a:solidFill>
                <a:schemeClr val="accent1">
                  <a:lumMod val="75000"/>
                </a:schemeClr>
              </a:solidFill>
              <a:latin typeface="+mn-lt"/>
              <a:cs typeface="+mn-cs"/>
            </a:endParaRPr>
          </a:p>
        </p:txBody>
      </p:sp>
      <p:sp>
        <p:nvSpPr>
          <p:cNvPr id="5" name="TextBox 4"/>
          <p:cNvSpPr txBox="1"/>
          <p:nvPr/>
        </p:nvSpPr>
        <p:spPr>
          <a:xfrm>
            <a:off x="355121" y="4005064"/>
            <a:ext cx="8712968" cy="1815882"/>
          </a:xfrm>
          <a:prstGeom prst="rect">
            <a:avLst/>
          </a:prstGeom>
          <a:noFill/>
        </p:spPr>
        <p:txBody>
          <a:bodyPr wrap="square" rtlCol="0">
            <a:spAutoFit/>
          </a:bodyPr>
          <a:lstStyle/>
          <a:p>
            <a:pPr marL="269875" indent="-269875">
              <a:buFont typeface="Arial" pitchFamily="34" charset="0"/>
              <a:buChar char="•"/>
            </a:pPr>
            <a:r>
              <a:rPr lang="ru-RU" sz="1600" b="1" dirty="0">
                <a:latin typeface="+mn-lt"/>
              </a:rPr>
              <a:t>Положение о проектировании и утверждении ДОП</a:t>
            </a:r>
          </a:p>
          <a:p>
            <a:pPr marL="269875" indent="-269875">
              <a:buFont typeface="Arial" pitchFamily="34" charset="0"/>
              <a:buChar char="•"/>
            </a:pPr>
            <a:r>
              <a:rPr lang="ru-RU" sz="1600" b="1" dirty="0">
                <a:latin typeface="+mn-lt"/>
              </a:rPr>
              <a:t>Положение о наполняемости детских объединений, реализующих ДОП</a:t>
            </a:r>
          </a:p>
          <a:p>
            <a:pPr marL="269875" indent="-269875">
              <a:buFont typeface="Arial" pitchFamily="34" charset="0"/>
              <a:buChar char="•"/>
            </a:pPr>
            <a:r>
              <a:rPr lang="ru-RU" sz="1600" b="1" dirty="0">
                <a:latin typeface="+mn-lt"/>
              </a:rPr>
              <a:t>Порядок комплектования детских объединений, реализующих ДОП </a:t>
            </a:r>
          </a:p>
          <a:p>
            <a:pPr marL="269875" indent="-269875">
              <a:buFont typeface="Arial" pitchFamily="34" charset="0"/>
              <a:buChar char="•"/>
            </a:pPr>
            <a:r>
              <a:rPr lang="ru-RU" sz="1600" b="1" dirty="0">
                <a:latin typeface="+mn-lt"/>
              </a:rPr>
              <a:t>Положение о формах, периодичности и порядке аттестации обучающихся по ДОП</a:t>
            </a:r>
          </a:p>
          <a:p>
            <a:pPr marL="269875" indent="-269875">
              <a:buFont typeface="Arial" pitchFamily="34" charset="0"/>
              <a:buChar char="•"/>
            </a:pPr>
            <a:r>
              <a:rPr lang="ru-RU" sz="1600" b="1" dirty="0">
                <a:latin typeface="+mn-lt"/>
              </a:rPr>
              <a:t>Правила конкурсного набора обучающихся  в объединения, реализующие ДОП </a:t>
            </a:r>
          </a:p>
          <a:p>
            <a:r>
              <a:rPr lang="ru-RU" sz="1600" b="1" dirty="0">
                <a:latin typeface="+mn-lt"/>
              </a:rPr>
              <a:t>      </a:t>
            </a:r>
            <a:r>
              <a:rPr lang="ru-RU" sz="1600" b="1" i="1" dirty="0">
                <a:solidFill>
                  <a:srgbClr val="FF0000"/>
                </a:solidFill>
                <a:latin typeface="+mn-lt"/>
              </a:rPr>
              <a:t>(при необходимости)</a:t>
            </a:r>
          </a:p>
          <a:p>
            <a:endParaRPr lang="ru-RU" sz="1600" b="1" dirty="0">
              <a:latin typeface="+mn-lt"/>
              <a:cs typeface="+mn-cs"/>
              <a:hlinkClick r:id="rId3"/>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омашний\Pictures\Снимок.PNG"/>
          <p:cNvPicPr>
            <a:picLocks noChangeAspect="1" noChangeArrowheads="1"/>
          </p:cNvPicPr>
          <p:nvPr/>
        </p:nvPicPr>
        <p:blipFill>
          <a:blip r:embed="rId2" cstate="print"/>
          <a:srcRect/>
          <a:stretch>
            <a:fillRect/>
          </a:stretch>
        </p:blipFill>
        <p:spPr bwMode="auto">
          <a:xfrm>
            <a:off x="3203848" y="2780928"/>
            <a:ext cx="5462500" cy="3312368"/>
          </a:xfrm>
          <a:prstGeom prst="rect">
            <a:avLst/>
          </a:prstGeom>
          <a:noFill/>
          <a:ln>
            <a:solidFill>
              <a:schemeClr val="tx1"/>
            </a:solidFill>
          </a:ln>
        </p:spPr>
      </p:pic>
      <p:pic>
        <p:nvPicPr>
          <p:cNvPr id="1027" name="Picture 3" descr="C:\Users\Домашний\Pictures\Снимок1.PNG"/>
          <p:cNvPicPr>
            <a:picLocks noChangeAspect="1" noChangeArrowheads="1"/>
          </p:cNvPicPr>
          <p:nvPr/>
        </p:nvPicPr>
        <p:blipFill>
          <a:blip r:embed="rId3" cstate="print"/>
          <a:srcRect/>
          <a:stretch>
            <a:fillRect/>
          </a:stretch>
        </p:blipFill>
        <p:spPr bwMode="auto">
          <a:xfrm>
            <a:off x="467544" y="332656"/>
            <a:ext cx="7659687" cy="3181350"/>
          </a:xfrm>
          <a:prstGeom prst="rect">
            <a:avLst/>
          </a:prstGeom>
          <a:noFill/>
          <a:ln>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3568" y="764704"/>
            <a:ext cx="8229600" cy="723900"/>
          </a:xfrm>
        </p:spPr>
        <p:txBody>
          <a:bodyPr/>
          <a:lstStyle/>
          <a:p>
            <a:pPr algn="l" eaLnBrk="1" hangingPunct="1"/>
            <a:r>
              <a:rPr lang="ru-RU" altLang="ru-RU" sz="2800" b="1" dirty="0" smtClean="0"/>
              <a:t>Цель</a:t>
            </a:r>
            <a:r>
              <a:rPr lang="ru-RU" altLang="ru-RU" sz="2800" dirty="0" smtClean="0"/>
              <a:t> </a:t>
            </a:r>
          </a:p>
        </p:txBody>
      </p:sp>
      <p:sp>
        <p:nvSpPr>
          <p:cNvPr id="48131" name="Rectangle 3"/>
          <p:cNvSpPr>
            <a:spLocks noGrp="1" noChangeArrowheads="1"/>
          </p:cNvSpPr>
          <p:nvPr>
            <p:ph idx="1"/>
          </p:nvPr>
        </p:nvSpPr>
        <p:spPr>
          <a:xfrm>
            <a:off x="467544" y="1916832"/>
            <a:ext cx="8229600" cy="2304256"/>
          </a:xfrm>
        </p:spPr>
        <p:txBody>
          <a:bodyPr rtlCol="0">
            <a:normAutofit/>
          </a:bodyPr>
          <a:lstStyle/>
          <a:p>
            <a:pPr marL="274320" indent="-274320" eaLnBrk="1" fontAlgn="auto" hangingPunct="1">
              <a:spcAft>
                <a:spcPts val="0"/>
              </a:spcAft>
              <a:buClr>
                <a:schemeClr val="accent3"/>
              </a:buClr>
              <a:buFont typeface="Wingdings 2"/>
              <a:buChar char=""/>
              <a:defRPr/>
            </a:pPr>
            <a:r>
              <a:rPr lang="ru-RU" sz="2800" b="1" dirty="0" smtClean="0">
                <a:latin typeface="+mj-lt"/>
              </a:rPr>
              <a:t>конкретный, характеризованный качественно,</a:t>
            </a:r>
            <a:r>
              <a:rPr lang="ru-RU" sz="2800" dirty="0" smtClean="0">
                <a:latin typeface="+mj-lt"/>
              </a:rPr>
              <a:t> </a:t>
            </a:r>
            <a:br>
              <a:rPr lang="ru-RU" sz="2800" dirty="0" smtClean="0">
                <a:latin typeface="+mj-lt"/>
              </a:rPr>
            </a:br>
            <a:r>
              <a:rPr lang="ru-RU" sz="2800" dirty="0" smtClean="0">
                <a:latin typeface="+mj-lt"/>
              </a:rPr>
              <a:t>а где можно, то и </a:t>
            </a:r>
            <a:r>
              <a:rPr lang="ru-RU" sz="2800" b="1" dirty="0" smtClean="0">
                <a:latin typeface="+mj-lt"/>
              </a:rPr>
              <a:t>количественно,</a:t>
            </a:r>
            <a:r>
              <a:rPr lang="ru-RU" sz="2800" dirty="0" smtClean="0">
                <a:latin typeface="+mj-lt"/>
              </a:rPr>
              <a:t> образ желаемого (ожидаемого) </a:t>
            </a:r>
            <a:r>
              <a:rPr lang="ru-RU" sz="2800" b="1" dirty="0" smtClean="0">
                <a:latin typeface="+mj-lt"/>
              </a:rPr>
              <a:t>результат</a:t>
            </a:r>
            <a:r>
              <a:rPr lang="ru-RU" sz="2800" dirty="0" smtClean="0">
                <a:latin typeface="+mj-lt"/>
              </a:rPr>
              <a:t>а, </a:t>
            </a:r>
            <a:r>
              <a:rPr lang="ru-RU" sz="2800" b="1" dirty="0" smtClean="0">
                <a:latin typeface="+mj-lt"/>
              </a:rPr>
              <a:t>который возможно достичь</a:t>
            </a:r>
            <a:r>
              <a:rPr lang="ru-RU" sz="2800" dirty="0" smtClean="0">
                <a:latin typeface="+mj-lt"/>
              </a:rPr>
              <a:t>  к четко определенному моменту времени</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3"/>
          <p:cNvSpPr>
            <a:spLocks noChangeArrowheads="1"/>
          </p:cNvSpPr>
          <p:nvPr/>
        </p:nvSpPr>
        <p:spPr bwMode="auto">
          <a:xfrm>
            <a:off x="107504" y="548680"/>
            <a:ext cx="4032448"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u-RU" altLang="ru-RU" sz="1800" dirty="0">
                <a:latin typeface="+mn-lt"/>
                <a:cs typeface="Times New Roman" panose="02020603050405020304" pitchFamily="18" charset="0"/>
              </a:rPr>
              <a:t>Духовно-нравственное, творческое и физическое развитие учащихся посредством знакомства с национальными культурами и изучением танцев разных народов.</a:t>
            </a:r>
          </a:p>
          <a:p>
            <a:pPr algn="just">
              <a:spcBef>
                <a:spcPct val="0"/>
              </a:spcBef>
            </a:pPr>
            <a:endParaRPr lang="ru-RU" altLang="ru-RU" sz="1800" dirty="0">
              <a:latin typeface="+mn-lt"/>
              <a:cs typeface="Times New Roman" panose="02020603050405020304" pitchFamily="18" charset="0"/>
            </a:endParaRPr>
          </a:p>
          <a:p>
            <a:pPr algn="just">
              <a:spcBef>
                <a:spcPct val="0"/>
              </a:spcBef>
            </a:pPr>
            <a:r>
              <a:rPr lang="ru-RU" altLang="ru-RU" sz="1800" dirty="0">
                <a:latin typeface="+mn-lt"/>
                <a:cs typeface="Times New Roman" panose="02020603050405020304" pitchFamily="18" charset="0"/>
              </a:rPr>
              <a:t>Развитие индивидуальных способностей, самореализация личности учащегося на основе формирования интереса к техническому проектированию в процессе занятий автомодельным спортом.</a:t>
            </a:r>
          </a:p>
          <a:p>
            <a:pPr algn="just">
              <a:spcBef>
                <a:spcPct val="0"/>
              </a:spcBef>
            </a:pPr>
            <a:endParaRPr lang="ru-RU" altLang="ru-RU" sz="1800" dirty="0">
              <a:latin typeface="+mn-lt"/>
              <a:cs typeface="Times New Roman" panose="02020603050405020304" pitchFamily="18" charset="0"/>
            </a:endParaRPr>
          </a:p>
          <a:p>
            <a:pPr>
              <a:spcBef>
                <a:spcPct val="0"/>
              </a:spcBef>
            </a:pPr>
            <a:r>
              <a:rPr lang="ru-RU" altLang="ru-RU" sz="1800" dirty="0">
                <a:latin typeface="+mn-lt"/>
              </a:rPr>
              <a:t>Социализация и личностный рост подростков посредством овладения знаниями, умениями и навыками музееведческой </a:t>
            </a:r>
            <a:r>
              <a:rPr lang="ru-RU" altLang="ru-RU" sz="1800" dirty="0" smtClean="0">
                <a:latin typeface="+mn-lt"/>
              </a:rPr>
              <a:t>деятельности</a:t>
            </a:r>
            <a:r>
              <a:rPr lang="ru-RU" altLang="ru-RU" sz="1800" dirty="0">
                <a:latin typeface="+mn-lt"/>
              </a:rPr>
              <a:t>.</a:t>
            </a:r>
          </a:p>
        </p:txBody>
      </p:sp>
      <p:sp>
        <p:nvSpPr>
          <p:cNvPr id="2" name="Прямоугольник 1"/>
          <p:cNvSpPr/>
          <p:nvPr/>
        </p:nvSpPr>
        <p:spPr>
          <a:xfrm>
            <a:off x="4788024" y="548680"/>
            <a:ext cx="4283968" cy="5355312"/>
          </a:xfrm>
          <a:prstGeom prst="rect">
            <a:avLst/>
          </a:prstGeom>
        </p:spPr>
        <p:txBody>
          <a:bodyPr wrap="square">
            <a:spAutoFit/>
          </a:bodyPr>
          <a:lstStyle/>
          <a:p>
            <a:pPr marL="285750" indent="-285750">
              <a:buFont typeface="Arial" panose="020B0604020202020204" pitchFamily="34" charset="0"/>
              <a:buChar char="•"/>
            </a:pPr>
            <a:r>
              <a:rPr lang="ru-RU" dirty="0" smtClean="0">
                <a:latin typeface="+mn-lt"/>
                <a:ea typeface="Times New Roman" panose="02020603050405020304" pitchFamily="18" charset="0"/>
              </a:rPr>
              <a:t>Обучение </a:t>
            </a:r>
            <a:r>
              <a:rPr lang="ru-RU" dirty="0">
                <a:latin typeface="+mn-lt"/>
                <a:ea typeface="Times New Roman" panose="02020603050405020304" pitchFamily="18" charset="0"/>
              </a:rPr>
              <a:t>созданию индивидуальных исследовательских проектов и подготовке публичных выступлений</a:t>
            </a:r>
            <a:r>
              <a:rPr lang="ru-RU" dirty="0" smtClean="0">
                <a:latin typeface="+mn-lt"/>
                <a:ea typeface="Times New Roman" panose="02020603050405020304" pitchFamily="18" charset="0"/>
              </a:rPr>
              <a:t>.</a:t>
            </a:r>
          </a:p>
          <a:p>
            <a:pPr marL="285750" indent="-285750">
              <a:buFont typeface="Arial" panose="020B0604020202020204" pitchFamily="34" charset="0"/>
              <a:buChar char="•"/>
            </a:pPr>
            <a:endParaRPr lang="ru-RU" dirty="0" smtClean="0">
              <a:latin typeface="+mn-lt"/>
            </a:endParaRPr>
          </a:p>
          <a:p>
            <a:pPr marL="285750" indent="-285750">
              <a:buFont typeface="Arial" panose="020B0604020202020204" pitchFamily="34" charset="0"/>
              <a:buChar char="•"/>
            </a:pPr>
            <a:r>
              <a:rPr lang="ru-RU" dirty="0" smtClean="0">
                <a:latin typeface="+mn-lt"/>
              </a:rPr>
              <a:t>Приобщение </a:t>
            </a:r>
            <a:r>
              <a:rPr lang="ru-RU" dirty="0">
                <a:latin typeface="+mn-lt"/>
              </a:rPr>
              <a:t>учащихся к театральной деятельности для дальнейшего творческого самоопределения</a:t>
            </a:r>
            <a:r>
              <a:rPr lang="ru-RU" dirty="0" smtClean="0">
                <a:latin typeface="+mn-lt"/>
              </a:rPr>
              <a:t>.</a:t>
            </a:r>
          </a:p>
          <a:p>
            <a:pPr marL="285750" indent="-285750">
              <a:buFont typeface="Arial" panose="020B0604020202020204" pitchFamily="34" charset="0"/>
              <a:buChar char="•"/>
            </a:pPr>
            <a:endParaRPr lang="ru-RU" dirty="0" smtClean="0">
              <a:latin typeface="+mn-lt"/>
            </a:endParaRPr>
          </a:p>
          <a:p>
            <a:pPr marL="285750" indent="-285750">
              <a:buFont typeface="Arial" panose="020B0604020202020204" pitchFamily="34" charset="0"/>
              <a:buChar char="•"/>
            </a:pPr>
            <a:r>
              <a:rPr lang="ru-RU" dirty="0" smtClean="0">
                <a:latin typeface="+mn-lt"/>
              </a:rPr>
              <a:t>Освоение </a:t>
            </a:r>
            <a:r>
              <a:rPr lang="ru-RU" dirty="0">
                <a:latin typeface="+mn-lt"/>
              </a:rPr>
              <a:t>технологии изготовления </a:t>
            </a:r>
            <a:r>
              <a:rPr lang="ru-RU" dirty="0" err="1">
                <a:latin typeface="+mn-lt"/>
              </a:rPr>
              <a:t>стикера-фликера</a:t>
            </a:r>
            <a:r>
              <a:rPr lang="ru-RU" dirty="0">
                <a:latin typeface="+mn-lt"/>
              </a:rPr>
              <a:t> для обеспечения собственной безопасности на дороге.</a:t>
            </a:r>
          </a:p>
          <a:p>
            <a:pPr marL="285750" indent="-285750">
              <a:buFont typeface="Arial" panose="020B0604020202020204" pitchFamily="34" charset="0"/>
              <a:buChar char="•"/>
            </a:pPr>
            <a:endParaRPr lang="ru-RU" dirty="0" smtClean="0">
              <a:latin typeface="+mn-lt"/>
            </a:endParaRPr>
          </a:p>
          <a:p>
            <a:pPr marL="285750" indent="-285750">
              <a:buFont typeface="Arial" panose="020B0604020202020204" pitchFamily="34" charset="0"/>
              <a:buChar char="•"/>
            </a:pPr>
            <a:r>
              <a:rPr lang="ru-RU" dirty="0">
                <a:latin typeface="+mn-lt"/>
              </a:rPr>
              <a:t>П</a:t>
            </a:r>
            <a:r>
              <a:rPr lang="ru-RU" dirty="0" smtClean="0">
                <a:latin typeface="+mn-lt"/>
              </a:rPr>
              <a:t>ознакомить </a:t>
            </a:r>
            <a:r>
              <a:rPr lang="ru-RU" dirty="0">
                <a:latin typeface="+mn-lt"/>
              </a:rPr>
              <a:t>первоклассников с треками Программы развития социальной активности обучающихся начальных классов «Орлята России» для дальнейшего выбора ими направления деятельности.</a:t>
            </a:r>
          </a:p>
          <a:p>
            <a:pPr marL="285750" indent="-285750">
              <a:buFont typeface="Arial" panose="020B0604020202020204" pitchFamily="34" charset="0"/>
              <a:buChar char="•"/>
            </a:pPr>
            <a:endParaRPr lang="ru-RU" dirty="0"/>
          </a:p>
        </p:txBody>
      </p:sp>
      <p:sp>
        <p:nvSpPr>
          <p:cNvPr id="3" name="TextBox 2"/>
          <p:cNvSpPr txBox="1"/>
          <p:nvPr/>
        </p:nvSpPr>
        <p:spPr>
          <a:xfrm>
            <a:off x="4191785" y="2210673"/>
            <a:ext cx="576064" cy="1015663"/>
          </a:xfrm>
          <a:prstGeom prst="rect">
            <a:avLst/>
          </a:prstGeom>
          <a:noFill/>
        </p:spPr>
        <p:txBody>
          <a:bodyPr wrap="square" rtlCol="0">
            <a:spAutoFit/>
          </a:bodyPr>
          <a:lstStyle/>
          <a:p>
            <a:r>
              <a:rPr lang="ru-RU" sz="6000" b="1" dirty="0" smtClean="0">
                <a:solidFill>
                  <a:srgbClr val="FF0000"/>
                </a:solidFill>
              </a:rPr>
              <a:t>?</a:t>
            </a:r>
            <a:endParaRPr lang="ru-RU" sz="6000" b="1" dirty="0">
              <a:solidFill>
                <a:srgbClr val="FF0000"/>
              </a:solidFill>
            </a:endParaRPr>
          </a:p>
        </p:txBody>
      </p:sp>
      <p:cxnSp>
        <p:nvCxnSpPr>
          <p:cNvPr id="6" name="Прямая соединительная линия 5"/>
          <p:cNvCxnSpPr/>
          <p:nvPr/>
        </p:nvCxnSpPr>
        <p:spPr>
          <a:xfrm>
            <a:off x="4479817" y="692696"/>
            <a:ext cx="37267"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59632" y="6109270"/>
            <a:ext cx="2448272" cy="369332"/>
          </a:xfrm>
          <a:prstGeom prst="rect">
            <a:avLst/>
          </a:prstGeom>
          <a:noFill/>
        </p:spPr>
        <p:txBody>
          <a:bodyPr wrap="square" rtlCol="0">
            <a:spAutoFit/>
          </a:bodyPr>
          <a:lstStyle/>
          <a:p>
            <a:r>
              <a:rPr lang="ru-RU" b="1" dirty="0" smtClean="0"/>
              <a:t>Длительные ДОП</a:t>
            </a:r>
            <a:endParaRPr lang="ru-RU" b="1" dirty="0"/>
          </a:p>
        </p:txBody>
      </p:sp>
      <p:sp>
        <p:nvSpPr>
          <p:cNvPr id="10" name="TextBox 9"/>
          <p:cNvSpPr txBox="1"/>
          <p:nvPr/>
        </p:nvSpPr>
        <p:spPr>
          <a:xfrm>
            <a:off x="5508104" y="6109270"/>
            <a:ext cx="3240360" cy="369332"/>
          </a:xfrm>
          <a:prstGeom prst="rect">
            <a:avLst/>
          </a:prstGeom>
          <a:noFill/>
        </p:spPr>
        <p:txBody>
          <a:bodyPr wrap="square" rtlCol="0">
            <a:spAutoFit/>
          </a:bodyPr>
          <a:lstStyle/>
          <a:p>
            <a:r>
              <a:rPr lang="ru-RU" b="1" dirty="0" smtClean="0"/>
              <a:t>Краткосрочные ДОП</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righ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Прямоугольник 4"/>
          <p:cNvSpPr>
            <a:spLocks noChangeArrowheads="1"/>
          </p:cNvSpPr>
          <p:nvPr/>
        </p:nvSpPr>
        <p:spPr bwMode="auto">
          <a:xfrm>
            <a:off x="323850" y="927100"/>
            <a:ext cx="8280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
            </a:pPr>
            <a:r>
              <a:rPr lang="ru-RU" altLang="ru-RU" sz="2400" dirty="0">
                <a:latin typeface="Arial" panose="020B0604020202020204" pitchFamily="34" charset="0"/>
              </a:rPr>
              <a:t>ясна, конкретна, однозначна, </a:t>
            </a:r>
            <a:r>
              <a:rPr lang="ru-RU" altLang="ru-RU" sz="2400" dirty="0" smtClean="0">
                <a:latin typeface="Arial" panose="020B0604020202020204" pitchFamily="34" charset="0"/>
              </a:rPr>
              <a:t>достижима</a:t>
            </a:r>
            <a:r>
              <a:rPr lang="ru-RU" altLang="ru-RU" sz="2400" dirty="0">
                <a:latin typeface="Arial" panose="020B0604020202020204" pitchFamily="34" charset="0"/>
              </a:rPr>
              <a:t>, значима для учащегося </a:t>
            </a:r>
          </a:p>
          <a:p>
            <a:pPr algn="just">
              <a:spcBef>
                <a:spcPct val="0"/>
              </a:spcBef>
              <a:buFont typeface="Wingdings" panose="05000000000000000000" pitchFamily="2" charset="2"/>
              <a:buChar char="§"/>
            </a:pPr>
            <a:r>
              <a:rPr lang="ru-RU" altLang="ru-RU" sz="2400" dirty="0">
                <a:latin typeface="Arial" panose="020B0604020202020204" pitchFamily="34" charset="0"/>
              </a:rPr>
              <a:t>соответствует направленности</a:t>
            </a:r>
          </a:p>
          <a:p>
            <a:pPr algn="just">
              <a:spcBef>
                <a:spcPct val="0"/>
              </a:spcBef>
              <a:buFont typeface="Wingdings" panose="05000000000000000000" pitchFamily="2" charset="2"/>
              <a:buChar char="§"/>
            </a:pPr>
            <a:r>
              <a:rPr lang="ru-RU" altLang="ru-RU" sz="2400" dirty="0">
                <a:latin typeface="Arial" panose="020B0604020202020204" pitchFamily="34" charset="0"/>
              </a:rPr>
              <a:t>отражает специфику конкретной программы</a:t>
            </a:r>
          </a:p>
        </p:txBody>
      </p:sp>
      <p:sp>
        <p:nvSpPr>
          <p:cNvPr id="6" name="TextBox 5"/>
          <p:cNvSpPr txBox="1"/>
          <p:nvPr/>
        </p:nvSpPr>
        <p:spPr>
          <a:xfrm>
            <a:off x="323850" y="404813"/>
            <a:ext cx="1368425" cy="522287"/>
          </a:xfrm>
          <a:prstGeom prst="rect">
            <a:avLst/>
          </a:prstGeom>
          <a:noFill/>
        </p:spPr>
        <p:txBody>
          <a:bodyPr>
            <a:spAutoFit/>
          </a:bodyPr>
          <a:lstStyle/>
          <a:p>
            <a:pPr>
              <a:defRPr/>
            </a:pPr>
            <a:r>
              <a:rPr lang="ru-RU" sz="2800" b="1" dirty="0">
                <a:latin typeface="+mj-lt"/>
                <a:ea typeface="+mj-ea"/>
                <a:cs typeface="+mj-cs"/>
              </a:rPr>
              <a:t>Цель:</a:t>
            </a:r>
          </a:p>
        </p:txBody>
      </p:sp>
      <p:sp>
        <p:nvSpPr>
          <p:cNvPr id="2" name="Прямоугольник 1"/>
          <p:cNvSpPr/>
          <p:nvPr/>
        </p:nvSpPr>
        <p:spPr>
          <a:xfrm>
            <a:off x="1763688" y="2780928"/>
            <a:ext cx="6912768" cy="2862322"/>
          </a:xfrm>
          <a:prstGeom prst="rect">
            <a:avLst/>
          </a:prstGeom>
        </p:spPr>
        <p:txBody>
          <a:bodyPr wrap="square">
            <a:spAutoFit/>
          </a:bodyPr>
          <a:lstStyle/>
          <a:p>
            <a:pPr>
              <a:defRPr/>
            </a:pPr>
            <a:r>
              <a:rPr lang="ru-RU" b="1" dirty="0" smtClean="0"/>
              <a:t> </a:t>
            </a:r>
            <a:endParaRPr lang="ru-RU" b="1" dirty="0"/>
          </a:p>
          <a:p>
            <a:pPr marL="285750" indent="-285750">
              <a:buFont typeface="Wingdings" panose="05000000000000000000" pitchFamily="2" charset="2"/>
              <a:buChar char="§"/>
              <a:defRPr/>
            </a:pPr>
            <a:r>
              <a:rPr lang="ru-RU" b="1" dirty="0">
                <a:solidFill>
                  <a:srgbClr val="010101"/>
                </a:solidFill>
                <a:latin typeface="Roboto"/>
              </a:rPr>
              <a:t>развитие</a:t>
            </a:r>
            <a:r>
              <a:rPr lang="ru-RU" dirty="0">
                <a:solidFill>
                  <a:srgbClr val="010101"/>
                </a:solidFill>
                <a:latin typeface="Roboto"/>
              </a:rPr>
              <a:t> мотивации личности к познанию и творчеству</a:t>
            </a:r>
          </a:p>
          <a:p>
            <a:pPr marL="285750" indent="-285750">
              <a:buFont typeface="Wingdings" panose="05000000000000000000" pitchFamily="2" charset="2"/>
              <a:buChar char="§"/>
              <a:defRPr/>
            </a:pPr>
            <a:r>
              <a:rPr lang="ru-RU" b="1" dirty="0">
                <a:solidFill>
                  <a:srgbClr val="010101"/>
                </a:solidFill>
                <a:latin typeface="Roboto"/>
              </a:rPr>
              <a:t>приобщение</a:t>
            </a:r>
            <a:r>
              <a:rPr lang="ru-RU" dirty="0">
                <a:solidFill>
                  <a:srgbClr val="010101"/>
                </a:solidFill>
                <a:latin typeface="Roboto"/>
              </a:rPr>
              <a:t> обучающихся к общечеловеческим ценностям</a:t>
            </a:r>
          </a:p>
          <a:p>
            <a:pPr marL="285750" indent="-285750">
              <a:buFont typeface="Wingdings" panose="05000000000000000000" pitchFamily="2" charset="2"/>
              <a:buChar char="§"/>
              <a:defRPr/>
            </a:pPr>
            <a:r>
              <a:rPr lang="ru-RU" b="1" dirty="0">
                <a:solidFill>
                  <a:srgbClr val="010101"/>
                </a:solidFill>
                <a:latin typeface="Roboto"/>
              </a:rPr>
              <a:t>профилактика</a:t>
            </a:r>
            <a:r>
              <a:rPr lang="ru-RU" dirty="0">
                <a:solidFill>
                  <a:srgbClr val="010101"/>
                </a:solidFill>
                <a:latin typeface="Roboto"/>
              </a:rPr>
              <a:t> асоциального поведения</a:t>
            </a:r>
          </a:p>
          <a:p>
            <a:pPr marL="285750" indent="-285750">
              <a:buFont typeface="Wingdings" panose="05000000000000000000" pitchFamily="2" charset="2"/>
              <a:buChar char="§"/>
              <a:defRPr/>
            </a:pPr>
            <a:r>
              <a:rPr lang="ru-RU" b="1" dirty="0">
                <a:solidFill>
                  <a:srgbClr val="010101"/>
                </a:solidFill>
                <a:latin typeface="Roboto"/>
              </a:rPr>
              <a:t>укрепление </a:t>
            </a:r>
            <a:r>
              <a:rPr lang="ru-RU" dirty="0">
                <a:solidFill>
                  <a:srgbClr val="010101"/>
                </a:solidFill>
                <a:latin typeface="Roboto"/>
              </a:rPr>
              <a:t>психического и физического здоровья обучающихся</a:t>
            </a:r>
          </a:p>
          <a:p>
            <a:pPr marL="285750" indent="-285750">
              <a:buFont typeface="Wingdings" panose="05000000000000000000" pitchFamily="2" charset="2"/>
              <a:buChar char="§"/>
              <a:defRPr/>
            </a:pPr>
            <a:r>
              <a:rPr lang="ru-RU" b="1" dirty="0">
                <a:solidFill>
                  <a:srgbClr val="010101"/>
                </a:solidFill>
                <a:latin typeface="Roboto"/>
              </a:rPr>
              <a:t>взаимодействие</a:t>
            </a:r>
            <a:r>
              <a:rPr lang="ru-RU" dirty="0">
                <a:solidFill>
                  <a:srgbClr val="010101"/>
                </a:solidFill>
                <a:latin typeface="Roboto"/>
              </a:rPr>
              <a:t> между учащимися, педагога с семьями обучающихся</a:t>
            </a:r>
          </a:p>
          <a:p>
            <a:pPr marL="285750" indent="-285750">
              <a:buFont typeface="Wingdings" panose="05000000000000000000" pitchFamily="2" charset="2"/>
              <a:buChar char="§"/>
              <a:defRPr/>
            </a:pPr>
            <a:r>
              <a:rPr lang="ru-RU" dirty="0" smtClean="0">
                <a:solidFill>
                  <a:srgbClr val="010101"/>
                </a:solidFill>
                <a:latin typeface="Roboto"/>
              </a:rPr>
              <a:t>социальное</a:t>
            </a:r>
            <a:r>
              <a:rPr lang="ru-RU" dirty="0">
                <a:solidFill>
                  <a:srgbClr val="010101"/>
                </a:solidFill>
                <a:latin typeface="Roboto"/>
              </a:rPr>
              <a:t>, культурное и профессиональное </a:t>
            </a:r>
            <a:r>
              <a:rPr lang="ru-RU" b="1" dirty="0">
                <a:solidFill>
                  <a:srgbClr val="010101"/>
                </a:solidFill>
                <a:latin typeface="Roboto"/>
              </a:rPr>
              <a:t>самоопределение</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3"/>
          <p:cNvSpPr>
            <a:spLocks noChangeArrowheads="1"/>
          </p:cNvSpPr>
          <p:nvPr/>
        </p:nvSpPr>
        <p:spPr bwMode="auto">
          <a:xfrm>
            <a:off x="107504" y="548680"/>
            <a:ext cx="4032448"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ru-RU" altLang="ru-RU" sz="1800" dirty="0">
                <a:latin typeface="+mn-lt"/>
                <a:cs typeface="Times New Roman" panose="02020603050405020304" pitchFamily="18" charset="0"/>
              </a:rPr>
              <a:t>Духовно-нравственное, творческое и физическое развитие учащихся посредством знакомства с национальными культурами и изучением танцев разных народов.</a:t>
            </a:r>
          </a:p>
          <a:p>
            <a:pPr algn="just">
              <a:spcBef>
                <a:spcPct val="0"/>
              </a:spcBef>
            </a:pPr>
            <a:endParaRPr lang="ru-RU" altLang="ru-RU" sz="1800" dirty="0">
              <a:latin typeface="+mn-lt"/>
              <a:cs typeface="Times New Roman" panose="02020603050405020304" pitchFamily="18" charset="0"/>
            </a:endParaRPr>
          </a:p>
          <a:p>
            <a:pPr algn="just">
              <a:spcBef>
                <a:spcPct val="0"/>
              </a:spcBef>
            </a:pPr>
            <a:r>
              <a:rPr lang="ru-RU" altLang="ru-RU" sz="1800" dirty="0">
                <a:latin typeface="+mn-lt"/>
                <a:cs typeface="Times New Roman" panose="02020603050405020304" pitchFamily="18" charset="0"/>
              </a:rPr>
              <a:t>Развитие индивидуальных способностей, самореализация личности учащегося на основе формирования интереса к техническому проектированию в процессе занятий автомодельным спортом.</a:t>
            </a:r>
          </a:p>
          <a:p>
            <a:pPr algn="just">
              <a:spcBef>
                <a:spcPct val="0"/>
              </a:spcBef>
            </a:pPr>
            <a:endParaRPr lang="ru-RU" altLang="ru-RU" sz="1800" dirty="0">
              <a:latin typeface="+mn-lt"/>
              <a:cs typeface="Times New Roman" panose="02020603050405020304" pitchFamily="18" charset="0"/>
            </a:endParaRPr>
          </a:p>
          <a:p>
            <a:pPr>
              <a:spcBef>
                <a:spcPct val="0"/>
              </a:spcBef>
            </a:pPr>
            <a:r>
              <a:rPr lang="ru-RU" altLang="ru-RU" sz="1800" dirty="0">
                <a:latin typeface="+mn-lt"/>
              </a:rPr>
              <a:t>Социализация и личностный рост подростков посредством овладения знаниями, умениями и навыками музееведческой </a:t>
            </a:r>
            <a:r>
              <a:rPr lang="ru-RU" altLang="ru-RU" sz="1800" dirty="0" smtClean="0">
                <a:latin typeface="+mn-lt"/>
              </a:rPr>
              <a:t>деятельности</a:t>
            </a:r>
            <a:r>
              <a:rPr lang="ru-RU" altLang="ru-RU" sz="1800" dirty="0">
                <a:latin typeface="+mn-lt"/>
              </a:rPr>
              <a:t>.</a:t>
            </a:r>
          </a:p>
        </p:txBody>
      </p:sp>
      <p:sp>
        <p:nvSpPr>
          <p:cNvPr id="2" name="Прямоугольник 1"/>
          <p:cNvSpPr/>
          <p:nvPr/>
        </p:nvSpPr>
        <p:spPr>
          <a:xfrm>
            <a:off x="4788024" y="548680"/>
            <a:ext cx="4283968" cy="5355312"/>
          </a:xfrm>
          <a:prstGeom prst="rect">
            <a:avLst/>
          </a:prstGeom>
        </p:spPr>
        <p:txBody>
          <a:bodyPr wrap="square">
            <a:spAutoFit/>
          </a:bodyPr>
          <a:lstStyle/>
          <a:p>
            <a:pPr marL="285750" indent="-285750">
              <a:buFont typeface="Arial" panose="020B0604020202020204" pitchFamily="34" charset="0"/>
              <a:buChar char="•"/>
            </a:pPr>
            <a:r>
              <a:rPr lang="ru-RU" dirty="0" smtClean="0">
                <a:latin typeface="+mn-lt"/>
                <a:ea typeface="Times New Roman" panose="02020603050405020304" pitchFamily="18" charset="0"/>
              </a:rPr>
              <a:t>Обучение </a:t>
            </a:r>
            <a:r>
              <a:rPr lang="ru-RU" dirty="0">
                <a:latin typeface="+mn-lt"/>
                <a:ea typeface="Times New Roman" panose="02020603050405020304" pitchFamily="18" charset="0"/>
              </a:rPr>
              <a:t>созданию индивидуальных исследовательских проектов и подготовке публичных выступлений</a:t>
            </a:r>
            <a:r>
              <a:rPr lang="ru-RU" dirty="0" smtClean="0">
                <a:latin typeface="+mn-lt"/>
                <a:ea typeface="Times New Roman" panose="02020603050405020304" pitchFamily="18" charset="0"/>
              </a:rPr>
              <a:t>.</a:t>
            </a:r>
          </a:p>
          <a:p>
            <a:pPr marL="285750" indent="-285750">
              <a:buFont typeface="Arial" panose="020B0604020202020204" pitchFamily="34" charset="0"/>
              <a:buChar char="•"/>
            </a:pPr>
            <a:endParaRPr lang="ru-RU" dirty="0" smtClean="0">
              <a:latin typeface="+mn-lt"/>
            </a:endParaRPr>
          </a:p>
          <a:p>
            <a:pPr marL="285750" indent="-285750">
              <a:buFont typeface="Arial" panose="020B0604020202020204" pitchFamily="34" charset="0"/>
              <a:buChar char="•"/>
            </a:pPr>
            <a:r>
              <a:rPr lang="ru-RU" dirty="0" smtClean="0">
                <a:latin typeface="+mn-lt"/>
              </a:rPr>
              <a:t>Приобщение </a:t>
            </a:r>
            <a:r>
              <a:rPr lang="ru-RU" dirty="0">
                <a:latin typeface="+mn-lt"/>
              </a:rPr>
              <a:t>учащихся к театральной деятельности для дальнейшего творческого самоопределения</a:t>
            </a:r>
            <a:r>
              <a:rPr lang="ru-RU" dirty="0" smtClean="0">
                <a:latin typeface="+mn-lt"/>
              </a:rPr>
              <a:t>.</a:t>
            </a:r>
          </a:p>
          <a:p>
            <a:pPr marL="285750" indent="-285750">
              <a:buFont typeface="Arial" panose="020B0604020202020204" pitchFamily="34" charset="0"/>
              <a:buChar char="•"/>
            </a:pPr>
            <a:endParaRPr lang="ru-RU" dirty="0" smtClean="0">
              <a:latin typeface="+mn-lt"/>
            </a:endParaRPr>
          </a:p>
          <a:p>
            <a:pPr marL="285750" indent="-285750">
              <a:buFont typeface="Arial" panose="020B0604020202020204" pitchFamily="34" charset="0"/>
              <a:buChar char="•"/>
            </a:pPr>
            <a:r>
              <a:rPr lang="ru-RU" dirty="0" smtClean="0">
                <a:latin typeface="+mn-lt"/>
              </a:rPr>
              <a:t>Освоение </a:t>
            </a:r>
            <a:r>
              <a:rPr lang="ru-RU" dirty="0">
                <a:latin typeface="+mn-lt"/>
              </a:rPr>
              <a:t>технологии изготовления </a:t>
            </a:r>
            <a:r>
              <a:rPr lang="ru-RU" dirty="0" err="1">
                <a:latin typeface="+mn-lt"/>
              </a:rPr>
              <a:t>стикера-фликера</a:t>
            </a:r>
            <a:r>
              <a:rPr lang="ru-RU" dirty="0">
                <a:latin typeface="+mn-lt"/>
              </a:rPr>
              <a:t> для обеспечения собственной безопасности на дороге.</a:t>
            </a:r>
          </a:p>
          <a:p>
            <a:pPr marL="285750" indent="-285750">
              <a:buFont typeface="Arial" panose="020B0604020202020204" pitchFamily="34" charset="0"/>
              <a:buChar char="•"/>
            </a:pPr>
            <a:endParaRPr lang="ru-RU" dirty="0" smtClean="0">
              <a:latin typeface="+mn-lt"/>
            </a:endParaRPr>
          </a:p>
          <a:p>
            <a:pPr marL="285750" indent="-285750">
              <a:buFont typeface="Arial" panose="020B0604020202020204" pitchFamily="34" charset="0"/>
              <a:buChar char="•"/>
            </a:pPr>
            <a:r>
              <a:rPr lang="ru-RU" dirty="0">
                <a:latin typeface="+mn-lt"/>
              </a:rPr>
              <a:t>П</a:t>
            </a:r>
            <a:r>
              <a:rPr lang="ru-RU" dirty="0" smtClean="0">
                <a:latin typeface="+mn-lt"/>
              </a:rPr>
              <a:t>ознакомить </a:t>
            </a:r>
            <a:r>
              <a:rPr lang="ru-RU" dirty="0">
                <a:latin typeface="+mn-lt"/>
              </a:rPr>
              <a:t>первоклассников с треками Программы развития социальной активности обучающихся начальных классов «Орлята России» для дальнейшего выбора ими направления деятельности.</a:t>
            </a:r>
          </a:p>
          <a:p>
            <a:pPr marL="285750" indent="-285750">
              <a:buFont typeface="Arial" panose="020B0604020202020204" pitchFamily="34" charset="0"/>
              <a:buChar char="•"/>
            </a:pPr>
            <a:endParaRPr lang="ru-RU" dirty="0"/>
          </a:p>
        </p:txBody>
      </p:sp>
      <p:sp>
        <p:nvSpPr>
          <p:cNvPr id="3" name="TextBox 2"/>
          <p:cNvSpPr txBox="1"/>
          <p:nvPr/>
        </p:nvSpPr>
        <p:spPr>
          <a:xfrm>
            <a:off x="4191785" y="2210673"/>
            <a:ext cx="576064" cy="1015663"/>
          </a:xfrm>
          <a:prstGeom prst="rect">
            <a:avLst/>
          </a:prstGeom>
          <a:noFill/>
        </p:spPr>
        <p:txBody>
          <a:bodyPr wrap="square" rtlCol="0">
            <a:spAutoFit/>
          </a:bodyPr>
          <a:lstStyle/>
          <a:p>
            <a:r>
              <a:rPr lang="ru-RU" sz="6000" b="1" dirty="0" smtClean="0">
                <a:solidFill>
                  <a:srgbClr val="FF0000"/>
                </a:solidFill>
              </a:rPr>
              <a:t>?</a:t>
            </a:r>
            <a:endParaRPr lang="ru-RU" sz="6000" b="1" dirty="0">
              <a:solidFill>
                <a:srgbClr val="FF0000"/>
              </a:solidFill>
            </a:endParaRPr>
          </a:p>
        </p:txBody>
      </p:sp>
      <p:cxnSp>
        <p:nvCxnSpPr>
          <p:cNvPr id="6" name="Прямая соединительная линия 5"/>
          <p:cNvCxnSpPr/>
          <p:nvPr/>
        </p:nvCxnSpPr>
        <p:spPr>
          <a:xfrm>
            <a:off x="4479817" y="692696"/>
            <a:ext cx="37267" cy="468052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59632" y="6109270"/>
            <a:ext cx="2448272" cy="369332"/>
          </a:xfrm>
          <a:prstGeom prst="rect">
            <a:avLst/>
          </a:prstGeom>
          <a:noFill/>
        </p:spPr>
        <p:txBody>
          <a:bodyPr wrap="square" rtlCol="0">
            <a:spAutoFit/>
          </a:bodyPr>
          <a:lstStyle/>
          <a:p>
            <a:r>
              <a:rPr lang="ru-RU" b="1" dirty="0" smtClean="0"/>
              <a:t>Длительные ДОП</a:t>
            </a:r>
            <a:endParaRPr lang="ru-RU" b="1" dirty="0"/>
          </a:p>
        </p:txBody>
      </p:sp>
      <p:sp>
        <p:nvSpPr>
          <p:cNvPr id="10" name="TextBox 9"/>
          <p:cNvSpPr txBox="1"/>
          <p:nvPr/>
        </p:nvSpPr>
        <p:spPr>
          <a:xfrm>
            <a:off x="5508104" y="6109270"/>
            <a:ext cx="3240360" cy="369332"/>
          </a:xfrm>
          <a:prstGeom prst="rect">
            <a:avLst/>
          </a:prstGeom>
          <a:noFill/>
        </p:spPr>
        <p:txBody>
          <a:bodyPr wrap="square" rtlCol="0">
            <a:spAutoFit/>
          </a:bodyPr>
          <a:lstStyle/>
          <a:p>
            <a:r>
              <a:rPr lang="ru-RU" b="1" dirty="0" smtClean="0"/>
              <a:t>Краткосрочные ДОП</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righ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5288" y="333375"/>
            <a:ext cx="8229600" cy="6524625"/>
          </a:xfrm>
        </p:spPr>
        <p:txBody>
          <a:bodyPr/>
          <a:lstStyle/>
          <a:p>
            <a:pPr eaLnBrk="1" hangingPunct="1"/>
            <a:r>
              <a:rPr lang="ru-RU" altLang="ru-RU" sz="2000" b="1" smtClean="0">
                <a:solidFill>
                  <a:srgbClr val="58267E"/>
                </a:solidFill>
                <a:latin typeface="Arial" panose="020B0604020202020204" pitchFamily="34" charset="0"/>
                <a:cs typeface="Arial" panose="020B0604020202020204" pitchFamily="34" charset="0"/>
              </a:rPr>
              <a:t/>
            </a:r>
            <a:br>
              <a:rPr lang="ru-RU" altLang="ru-RU" sz="2000" b="1" smtClean="0">
                <a:solidFill>
                  <a:srgbClr val="58267E"/>
                </a:solidFill>
                <a:latin typeface="Arial" panose="020B0604020202020204" pitchFamily="34" charset="0"/>
                <a:cs typeface="Arial" panose="020B0604020202020204" pitchFamily="34" charset="0"/>
              </a:rPr>
            </a:br>
            <a:endParaRPr lang="ru-RU" altLang="ru-RU" sz="2000" b="1" smtClean="0">
              <a:solidFill>
                <a:srgbClr val="58267E"/>
              </a:solidFill>
              <a:latin typeface="Arial" panose="020B0604020202020204" pitchFamily="34" charset="0"/>
              <a:cs typeface="Arial" panose="020B0604020202020204" pitchFamily="34" charset="0"/>
            </a:endParaRPr>
          </a:p>
        </p:txBody>
      </p:sp>
      <p:sp>
        <p:nvSpPr>
          <p:cNvPr id="32771" name="Rectangle 25"/>
          <p:cNvSpPr>
            <a:spLocks noChangeArrowheads="1"/>
          </p:cNvSpPr>
          <p:nvPr/>
        </p:nvSpPr>
        <p:spPr bwMode="auto">
          <a:xfrm>
            <a:off x="323850" y="338138"/>
            <a:ext cx="8207375" cy="5940425"/>
          </a:xfrm>
          <a:prstGeom prst="rect">
            <a:avLst/>
          </a:prstGeom>
          <a:noFill/>
          <a:ln w="9525">
            <a:noFill/>
            <a:miter lim="800000"/>
            <a:headEnd/>
            <a:tailEnd/>
          </a:ln>
          <a:effectLst/>
        </p:spPr>
        <p:txBody>
          <a:bodyPr>
            <a:spAutoFit/>
          </a:bodyPr>
          <a:lstStyle/>
          <a:p>
            <a:pPr>
              <a:defRPr/>
            </a:pPr>
            <a:r>
              <a:rPr lang="ru-RU" altLang="ru-RU" sz="2800" b="1" dirty="0"/>
              <a:t>Задачи </a:t>
            </a:r>
            <a:r>
              <a:rPr lang="ru-RU" altLang="ru-RU" sz="3600" dirty="0">
                <a:solidFill>
                  <a:schemeClr val="tx2"/>
                </a:solidFill>
                <a:latin typeface="Arial" charset="0"/>
                <a:cs typeface="Arial" charset="0"/>
              </a:rPr>
              <a:t/>
            </a:r>
            <a:br>
              <a:rPr lang="ru-RU" altLang="ru-RU" sz="3600" dirty="0">
                <a:solidFill>
                  <a:schemeClr val="tx2"/>
                </a:solidFill>
                <a:latin typeface="Arial" charset="0"/>
                <a:cs typeface="Arial" charset="0"/>
              </a:rPr>
            </a:br>
            <a:r>
              <a:rPr lang="ru-RU" altLang="ru-RU" sz="2000" i="1" dirty="0">
                <a:latin typeface="+mj-lt"/>
                <a:cs typeface="Arial" charset="0"/>
              </a:rPr>
              <a:t>должны раскрывать цель и соответствовать содержанию, формам и методам предполагаемой образовательной деятельности</a:t>
            </a:r>
          </a:p>
          <a:p>
            <a:pPr>
              <a:defRPr/>
            </a:pPr>
            <a:endParaRPr lang="ru-RU" altLang="ru-RU" sz="2000" b="1" dirty="0">
              <a:solidFill>
                <a:srgbClr val="58267E"/>
              </a:solidFill>
              <a:latin typeface="Arial" charset="0"/>
              <a:cs typeface="Arial" charset="0"/>
            </a:endParaRPr>
          </a:p>
          <a:p>
            <a:pPr eaLnBrk="1" hangingPunct="1">
              <a:buClr>
                <a:srgbClr val="000000"/>
              </a:buClr>
              <a:buSzPct val="100000"/>
              <a:buFont typeface="Times New Roman" panose="02020603050405020304" pitchFamily="18" charset="0"/>
              <a:buNone/>
              <a:defRPr/>
            </a:pPr>
            <a:r>
              <a:rPr lang="ru-RU" altLang="ru-RU" sz="2000" b="1" dirty="0"/>
              <a:t>В</a:t>
            </a:r>
            <a:r>
              <a:rPr lang="ru-RU" altLang="ru-RU" sz="1600" b="1" dirty="0"/>
              <a:t>оспитательные </a:t>
            </a:r>
            <a:r>
              <a:rPr lang="ru-RU" altLang="ru-RU" sz="1600" dirty="0"/>
              <a:t>- </a:t>
            </a:r>
            <a:r>
              <a:rPr lang="ru-RU" altLang="ru-RU" sz="1600" i="1" dirty="0"/>
              <a:t>(какие ценностные ориентации, отношения, личностные качества будут сформированы)</a:t>
            </a:r>
          </a:p>
          <a:p>
            <a:pPr eaLnBrk="1" hangingPunct="1">
              <a:buClr>
                <a:srgbClr val="000000"/>
              </a:buClr>
              <a:buSzPct val="100000"/>
              <a:defRPr/>
            </a:pPr>
            <a:r>
              <a:rPr lang="ru-RU" altLang="ru-RU" sz="1600" dirty="0"/>
              <a:t>формирование общественной активности личности, гражданской позиции, культуры общения и поведения в социуме, навыков здорового образа жизни,  личностных качеств (ответственности, аккуратности, дисциплинированности и т.п.)</a:t>
            </a:r>
          </a:p>
          <a:p>
            <a:pPr eaLnBrk="1" hangingPunct="1">
              <a:buClr>
                <a:srgbClr val="000000"/>
              </a:buClr>
              <a:buSzPct val="100000"/>
              <a:buFont typeface="Times New Roman" panose="02020603050405020304" pitchFamily="18" charset="0"/>
              <a:buNone/>
              <a:defRPr/>
            </a:pPr>
            <a:endParaRPr lang="ru-RU" altLang="ru-RU" sz="1600" dirty="0"/>
          </a:p>
          <a:p>
            <a:pPr eaLnBrk="1" hangingPunct="1">
              <a:buClr>
                <a:srgbClr val="000000"/>
              </a:buClr>
              <a:buSzPct val="100000"/>
              <a:buFont typeface="Times New Roman" panose="02020603050405020304" pitchFamily="18" charset="0"/>
              <a:buNone/>
              <a:defRPr/>
            </a:pPr>
            <a:r>
              <a:rPr lang="ru-RU" altLang="ru-RU" sz="1600" b="1" dirty="0"/>
              <a:t>Развивающие</a:t>
            </a:r>
            <a:r>
              <a:rPr lang="ru-RU" altLang="ru-RU" sz="1600" dirty="0"/>
              <a:t> - </a:t>
            </a:r>
            <a:r>
              <a:rPr lang="ru-RU" altLang="ru-RU" sz="1600" i="1" dirty="0"/>
              <a:t>(какие способности, творческие возможности будут реализованы, получат развитие)</a:t>
            </a:r>
          </a:p>
          <a:p>
            <a:pPr eaLnBrk="1" hangingPunct="1">
              <a:buClr>
                <a:srgbClr val="000000"/>
              </a:buClr>
              <a:buSzPct val="100000"/>
              <a:defRPr/>
            </a:pPr>
            <a:r>
              <a:rPr lang="ru-RU" altLang="ru-RU" sz="1600" dirty="0"/>
              <a:t>развитие физических, физиологических, психических качеств и способностей личности; </a:t>
            </a:r>
          </a:p>
          <a:p>
            <a:pPr eaLnBrk="1" hangingPunct="1">
              <a:buClr>
                <a:srgbClr val="000000"/>
              </a:buClr>
              <a:buSzPct val="100000"/>
              <a:defRPr/>
            </a:pPr>
            <a:r>
              <a:rPr lang="ru-RU" altLang="ru-RU" sz="1600" dirty="0"/>
              <a:t>развитие познавательного интереса к чему-либо;</a:t>
            </a:r>
          </a:p>
          <a:p>
            <a:pPr eaLnBrk="1" hangingPunct="1">
              <a:buClr>
                <a:srgbClr val="000000"/>
              </a:buClr>
              <a:buSzPct val="100000"/>
              <a:buFont typeface="Times New Roman" panose="02020603050405020304" pitchFamily="18" charset="0"/>
              <a:buNone/>
              <a:defRPr/>
            </a:pPr>
            <a:r>
              <a:rPr lang="ru-RU" altLang="ru-RU" sz="1600" dirty="0"/>
              <a:t>развитие мотивации к определенному виду деятельности, потребности в саморазвитии; и т.п.</a:t>
            </a:r>
          </a:p>
          <a:p>
            <a:pPr eaLnBrk="1" hangingPunct="1">
              <a:buClr>
                <a:srgbClr val="000000"/>
              </a:buClr>
              <a:buSzPct val="100000"/>
              <a:buFont typeface="Times New Roman" panose="02020603050405020304" pitchFamily="18" charset="0"/>
              <a:buNone/>
              <a:defRPr/>
            </a:pPr>
            <a:endParaRPr lang="ru-RU" altLang="ru-RU" sz="1600" dirty="0"/>
          </a:p>
          <a:p>
            <a:pPr eaLnBrk="1" hangingPunct="1">
              <a:buClr>
                <a:srgbClr val="000000"/>
              </a:buClr>
              <a:buSzPct val="100000"/>
              <a:buFont typeface="Times New Roman" panose="02020603050405020304" pitchFamily="18" charset="0"/>
              <a:buNone/>
              <a:defRPr/>
            </a:pPr>
            <a:r>
              <a:rPr lang="ru-RU" altLang="ru-RU" sz="1600" b="1" dirty="0"/>
              <a:t>Обучающие </a:t>
            </a:r>
            <a:r>
              <a:rPr lang="ru-RU" altLang="ru-RU" sz="1600" dirty="0"/>
              <a:t>- </a:t>
            </a:r>
            <a:r>
              <a:rPr lang="ru-RU" altLang="ru-RU" sz="1600" i="1" dirty="0"/>
              <a:t>(что узнает учащийся, освоив программу, какие представления получит, чем овладеет, чему научится и т.д.)</a:t>
            </a:r>
          </a:p>
          <a:p>
            <a:pPr eaLnBrk="1" hangingPunct="1">
              <a:buClr>
                <a:srgbClr val="000000"/>
              </a:buClr>
              <a:buSzPct val="100000"/>
              <a:buFont typeface="Times New Roman" panose="02020603050405020304" pitchFamily="18" charset="0"/>
              <a:buNone/>
              <a:defRPr/>
            </a:pPr>
            <a:r>
              <a:rPr lang="ru-RU" altLang="ru-RU" sz="1600" dirty="0"/>
              <a:t>приобретение определенных знаний, умений, навыков, компетенций; включение в познавательную деятельность, и т.п.</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914400" y="357188"/>
            <a:ext cx="82296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ct val="0"/>
              </a:spcBef>
              <a:buFontTx/>
              <a:buNone/>
            </a:pPr>
            <a:r>
              <a:rPr lang="ru-RU" altLang="ru-RU" sz="2800" b="1" dirty="0" smtClean="0">
                <a:solidFill>
                  <a:srgbClr val="262626"/>
                </a:solidFill>
                <a:latin typeface="Arial" panose="020B0604020202020204" pitchFamily="34" charset="0"/>
              </a:rPr>
              <a:t>Что должен получить ребенок в ДО?</a:t>
            </a:r>
            <a:endParaRPr lang="ru-RU" altLang="ru-RU" sz="2800" b="1" dirty="0">
              <a:solidFill>
                <a:srgbClr val="262626"/>
              </a:solidFill>
              <a:latin typeface="Arial" panose="020B0604020202020204" pitchFamily="34" charset="0"/>
            </a:endParaRPr>
          </a:p>
        </p:txBody>
      </p:sp>
      <p:sp>
        <p:nvSpPr>
          <p:cNvPr id="55299" name="Text Box 2"/>
          <p:cNvSpPr txBox="1">
            <a:spLocks noChangeArrowheads="1"/>
          </p:cNvSpPr>
          <p:nvPr/>
        </p:nvSpPr>
        <p:spPr bwMode="auto">
          <a:xfrm>
            <a:off x="611188" y="1773238"/>
            <a:ext cx="82296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55613" indent="-455613">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9pPr>
          </a:lstStyle>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400">
                <a:solidFill>
                  <a:srgbClr val="262626"/>
                </a:solidFill>
                <a:latin typeface="Arial" panose="020B0604020202020204" pitchFamily="34" charset="0"/>
              </a:rPr>
              <a:t>Опыт освоения теоретической информации </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400">
                <a:solidFill>
                  <a:srgbClr val="262626"/>
                </a:solidFill>
                <a:latin typeface="Arial" panose="020B0604020202020204" pitchFamily="34" charset="0"/>
              </a:rPr>
              <a:t>Опыт практической деятельности (освоение способов деятельности: умения и навыки)</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400">
                <a:solidFill>
                  <a:srgbClr val="262626"/>
                </a:solidFill>
                <a:latin typeface="Arial" panose="020B0604020202020204" pitchFamily="34" charset="0"/>
              </a:rPr>
              <a:t>Опыт творчества</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400">
                <a:solidFill>
                  <a:srgbClr val="262626"/>
                </a:solidFill>
                <a:latin typeface="Arial" panose="020B0604020202020204" pitchFamily="34" charset="0"/>
              </a:rPr>
              <a:t>Опыт эмоционально-ценностных отношений (вклад в формирование личностных качеств учащегося)</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400">
                <a:solidFill>
                  <a:srgbClr val="262626"/>
                </a:solidFill>
                <a:latin typeface="Arial" panose="020B0604020202020204" pitchFamily="34" charset="0"/>
              </a:rPr>
              <a:t>Опыт общения </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400">
                <a:solidFill>
                  <a:srgbClr val="262626"/>
                </a:solidFill>
                <a:latin typeface="Arial" panose="020B0604020202020204" pitchFamily="34" charset="0"/>
              </a:rPr>
              <a:t>Опыт социально-значимой деятельности</a:t>
            </a:r>
          </a:p>
        </p:txBody>
      </p:sp>
      <p:sp>
        <p:nvSpPr>
          <p:cNvPr id="2" name="TextBox 1"/>
          <p:cNvSpPr txBox="1"/>
          <p:nvPr/>
        </p:nvSpPr>
        <p:spPr>
          <a:xfrm>
            <a:off x="3203848" y="5445224"/>
            <a:ext cx="4824536" cy="369332"/>
          </a:xfrm>
          <a:prstGeom prst="rect">
            <a:avLst/>
          </a:prstGeom>
          <a:noFill/>
        </p:spPr>
        <p:txBody>
          <a:bodyPr wrap="square" rtlCol="0">
            <a:spAutoFit/>
          </a:bodyPr>
          <a:lstStyle/>
          <a:p>
            <a:r>
              <a:rPr lang="ru-RU" b="1" dirty="0" smtClean="0">
                <a:solidFill>
                  <a:srgbClr val="FF0000"/>
                </a:solidFill>
              </a:rPr>
              <a:t>Как соотнести с задачами?</a:t>
            </a:r>
            <a:endParaRPr lang="ru-RU" b="1" dirty="0">
              <a:solidFill>
                <a:srgbClr val="FF0000"/>
              </a:solidFill>
            </a:endParaRPr>
          </a:p>
        </p:txBody>
      </p:sp>
    </p:spTree>
    <p:extLst>
      <p:ext uri="{BB962C8B-B14F-4D97-AF65-F5344CB8AC3E}">
        <p14:creationId xmlns:p14="http://schemas.microsoft.com/office/powerpoint/2010/main" val="26692127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7560" y="155575"/>
            <a:ext cx="6758453" cy="769441"/>
          </a:xfrm>
          <a:prstGeom prst="rect">
            <a:avLst/>
          </a:prstGeom>
        </p:spPr>
        <p:txBody>
          <a:bodyPr wrap="none">
            <a:spAutoFit/>
          </a:bodyPr>
          <a:lstStyle/>
          <a:p>
            <a:pPr algn="r">
              <a:defRPr/>
            </a:pPr>
            <a:r>
              <a:rPr lang="ru-RU" altLang="ru-RU" sz="2000" b="1" dirty="0">
                <a:solidFill>
                  <a:srgbClr val="FF0000"/>
                </a:solidFill>
              </a:rPr>
              <a:t>К вопросу </a:t>
            </a:r>
            <a:r>
              <a:rPr lang="ru-RU" altLang="ru-RU" sz="2000" b="1" dirty="0" smtClean="0">
                <a:solidFill>
                  <a:srgbClr val="FF0000"/>
                </a:solidFill>
              </a:rPr>
              <a:t>формулировки </a:t>
            </a:r>
            <a:r>
              <a:rPr lang="ru-RU" altLang="ru-RU" sz="2000" b="1" dirty="0">
                <a:solidFill>
                  <a:srgbClr val="FF0000"/>
                </a:solidFill>
              </a:rPr>
              <a:t>воспитательных задач</a:t>
            </a:r>
          </a:p>
          <a:p>
            <a:pPr>
              <a:defRPr/>
            </a:pPr>
            <a:endParaRPr lang="ru-RU" altLang="ru-RU" sz="2400" b="1" dirty="0">
              <a:solidFill>
                <a:schemeClr val="accent4">
                  <a:lumMod val="75000"/>
                </a:schemeClr>
              </a:solidFill>
            </a:endParaRPr>
          </a:p>
        </p:txBody>
      </p:sp>
      <p:sp>
        <p:nvSpPr>
          <p:cNvPr id="35843" name="Прямоугольник 4"/>
          <p:cNvSpPr>
            <a:spLocks noChangeArrowheads="1"/>
          </p:cNvSpPr>
          <p:nvPr/>
        </p:nvSpPr>
        <p:spPr bwMode="auto">
          <a:xfrm>
            <a:off x="571500" y="3000375"/>
            <a:ext cx="78581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latin typeface="Arial" panose="020B0604020202020204" pitchFamily="34" charset="0"/>
              </a:rPr>
              <a:t>Воспитание - деятельность, направленная на развитие личности, создание условий для самоопределения и социализации обучающихся на основе социокультурных, духовно-нравственных ценностей и принятых в российском обществе правил и норм поведения в интересах человека, семьи, общества и государства, формирование у обучающихся чувства патриотизма, гражданственности, уважения к памяти защитников Отечества и подвигам Героев Отечества, закону и правопорядку, человеку труда и старшему поколению, взаимного уважения, бережного отношения к культурному наследию и традициям многонационального народа Российской Федерации, природе и окружающей среде.</a:t>
            </a:r>
          </a:p>
        </p:txBody>
      </p:sp>
      <p:sp>
        <p:nvSpPr>
          <p:cNvPr id="6" name="Прямоугольник 5"/>
          <p:cNvSpPr/>
          <p:nvPr/>
        </p:nvSpPr>
        <p:spPr>
          <a:xfrm>
            <a:off x="1982788" y="1462088"/>
            <a:ext cx="6500812" cy="1200150"/>
          </a:xfrm>
          <a:prstGeom prst="rect">
            <a:avLst/>
          </a:prstGeom>
        </p:spPr>
        <p:txBody>
          <a:bodyPr>
            <a:spAutoFit/>
          </a:bodyPr>
          <a:lstStyle/>
          <a:p>
            <a:pPr>
              <a:defRPr/>
            </a:pPr>
            <a:r>
              <a:rPr lang="ru-RU" dirty="0"/>
              <a:t>Федеральный закон от 31.07.2020 N 304-ФЗ </a:t>
            </a:r>
          </a:p>
          <a:p>
            <a:pPr>
              <a:defRPr/>
            </a:pPr>
            <a:r>
              <a:rPr lang="ru-RU" altLang="ru-RU" b="1" dirty="0">
                <a:solidFill>
                  <a:schemeClr val="accent4">
                    <a:lumMod val="75000"/>
                  </a:schemeClr>
                </a:solidFill>
              </a:rPr>
              <a:t>"О внесении изменений в Федеральный закон </a:t>
            </a:r>
          </a:p>
          <a:p>
            <a:pPr>
              <a:defRPr/>
            </a:pPr>
            <a:r>
              <a:rPr lang="ru-RU" altLang="ru-RU" b="1" dirty="0">
                <a:solidFill>
                  <a:schemeClr val="accent4">
                    <a:lumMod val="75000"/>
                  </a:schemeClr>
                </a:solidFill>
              </a:rPr>
              <a:t>"Об образовании в Российской Федерации" </a:t>
            </a:r>
            <a:br>
              <a:rPr lang="ru-RU" altLang="ru-RU" b="1" dirty="0">
                <a:solidFill>
                  <a:schemeClr val="accent4">
                    <a:lumMod val="75000"/>
                  </a:schemeClr>
                </a:solidFill>
              </a:rPr>
            </a:br>
            <a:r>
              <a:rPr lang="ru-RU" altLang="ru-RU" b="1" dirty="0">
                <a:solidFill>
                  <a:schemeClr val="accent4">
                    <a:lumMod val="75000"/>
                  </a:schemeClr>
                </a:solidFill>
              </a:rPr>
              <a:t>по вопросам воспитания обучающихся"</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38" y="1643063"/>
            <a:ext cx="8501062" cy="1200150"/>
          </a:xfrm>
          <a:prstGeom prst="rect">
            <a:avLst/>
          </a:prstGeom>
          <a:noFill/>
        </p:spPr>
        <p:txBody>
          <a:bodyPr>
            <a:spAutoFit/>
          </a:bodyPr>
          <a:lstStyle/>
          <a:p>
            <a:pPr algn="ctr">
              <a:defRPr/>
            </a:pPr>
            <a:r>
              <a:rPr lang="ru-RU" altLang="ru-RU" sz="2000" b="1" dirty="0">
                <a:solidFill>
                  <a:schemeClr val="accent4">
                    <a:lumMod val="75000"/>
                  </a:schemeClr>
                </a:solidFill>
              </a:rPr>
              <a:t>Стратегия развития воспитания в Российской Федерации </a:t>
            </a:r>
          </a:p>
          <a:p>
            <a:pPr algn="ctr">
              <a:defRPr/>
            </a:pPr>
            <a:r>
              <a:rPr lang="ru-RU" altLang="ru-RU" sz="2000" b="1" dirty="0">
                <a:solidFill>
                  <a:schemeClr val="accent4">
                    <a:lumMod val="75000"/>
                  </a:schemeClr>
                </a:solidFill>
              </a:rPr>
              <a:t>на период до 2025 года</a:t>
            </a:r>
          </a:p>
          <a:p>
            <a:pPr algn="ctr">
              <a:defRPr/>
            </a:pPr>
            <a:r>
              <a:rPr lang="ru-RU" altLang="ru-RU" sz="1600" i="1" dirty="0"/>
              <a:t>Распоряжение Правительства РФ </a:t>
            </a:r>
          </a:p>
          <a:p>
            <a:pPr algn="ctr">
              <a:defRPr/>
            </a:pPr>
            <a:r>
              <a:rPr lang="ru-RU" altLang="ru-RU" sz="1600" i="1" dirty="0"/>
              <a:t>от 29.05.2015 № 996-р</a:t>
            </a:r>
          </a:p>
        </p:txBody>
      </p:sp>
      <p:sp>
        <p:nvSpPr>
          <p:cNvPr id="36867" name="Прямоугольник 2"/>
          <p:cNvSpPr>
            <a:spLocks noChangeArrowheads="1"/>
          </p:cNvSpPr>
          <p:nvPr/>
        </p:nvSpPr>
        <p:spPr bwMode="auto">
          <a:xfrm>
            <a:off x="1357313" y="3357563"/>
            <a:ext cx="7000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a:latin typeface="Arial" panose="020B0604020202020204" pitchFamily="34" charset="0"/>
              </a:rPr>
              <a:t>Приоритетной задачей Российской Федерации в сфере воспитания детей является развитие высоконравственной личности, разделяющей российские традиционные духовные ценности, обладающей актуальными знаниями и умениями, способной реализовать свой потенциал в условиях современного общества, готовой к мирному созиданию и защите Родины.</a:t>
            </a:r>
          </a:p>
        </p:txBody>
      </p:sp>
      <p:sp>
        <p:nvSpPr>
          <p:cNvPr id="36868" name="Прямоугольник 4"/>
          <p:cNvSpPr>
            <a:spLocks noChangeArrowheads="1"/>
          </p:cNvSpPr>
          <p:nvPr/>
        </p:nvSpPr>
        <p:spPr bwMode="auto">
          <a:xfrm>
            <a:off x="2916238" y="188913"/>
            <a:ext cx="728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dirty="0">
                <a:solidFill>
                  <a:srgbClr val="FF0000"/>
                </a:solidFill>
                <a:latin typeface="Arial" panose="020B0604020202020204" pitchFamily="34" charset="0"/>
              </a:rPr>
              <a:t>К вопросу </a:t>
            </a:r>
            <a:r>
              <a:rPr lang="ru-RU" altLang="ru-RU" sz="1800" b="1" dirty="0" smtClean="0">
                <a:solidFill>
                  <a:srgbClr val="FF0000"/>
                </a:solidFill>
                <a:latin typeface="Arial" panose="020B0604020202020204" pitchFamily="34" charset="0"/>
              </a:rPr>
              <a:t>формулировки </a:t>
            </a:r>
            <a:r>
              <a:rPr lang="ru-RU" altLang="ru-RU" sz="1800" b="1" dirty="0">
                <a:solidFill>
                  <a:srgbClr val="FF0000"/>
                </a:solidFill>
                <a:latin typeface="Arial" panose="020B0604020202020204" pitchFamily="34" charset="0"/>
              </a:rPr>
              <a:t>воспитательных задач</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88" y="525463"/>
            <a:ext cx="8388350" cy="5216525"/>
          </a:xfrm>
          <a:prstGeom prst="rect">
            <a:avLst/>
          </a:prstGeom>
        </p:spPr>
        <p:txBody>
          <a:bodyPr>
            <a:spAutoFit/>
          </a:bodyPr>
          <a:lstStyle/>
          <a:p>
            <a:pPr>
              <a:defRPr/>
            </a:pPr>
            <a:r>
              <a:rPr lang="ru-RU" sz="2000" b="1" dirty="0"/>
              <a:t>2. Обновление воспитательного процесса с учетом </a:t>
            </a:r>
          </a:p>
          <a:p>
            <a:pPr>
              <a:defRPr/>
            </a:pPr>
            <a:r>
              <a:rPr lang="ru-RU" sz="2000" b="1" dirty="0"/>
              <a:t>современных достижений науки и на основе отечественных традиций</a:t>
            </a:r>
          </a:p>
          <a:p>
            <a:pPr>
              <a:defRPr/>
            </a:pPr>
            <a:endParaRPr lang="ru-RU" dirty="0">
              <a:solidFill>
                <a:srgbClr val="000000"/>
              </a:solidFill>
              <a:latin typeface="NotoSans"/>
            </a:endParaRPr>
          </a:p>
          <a:p>
            <a:pPr>
              <a:defRPr/>
            </a:pPr>
            <a:endParaRPr lang="ru-RU" sz="2000" dirty="0">
              <a:solidFill>
                <a:srgbClr val="000000"/>
              </a:solidFill>
              <a:latin typeface="NotoSans"/>
            </a:endParaRPr>
          </a:p>
          <a:p>
            <a:pPr marL="285750" indent="-285750">
              <a:spcAft>
                <a:spcPts val="600"/>
              </a:spcAft>
              <a:buFont typeface="Wingdings" panose="05000000000000000000" pitchFamily="2" charset="2"/>
              <a:buChar char="§"/>
              <a:defRPr/>
            </a:pPr>
            <a:r>
              <a:rPr lang="ru-RU" sz="2000" dirty="0">
                <a:solidFill>
                  <a:srgbClr val="000000"/>
                </a:solidFill>
                <a:latin typeface="NotoSans"/>
              </a:rPr>
              <a:t>Гражданское воспитание </a:t>
            </a:r>
          </a:p>
          <a:p>
            <a:pPr marL="285750" indent="-285750">
              <a:spcAft>
                <a:spcPts val="600"/>
              </a:spcAft>
              <a:buFont typeface="Wingdings" panose="05000000000000000000" pitchFamily="2" charset="2"/>
              <a:buChar char="§"/>
              <a:defRPr/>
            </a:pPr>
            <a:r>
              <a:rPr lang="ru-RU" sz="2000" dirty="0"/>
              <a:t>Патриотическое воспитание и формирование российской идентичности</a:t>
            </a:r>
          </a:p>
          <a:p>
            <a:pPr marL="285750" indent="-285750">
              <a:spcAft>
                <a:spcPts val="600"/>
              </a:spcAft>
              <a:buFont typeface="Wingdings" panose="05000000000000000000" pitchFamily="2" charset="2"/>
              <a:buChar char="§"/>
              <a:defRPr/>
            </a:pPr>
            <a:r>
              <a:rPr lang="ru-RU" sz="2000" dirty="0"/>
              <a:t>Духовное и нравственное воспитание детей на основе российских традиционных ценностей</a:t>
            </a:r>
          </a:p>
          <a:p>
            <a:pPr marL="285750" indent="-285750">
              <a:spcAft>
                <a:spcPts val="600"/>
              </a:spcAft>
              <a:buFont typeface="Wingdings" panose="05000000000000000000" pitchFamily="2" charset="2"/>
              <a:buChar char="§"/>
              <a:defRPr/>
            </a:pPr>
            <a:r>
              <a:rPr lang="ru-RU" sz="2000" dirty="0"/>
              <a:t>Приобщение детей к культурному наследию</a:t>
            </a:r>
          </a:p>
          <a:p>
            <a:pPr marL="285750" indent="-285750">
              <a:spcAft>
                <a:spcPts val="600"/>
              </a:spcAft>
              <a:buFont typeface="Wingdings" panose="05000000000000000000" pitchFamily="2" charset="2"/>
              <a:buChar char="§"/>
              <a:defRPr/>
            </a:pPr>
            <a:r>
              <a:rPr lang="ru-RU" sz="2000" dirty="0"/>
              <a:t>Популяризация научных знаний</a:t>
            </a:r>
          </a:p>
          <a:p>
            <a:pPr marL="285750" indent="-285750">
              <a:spcAft>
                <a:spcPts val="600"/>
              </a:spcAft>
              <a:buFont typeface="Wingdings" panose="05000000000000000000" pitchFamily="2" charset="2"/>
              <a:buChar char="§"/>
              <a:defRPr/>
            </a:pPr>
            <a:r>
              <a:rPr lang="ru-RU" sz="2000" dirty="0"/>
              <a:t>Физическое воспитание и формирование культуры здоровья</a:t>
            </a:r>
          </a:p>
          <a:p>
            <a:pPr marL="285750" indent="-285750">
              <a:spcAft>
                <a:spcPts val="600"/>
              </a:spcAft>
              <a:buFont typeface="Wingdings" panose="05000000000000000000" pitchFamily="2" charset="2"/>
              <a:buChar char="§"/>
              <a:defRPr/>
            </a:pPr>
            <a:r>
              <a:rPr lang="ru-RU" sz="2000" dirty="0"/>
              <a:t>Трудовое воспитание и профессиональное самоопределение</a:t>
            </a:r>
          </a:p>
          <a:p>
            <a:pPr marL="285750" indent="-285750">
              <a:spcAft>
                <a:spcPts val="600"/>
              </a:spcAft>
              <a:buFont typeface="Wingdings" panose="05000000000000000000" pitchFamily="2" charset="2"/>
              <a:buChar char="§"/>
              <a:defRPr/>
            </a:pPr>
            <a:r>
              <a:rPr lang="ru-RU" sz="2000" dirty="0"/>
              <a:t>Экологическое воспитание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14313"/>
            <a:ext cx="8077200" cy="1108075"/>
          </a:xfrm>
        </p:spPr>
        <p:txBody>
          <a:bodyPr/>
          <a:lstStyle/>
          <a:p>
            <a:pPr eaLnBrk="1" hangingPunct="1"/>
            <a:r>
              <a:rPr lang="ru-RU" altLang="ru-RU" sz="2400" b="1" dirty="0" smtClean="0"/>
              <a:t>Нормативно-правовая рамка разработки ДОП </a:t>
            </a:r>
            <a:br>
              <a:rPr lang="ru-RU" altLang="ru-RU" sz="2400" b="1" dirty="0" smtClean="0"/>
            </a:br>
            <a:endParaRPr lang="ru-RU" altLang="ru-RU" sz="2400" b="1" dirty="0" smtClean="0"/>
          </a:p>
        </p:txBody>
      </p:sp>
      <p:sp>
        <p:nvSpPr>
          <p:cNvPr id="12290" name="Rectangle 3"/>
          <p:cNvSpPr>
            <a:spLocks noGrp="1" noChangeArrowheads="1"/>
          </p:cNvSpPr>
          <p:nvPr>
            <p:ph idx="1"/>
          </p:nvPr>
        </p:nvSpPr>
        <p:spPr>
          <a:xfrm>
            <a:off x="214313" y="1714500"/>
            <a:ext cx="8785225" cy="2786063"/>
          </a:xfrm>
        </p:spPr>
        <p:txBody>
          <a:bodyPr rtlCol="0">
            <a:normAutofit lnSpcReduction="10000"/>
          </a:bodyPr>
          <a:lstStyle/>
          <a:p>
            <a:pPr eaLnBrk="1" fontAlgn="auto" hangingPunct="1">
              <a:spcAft>
                <a:spcPts val="0"/>
              </a:spcAft>
              <a:buFont typeface="Wingdings" pitchFamily="2" charset="2"/>
              <a:buNone/>
              <a:defRPr/>
            </a:pPr>
            <a:r>
              <a:rPr lang="ru-RU" altLang="ru-RU" sz="2400" dirty="0" smtClean="0">
                <a:latin typeface="+mj-lt"/>
              </a:rPr>
              <a:t>Дополнительные общеобразовательные программы:</a:t>
            </a:r>
          </a:p>
          <a:p>
            <a:pPr eaLnBrk="1" fontAlgn="auto" hangingPunct="1">
              <a:spcAft>
                <a:spcPts val="0"/>
              </a:spcAft>
              <a:buFont typeface="Wingdings" pitchFamily="2" charset="2"/>
              <a:buNone/>
              <a:defRPr/>
            </a:pPr>
            <a:endParaRPr lang="ru-RU" altLang="ru-RU" sz="2400" i="1" dirty="0" smtClean="0">
              <a:latin typeface="+mj-lt"/>
            </a:endParaRPr>
          </a:p>
          <a:p>
            <a:pPr eaLnBrk="1" fontAlgn="auto" hangingPunct="1">
              <a:spcAft>
                <a:spcPts val="0"/>
              </a:spcAft>
              <a:defRPr/>
            </a:pPr>
            <a:r>
              <a:rPr lang="ru-RU" altLang="ru-RU" sz="2400" dirty="0" err="1" smtClean="0">
                <a:latin typeface="+mj-lt"/>
              </a:rPr>
              <a:t>Общеразвивающие</a:t>
            </a:r>
            <a:endParaRPr lang="ru-RU" altLang="ru-RU" sz="2400" dirty="0" smtClean="0">
              <a:latin typeface="+mj-lt"/>
            </a:endParaRPr>
          </a:p>
          <a:p>
            <a:pPr eaLnBrk="1" fontAlgn="auto" hangingPunct="1">
              <a:spcAft>
                <a:spcPts val="0"/>
              </a:spcAft>
              <a:defRPr/>
            </a:pPr>
            <a:r>
              <a:rPr lang="ru-RU" altLang="ru-RU" sz="2400" dirty="0" smtClean="0">
                <a:latin typeface="+mj-lt"/>
              </a:rPr>
              <a:t>Предпрофессиональные</a:t>
            </a:r>
            <a:r>
              <a:rPr lang="ru-RU" altLang="ru-RU" sz="2400" i="1" dirty="0" smtClean="0">
                <a:latin typeface="+mj-lt"/>
              </a:rPr>
              <a:t> (с 01.01.2023 только в области искусств)</a:t>
            </a:r>
          </a:p>
          <a:p>
            <a:pPr eaLnBrk="1" fontAlgn="auto" hangingPunct="1">
              <a:spcAft>
                <a:spcPts val="0"/>
              </a:spcAft>
              <a:defRPr/>
            </a:pPr>
            <a:r>
              <a:rPr lang="ru-RU" sz="2400" dirty="0">
                <a:latin typeface="+mj-lt"/>
              </a:rPr>
              <a:t>Дополнительные образовательные программы спортивной подготовки </a:t>
            </a:r>
            <a:r>
              <a:rPr lang="ru-RU" sz="2400" dirty="0" smtClean="0">
                <a:latin typeface="+mj-lt"/>
              </a:rPr>
              <a:t>(*</a:t>
            </a:r>
            <a:r>
              <a:rPr lang="ru-RU" altLang="ru-RU" sz="2400" i="1" dirty="0" smtClean="0"/>
              <a:t>с </a:t>
            </a:r>
            <a:r>
              <a:rPr lang="ru-RU" altLang="ru-RU" sz="2400" i="1" dirty="0"/>
              <a:t>01.01.2023) </a:t>
            </a:r>
          </a:p>
          <a:p>
            <a:pPr eaLnBrk="1" fontAlgn="auto" hangingPunct="1">
              <a:spcAft>
                <a:spcPts val="0"/>
              </a:spcAft>
              <a:defRPr/>
            </a:pPr>
            <a:endParaRPr lang="ru-RU" altLang="ru-RU" sz="2400" i="1" dirty="0" smtClean="0">
              <a:latin typeface="+mj-lt"/>
            </a:endParaRPr>
          </a:p>
        </p:txBody>
      </p:sp>
      <p:sp>
        <p:nvSpPr>
          <p:cNvPr id="2" name="Прямоугольник 1"/>
          <p:cNvSpPr/>
          <p:nvPr/>
        </p:nvSpPr>
        <p:spPr>
          <a:xfrm>
            <a:off x="323850" y="4630738"/>
            <a:ext cx="8389938" cy="1692771"/>
          </a:xfrm>
          <a:prstGeom prst="rect">
            <a:avLst/>
          </a:prstGeom>
        </p:spPr>
        <p:txBody>
          <a:bodyPr>
            <a:spAutoFit/>
          </a:bodyPr>
          <a:lstStyle/>
          <a:p>
            <a:pPr marL="285750" indent="-285750">
              <a:buFont typeface="Arial" panose="020B0604020202020204" pitchFamily="34" charset="0"/>
              <a:buChar char="•"/>
              <a:defRPr/>
            </a:pPr>
            <a:endParaRPr lang="ru-RU" sz="2400" i="1" dirty="0">
              <a:latin typeface="+mj-lt"/>
              <a:cs typeface="+mn-cs"/>
            </a:endParaRPr>
          </a:p>
          <a:p>
            <a:pPr algn="r">
              <a:defRPr/>
            </a:pPr>
            <a:r>
              <a:rPr lang="ru-RU" sz="1400" dirty="0" smtClean="0">
                <a:solidFill>
                  <a:srgbClr val="000000"/>
                </a:solidFill>
                <a:latin typeface="PT Sans"/>
              </a:rPr>
              <a:t>* </a:t>
            </a:r>
            <a:r>
              <a:rPr lang="ru-RU" sz="1400" i="1" dirty="0">
                <a:solidFill>
                  <a:srgbClr val="000000"/>
                </a:solidFill>
                <a:hlinkClick r:id="rId2"/>
              </a:rPr>
              <a:t>Федеральный закон от 30.04.2021 № 127-ФЗ </a:t>
            </a:r>
            <a:endParaRPr lang="ru-RU" sz="1400" i="1" dirty="0">
              <a:solidFill>
                <a:srgbClr val="000000"/>
              </a:solidFill>
            </a:endParaRPr>
          </a:p>
          <a:p>
            <a:pPr algn="r">
              <a:defRPr/>
            </a:pPr>
            <a:r>
              <a:rPr lang="ru-RU" sz="1400" i="1" dirty="0">
                <a:solidFill>
                  <a:srgbClr val="000000"/>
                </a:solidFill>
              </a:rPr>
              <a:t>"О внесении изменений в Федеральный закон </a:t>
            </a:r>
          </a:p>
          <a:p>
            <a:pPr algn="r">
              <a:defRPr/>
            </a:pPr>
            <a:r>
              <a:rPr lang="ru-RU" sz="1400" i="1" dirty="0">
                <a:solidFill>
                  <a:srgbClr val="000000"/>
                </a:solidFill>
              </a:rPr>
              <a:t>"О физической культуре и спорте в Российской Федерации" </a:t>
            </a:r>
          </a:p>
          <a:p>
            <a:pPr algn="r">
              <a:defRPr/>
            </a:pPr>
            <a:r>
              <a:rPr lang="ru-RU" sz="1400" i="1" dirty="0">
                <a:solidFill>
                  <a:srgbClr val="000000"/>
                </a:solidFill>
              </a:rPr>
              <a:t>и Федеральный закон "Об образовании в Российской Федерации"</a:t>
            </a:r>
            <a:endParaRPr lang="ru-RU" sz="1400" i="1" dirty="0"/>
          </a:p>
          <a:p>
            <a:pPr marL="285750" indent="-285750">
              <a:buFont typeface="Arial" panose="020B0604020202020204" pitchFamily="34" charset="0"/>
              <a:buChar char="•"/>
              <a:defRPr/>
            </a:pPr>
            <a:endParaRPr lang="ru-RU" sz="2400" dirty="0">
              <a:latin typeface="+mj-lt"/>
              <a:cs typeface="+mn-cs"/>
            </a:endParaRPr>
          </a:p>
        </p:txBody>
      </p:sp>
      <p:sp>
        <p:nvSpPr>
          <p:cNvPr id="3" name="Прямоугольник 2"/>
          <p:cNvSpPr/>
          <p:nvPr/>
        </p:nvSpPr>
        <p:spPr>
          <a:xfrm>
            <a:off x="5868144" y="1149112"/>
            <a:ext cx="2603853" cy="369332"/>
          </a:xfrm>
          <a:prstGeom prst="rect">
            <a:avLst/>
          </a:prstGeom>
        </p:spPr>
        <p:txBody>
          <a:bodyPr wrap="none">
            <a:spAutoFit/>
          </a:bodyPr>
          <a:lstStyle/>
          <a:p>
            <a:pPr algn="r" eaLnBrk="1" fontAlgn="auto" hangingPunct="1">
              <a:spcAft>
                <a:spcPts val="0"/>
              </a:spcAft>
              <a:buFont typeface="Wingdings" pitchFamily="2" charset="2"/>
              <a:buNone/>
              <a:defRPr/>
            </a:pPr>
            <a:r>
              <a:rPr lang="ru-RU" altLang="ru-RU" b="1" i="1" dirty="0">
                <a:latin typeface="+mj-lt"/>
              </a:rPr>
              <a:t>ФЗ-273  гл.10,</a:t>
            </a:r>
            <a:r>
              <a:rPr lang="en-US" altLang="ru-RU" b="1" i="1" dirty="0">
                <a:latin typeface="+mj-lt"/>
              </a:rPr>
              <a:t> </a:t>
            </a:r>
            <a:r>
              <a:rPr lang="ru-RU" altLang="ru-RU" b="1" i="1" dirty="0">
                <a:latin typeface="+mj-lt"/>
              </a:rPr>
              <a:t>ст.75 .п.2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44475" y="473508"/>
            <a:ext cx="8591550" cy="735013"/>
          </a:xfrm>
        </p:spPr>
        <p:txBody>
          <a:bodyPr rtlCol="0">
            <a:normAutofit fontScale="90000"/>
          </a:bodyPr>
          <a:lstStyle/>
          <a:p>
            <a:pPr eaLnBrk="1" fontAlgn="auto" hangingPunct="1">
              <a:spcAft>
                <a:spcPts val="0"/>
              </a:spcAft>
              <a:defRPr/>
            </a:pPr>
            <a:r>
              <a:rPr lang="ru-RU" altLang="ru-RU" sz="2400" b="1" i="1" dirty="0" smtClean="0"/>
              <a:t>В  </a:t>
            </a:r>
            <a:r>
              <a:rPr lang="ru-RU" altLang="ru-RU" sz="2400" b="1" i="1" dirty="0"/>
              <a:t>пояснительной </a:t>
            </a:r>
            <a:r>
              <a:rPr lang="ru-RU" altLang="ru-RU" sz="2400" b="1" i="1" dirty="0" smtClean="0"/>
              <a:t>записке программы прописываются задачи общие для всей программы  и </a:t>
            </a:r>
            <a:r>
              <a:rPr lang="ru-RU" altLang="ru-RU" sz="2400" b="1" i="1" dirty="0"/>
              <a:t>в рабочих </a:t>
            </a:r>
            <a:r>
              <a:rPr lang="ru-RU" altLang="ru-RU" sz="2400" b="1" i="1" dirty="0" smtClean="0"/>
              <a:t>программах - по годам обучения </a:t>
            </a:r>
          </a:p>
        </p:txBody>
      </p:sp>
      <p:sp>
        <p:nvSpPr>
          <p:cNvPr id="36867" name="Текст 4"/>
          <p:cNvSpPr>
            <a:spLocks noGrp="1"/>
          </p:cNvSpPr>
          <p:nvPr>
            <p:ph type="body" idx="1"/>
          </p:nvPr>
        </p:nvSpPr>
        <p:spPr>
          <a:xfrm>
            <a:off x="465638" y="1294235"/>
            <a:ext cx="4040187" cy="639762"/>
          </a:xfrm>
        </p:spPr>
        <p:txBody>
          <a:bodyPr rtlCol="0">
            <a:normAutofit/>
          </a:bodyPr>
          <a:lstStyle/>
          <a:p>
            <a:pPr eaLnBrk="1" fontAlgn="auto" hangingPunct="1">
              <a:spcAft>
                <a:spcPts val="0"/>
              </a:spcAft>
              <a:defRPr/>
            </a:pPr>
            <a:r>
              <a:rPr lang="ru-RU" altLang="ru-RU" dirty="0" smtClean="0">
                <a:latin typeface="+mj-lt"/>
              </a:rPr>
              <a:t>ключевое слово - глагол </a:t>
            </a:r>
          </a:p>
        </p:txBody>
      </p:sp>
      <p:sp>
        <p:nvSpPr>
          <p:cNvPr id="51203" name="Rectangle 3"/>
          <p:cNvSpPr>
            <a:spLocks noGrp="1" noChangeArrowheads="1"/>
          </p:cNvSpPr>
          <p:nvPr>
            <p:ph sz="half" idx="2"/>
          </p:nvPr>
        </p:nvSpPr>
        <p:spPr>
          <a:xfrm>
            <a:off x="466659" y="1926075"/>
            <a:ext cx="3757612" cy="4214813"/>
          </a:xfrm>
        </p:spPr>
        <p:style>
          <a:lnRef idx="2">
            <a:schemeClr val="accent2"/>
          </a:lnRef>
          <a:fillRef idx="1">
            <a:schemeClr val="lt1"/>
          </a:fillRef>
          <a:effectRef idx="0">
            <a:schemeClr val="accent2"/>
          </a:effectRef>
          <a:fontRef idx="minor">
            <a:schemeClr val="dk1"/>
          </a:fontRef>
        </p:style>
        <p:txBody>
          <a:bodyPr rtlCol="0">
            <a:normAutofit/>
          </a:bodyPr>
          <a:lstStyle/>
          <a:p>
            <a:pPr marL="274320" indent="-274320" eaLnBrk="1" fontAlgn="auto" hangingPunct="1">
              <a:spcAft>
                <a:spcPts val="0"/>
              </a:spcAft>
              <a:buClr>
                <a:schemeClr val="accent3"/>
              </a:buClr>
              <a:buFont typeface="Wingdings 2"/>
              <a:buChar char=""/>
              <a:defRPr/>
            </a:pPr>
            <a:r>
              <a:rPr lang="ru-RU" sz="2000" b="1" dirty="0" smtClean="0">
                <a:solidFill>
                  <a:srgbClr val="7030A0"/>
                </a:solidFill>
                <a:latin typeface="+mj-lt"/>
              </a:rPr>
              <a:t>оказать, </a:t>
            </a:r>
          </a:p>
          <a:p>
            <a:pPr marL="274320" indent="-274320" eaLnBrk="1" fontAlgn="auto" hangingPunct="1">
              <a:spcAft>
                <a:spcPts val="0"/>
              </a:spcAft>
              <a:buClr>
                <a:schemeClr val="accent3"/>
              </a:buClr>
              <a:buFont typeface="Wingdings 2"/>
              <a:buChar char=""/>
              <a:defRPr/>
            </a:pPr>
            <a:r>
              <a:rPr lang="ru-RU" sz="2000" b="1" dirty="0" smtClean="0">
                <a:solidFill>
                  <a:srgbClr val="7030A0"/>
                </a:solidFill>
                <a:latin typeface="+mj-lt"/>
              </a:rPr>
              <a:t>отработать, </a:t>
            </a:r>
          </a:p>
          <a:p>
            <a:pPr marL="274320" indent="-274320" eaLnBrk="1" fontAlgn="auto" hangingPunct="1">
              <a:spcAft>
                <a:spcPts val="0"/>
              </a:spcAft>
              <a:buClr>
                <a:schemeClr val="accent3"/>
              </a:buClr>
              <a:buFont typeface="Wingdings 2"/>
              <a:buChar char=""/>
              <a:defRPr/>
            </a:pPr>
            <a:r>
              <a:rPr lang="ru-RU" sz="2000" b="1" dirty="0" smtClean="0">
                <a:solidFill>
                  <a:srgbClr val="7030A0"/>
                </a:solidFill>
                <a:latin typeface="+mj-lt"/>
              </a:rPr>
              <a:t>приобщить, </a:t>
            </a:r>
          </a:p>
          <a:p>
            <a:pPr marL="274320" indent="-274320" eaLnBrk="1" fontAlgn="auto" hangingPunct="1">
              <a:spcAft>
                <a:spcPts val="0"/>
              </a:spcAft>
              <a:buClr>
                <a:schemeClr val="accent3"/>
              </a:buClr>
              <a:buFont typeface="Wingdings 2"/>
              <a:buChar char=""/>
              <a:defRPr/>
            </a:pPr>
            <a:r>
              <a:rPr lang="ru-RU" sz="2000" b="1" dirty="0" smtClean="0">
                <a:solidFill>
                  <a:srgbClr val="7030A0"/>
                </a:solidFill>
                <a:latin typeface="+mj-lt"/>
              </a:rPr>
              <a:t>познакомить, </a:t>
            </a:r>
          </a:p>
          <a:p>
            <a:pPr marL="274320" indent="-274320" eaLnBrk="1" fontAlgn="auto" hangingPunct="1">
              <a:spcAft>
                <a:spcPts val="0"/>
              </a:spcAft>
              <a:buClr>
                <a:schemeClr val="accent3"/>
              </a:buClr>
              <a:buFont typeface="Wingdings 2"/>
              <a:buChar char=""/>
              <a:defRPr/>
            </a:pPr>
            <a:r>
              <a:rPr lang="ru-RU" sz="2000" b="1" dirty="0" smtClean="0">
                <a:solidFill>
                  <a:srgbClr val="7030A0"/>
                </a:solidFill>
                <a:latin typeface="+mj-lt"/>
              </a:rPr>
              <a:t>обучить, </a:t>
            </a:r>
          </a:p>
          <a:p>
            <a:pPr marL="274320" indent="-274320" eaLnBrk="1" fontAlgn="auto" hangingPunct="1">
              <a:spcAft>
                <a:spcPts val="0"/>
              </a:spcAft>
              <a:buClr>
                <a:schemeClr val="accent3"/>
              </a:buClr>
              <a:buFont typeface="Wingdings 2"/>
              <a:buChar char=""/>
              <a:defRPr/>
            </a:pPr>
            <a:r>
              <a:rPr lang="ru-RU" sz="2000" b="1" dirty="0" smtClean="0">
                <a:solidFill>
                  <a:srgbClr val="7030A0"/>
                </a:solidFill>
                <a:latin typeface="+mj-lt"/>
              </a:rPr>
              <a:t>способствовать, </a:t>
            </a:r>
          </a:p>
          <a:p>
            <a:pPr marL="274320" indent="-274320" eaLnBrk="1" fontAlgn="auto" hangingPunct="1">
              <a:spcAft>
                <a:spcPts val="0"/>
              </a:spcAft>
              <a:buClr>
                <a:schemeClr val="accent3"/>
              </a:buClr>
              <a:buFont typeface="Wingdings 2"/>
              <a:buChar char=""/>
              <a:defRPr/>
            </a:pPr>
            <a:r>
              <a:rPr lang="ru-RU" sz="2000" b="1" dirty="0" smtClean="0">
                <a:solidFill>
                  <a:srgbClr val="7030A0"/>
                </a:solidFill>
                <a:latin typeface="+mj-lt"/>
              </a:rPr>
              <a:t>сформировать, </a:t>
            </a:r>
          </a:p>
          <a:p>
            <a:pPr marL="274320" indent="-274320" eaLnBrk="1" fontAlgn="auto" hangingPunct="1">
              <a:spcAft>
                <a:spcPts val="0"/>
              </a:spcAft>
              <a:buClr>
                <a:schemeClr val="accent3"/>
              </a:buClr>
              <a:buFont typeface="Wingdings 2"/>
              <a:buChar char=""/>
              <a:defRPr/>
            </a:pPr>
            <a:r>
              <a:rPr lang="ru-RU" sz="2000" b="1" dirty="0" smtClean="0">
                <a:solidFill>
                  <a:srgbClr val="7030A0"/>
                </a:solidFill>
                <a:latin typeface="+mj-lt"/>
              </a:rPr>
              <a:t>поддержать, </a:t>
            </a:r>
          </a:p>
          <a:p>
            <a:pPr marL="274320" indent="-274320" eaLnBrk="1" fontAlgn="auto" hangingPunct="1">
              <a:spcAft>
                <a:spcPts val="0"/>
              </a:spcAft>
              <a:buClr>
                <a:schemeClr val="accent3"/>
              </a:buClr>
              <a:buFont typeface="Wingdings 2"/>
              <a:buChar char=""/>
              <a:defRPr/>
            </a:pPr>
            <a:r>
              <a:rPr lang="ru-RU" sz="2000" b="1" dirty="0" smtClean="0">
                <a:solidFill>
                  <a:srgbClr val="7030A0"/>
                </a:solidFill>
                <a:latin typeface="+mj-lt"/>
              </a:rPr>
              <a:t>воспитать, </a:t>
            </a:r>
          </a:p>
          <a:p>
            <a:pPr marL="274320" indent="-274320" eaLnBrk="1" fontAlgn="auto" hangingPunct="1">
              <a:spcAft>
                <a:spcPts val="0"/>
              </a:spcAft>
              <a:buClr>
                <a:schemeClr val="accent3"/>
              </a:buClr>
              <a:buFont typeface="Wingdings 2"/>
              <a:buChar char=""/>
              <a:defRPr/>
            </a:pPr>
            <a:r>
              <a:rPr lang="ru-RU" sz="2000" b="1" dirty="0" smtClean="0">
                <a:solidFill>
                  <a:srgbClr val="7030A0"/>
                </a:solidFill>
                <a:latin typeface="+mj-lt"/>
              </a:rPr>
              <a:t>расширить, </a:t>
            </a:r>
          </a:p>
          <a:p>
            <a:pPr marL="274320" indent="-274320" eaLnBrk="1" fontAlgn="auto" hangingPunct="1">
              <a:spcAft>
                <a:spcPts val="0"/>
              </a:spcAft>
              <a:buClr>
                <a:schemeClr val="accent3"/>
              </a:buClr>
              <a:buFont typeface="Wingdings 2"/>
              <a:buChar char=""/>
              <a:defRPr/>
            </a:pPr>
            <a:r>
              <a:rPr lang="ru-RU" sz="2000" b="1" dirty="0" smtClean="0">
                <a:solidFill>
                  <a:srgbClr val="7030A0"/>
                </a:solidFill>
                <a:latin typeface="+mj-lt"/>
              </a:rPr>
              <a:t>углубить и др.</a:t>
            </a:r>
            <a:endParaRPr lang="ru-RU" sz="2000" dirty="0" smtClean="0">
              <a:latin typeface="+mj-lt"/>
            </a:endParaRPr>
          </a:p>
        </p:txBody>
      </p:sp>
      <p:sp>
        <p:nvSpPr>
          <p:cNvPr id="36868" name="Текст 5"/>
          <p:cNvSpPr>
            <a:spLocks noGrp="1"/>
          </p:cNvSpPr>
          <p:nvPr>
            <p:ph type="body" sz="quarter" idx="3"/>
          </p:nvPr>
        </p:nvSpPr>
        <p:spPr>
          <a:xfrm>
            <a:off x="5012521" y="1445707"/>
            <a:ext cx="4041775" cy="500063"/>
          </a:xfrm>
        </p:spPr>
        <p:txBody>
          <a:bodyPr rtlCol="0">
            <a:normAutofit/>
          </a:bodyPr>
          <a:lstStyle/>
          <a:p>
            <a:pPr eaLnBrk="1" fontAlgn="auto" hangingPunct="1">
              <a:spcAft>
                <a:spcPts val="0"/>
              </a:spcAft>
              <a:defRPr/>
            </a:pPr>
            <a:r>
              <a:rPr lang="ru-RU" altLang="ru-RU" dirty="0" smtClean="0"/>
              <a:t> но можно и </a:t>
            </a:r>
            <a:r>
              <a:rPr lang="ru-RU" altLang="ru-RU" sz="2000" dirty="0" smtClean="0">
                <a:latin typeface="+mj-lt"/>
              </a:rPr>
              <a:t>другое…</a:t>
            </a:r>
          </a:p>
        </p:txBody>
      </p:sp>
      <p:sp>
        <p:nvSpPr>
          <p:cNvPr id="4" name="Содержимое 3"/>
          <p:cNvSpPr>
            <a:spLocks noGrp="1"/>
          </p:cNvSpPr>
          <p:nvPr>
            <p:ph sz="quarter" idx="4"/>
          </p:nvPr>
        </p:nvSpPr>
        <p:spPr>
          <a:xfrm>
            <a:off x="5012521" y="1933997"/>
            <a:ext cx="3757613" cy="4143375"/>
          </a:xfrm>
        </p:spPr>
        <p:style>
          <a:lnRef idx="2">
            <a:schemeClr val="accent1"/>
          </a:lnRef>
          <a:fillRef idx="1">
            <a:schemeClr val="lt1"/>
          </a:fillRef>
          <a:effectRef idx="0">
            <a:schemeClr val="accent1"/>
          </a:effectRef>
          <a:fontRef idx="minor">
            <a:schemeClr val="dk1"/>
          </a:fontRef>
        </p:style>
        <p:txBody>
          <a:bodyPr rtlCol="0">
            <a:normAutofit/>
          </a:bodyPr>
          <a:lstStyle/>
          <a:p>
            <a:pPr marL="274320" indent="-274320" eaLnBrk="1" fontAlgn="auto" hangingPunct="1">
              <a:spcAft>
                <a:spcPts val="0"/>
              </a:spcAft>
              <a:buClr>
                <a:schemeClr val="accent3"/>
              </a:buClr>
              <a:buFont typeface="Wingdings 2"/>
              <a:buChar char=""/>
              <a:defRPr/>
            </a:pPr>
            <a:r>
              <a:rPr lang="ru-RU" sz="2000" b="1" dirty="0" smtClean="0">
                <a:solidFill>
                  <a:schemeClr val="accent1">
                    <a:lumMod val="75000"/>
                  </a:schemeClr>
                </a:solidFill>
                <a:latin typeface="+mj-lt"/>
              </a:rPr>
              <a:t>оказание, </a:t>
            </a:r>
          </a:p>
          <a:p>
            <a:pPr marL="274320" indent="-274320" eaLnBrk="1" fontAlgn="auto" hangingPunct="1">
              <a:spcAft>
                <a:spcPts val="0"/>
              </a:spcAft>
              <a:buClr>
                <a:schemeClr val="accent3"/>
              </a:buClr>
              <a:buFont typeface="Wingdings 2"/>
              <a:buChar char=""/>
              <a:defRPr/>
            </a:pPr>
            <a:r>
              <a:rPr lang="ru-RU" sz="2000" b="1" dirty="0" smtClean="0">
                <a:solidFill>
                  <a:schemeClr val="accent1">
                    <a:lumMod val="75000"/>
                  </a:schemeClr>
                </a:solidFill>
                <a:latin typeface="+mj-lt"/>
              </a:rPr>
              <a:t>отработка, </a:t>
            </a:r>
          </a:p>
          <a:p>
            <a:pPr marL="274320" indent="-274320" eaLnBrk="1" fontAlgn="auto" hangingPunct="1">
              <a:spcAft>
                <a:spcPts val="0"/>
              </a:spcAft>
              <a:buClr>
                <a:schemeClr val="accent3"/>
              </a:buClr>
              <a:buFont typeface="Wingdings 2"/>
              <a:buChar char=""/>
              <a:defRPr/>
            </a:pPr>
            <a:r>
              <a:rPr lang="ru-RU" sz="2000" b="1" dirty="0" smtClean="0">
                <a:solidFill>
                  <a:schemeClr val="accent1">
                    <a:lumMod val="75000"/>
                  </a:schemeClr>
                </a:solidFill>
                <a:latin typeface="+mj-lt"/>
              </a:rPr>
              <a:t>приобщение, </a:t>
            </a:r>
          </a:p>
          <a:p>
            <a:pPr marL="274320" indent="-274320" eaLnBrk="1" fontAlgn="auto" hangingPunct="1">
              <a:spcAft>
                <a:spcPts val="0"/>
              </a:spcAft>
              <a:buClr>
                <a:schemeClr val="accent3"/>
              </a:buClr>
              <a:buFont typeface="Wingdings 2"/>
              <a:buChar char=""/>
              <a:defRPr/>
            </a:pPr>
            <a:r>
              <a:rPr lang="ru-RU" sz="2000" b="1" dirty="0" smtClean="0">
                <a:solidFill>
                  <a:schemeClr val="accent1">
                    <a:lumMod val="75000"/>
                  </a:schemeClr>
                </a:solidFill>
                <a:latin typeface="+mj-lt"/>
              </a:rPr>
              <a:t>знакомство, </a:t>
            </a:r>
          </a:p>
          <a:p>
            <a:pPr marL="274320" indent="-274320" eaLnBrk="1" fontAlgn="auto" hangingPunct="1">
              <a:spcAft>
                <a:spcPts val="0"/>
              </a:spcAft>
              <a:buClr>
                <a:schemeClr val="accent3"/>
              </a:buClr>
              <a:buFont typeface="Wingdings 2"/>
              <a:buChar char=""/>
              <a:defRPr/>
            </a:pPr>
            <a:r>
              <a:rPr lang="ru-RU" sz="2000" b="1" dirty="0" smtClean="0">
                <a:solidFill>
                  <a:schemeClr val="accent1">
                    <a:lumMod val="75000"/>
                  </a:schemeClr>
                </a:solidFill>
                <a:latin typeface="+mj-lt"/>
              </a:rPr>
              <a:t>обучение, </a:t>
            </a:r>
          </a:p>
          <a:p>
            <a:pPr marL="274320" indent="-274320" eaLnBrk="1" fontAlgn="auto" hangingPunct="1">
              <a:spcAft>
                <a:spcPts val="0"/>
              </a:spcAft>
              <a:buClr>
                <a:schemeClr val="accent3"/>
              </a:buClr>
              <a:buFont typeface="Wingdings 2"/>
              <a:buChar char=""/>
              <a:defRPr/>
            </a:pPr>
            <a:r>
              <a:rPr lang="ru-RU" sz="2000" b="1" dirty="0" smtClean="0">
                <a:solidFill>
                  <a:schemeClr val="accent1">
                    <a:lumMod val="75000"/>
                  </a:schemeClr>
                </a:solidFill>
                <a:latin typeface="+mj-lt"/>
              </a:rPr>
              <a:t>способствование, </a:t>
            </a:r>
          </a:p>
          <a:p>
            <a:pPr marL="274320" indent="-274320" eaLnBrk="1" fontAlgn="auto" hangingPunct="1">
              <a:spcAft>
                <a:spcPts val="0"/>
              </a:spcAft>
              <a:buClr>
                <a:schemeClr val="accent3"/>
              </a:buClr>
              <a:buFont typeface="Wingdings 2"/>
              <a:buChar char=""/>
              <a:defRPr/>
            </a:pPr>
            <a:r>
              <a:rPr lang="ru-RU" sz="2000" b="1" dirty="0" smtClean="0">
                <a:solidFill>
                  <a:schemeClr val="accent1">
                    <a:lumMod val="75000"/>
                  </a:schemeClr>
                </a:solidFill>
                <a:latin typeface="+mj-lt"/>
              </a:rPr>
              <a:t>формирование, </a:t>
            </a:r>
          </a:p>
          <a:p>
            <a:pPr marL="274320" indent="-274320" eaLnBrk="1" fontAlgn="auto" hangingPunct="1">
              <a:spcAft>
                <a:spcPts val="0"/>
              </a:spcAft>
              <a:buClr>
                <a:schemeClr val="accent3"/>
              </a:buClr>
              <a:buFont typeface="Wingdings 2"/>
              <a:buChar char=""/>
              <a:defRPr/>
            </a:pPr>
            <a:r>
              <a:rPr lang="ru-RU" sz="2000" b="1" dirty="0" smtClean="0">
                <a:solidFill>
                  <a:schemeClr val="accent1">
                    <a:lumMod val="75000"/>
                  </a:schemeClr>
                </a:solidFill>
                <a:latin typeface="+mj-lt"/>
              </a:rPr>
              <a:t>поддержание, </a:t>
            </a:r>
          </a:p>
          <a:p>
            <a:pPr marL="274320" indent="-274320" eaLnBrk="1" fontAlgn="auto" hangingPunct="1">
              <a:spcAft>
                <a:spcPts val="0"/>
              </a:spcAft>
              <a:buClr>
                <a:schemeClr val="accent3"/>
              </a:buClr>
              <a:buFont typeface="Wingdings 2"/>
              <a:buChar char=""/>
              <a:defRPr/>
            </a:pPr>
            <a:r>
              <a:rPr lang="ru-RU" sz="2000" b="1" dirty="0" smtClean="0">
                <a:solidFill>
                  <a:schemeClr val="accent1">
                    <a:lumMod val="75000"/>
                  </a:schemeClr>
                </a:solidFill>
                <a:latin typeface="+mj-lt"/>
              </a:rPr>
              <a:t>воспитание, </a:t>
            </a:r>
          </a:p>
          <a:p>
            <a:pPr marL="274320" indent="-274320" eaLnBrk="1" fontAlgn="auto" hangingPunct="1">
              <a:spcAft>
                <a:spcPts val="0"/>
              </a:spcAft>
              <a:buClr>
                <a:schemeClr val="accent3"/>
              </a:buClr>
              <a:buFont typeface="Wingdings 2"/>
              <a:buChar char=""/>
              <a:defRPr/>
            </a:pPr>
            <a:r>
              <a:rPr lang="ru-RU" sz="2000" b="1" dirty="0" smtClean="0">
                <a:solidFill>
                  <a:schemeClr val="accent1">
                    <a:lumMod val="75000"/>
                  </a:schemeClr>
                </a:solidFill>
                <a:latin typeface="+mj-lt"/>
              </a:rPr>
              <a:t>расширение, </a:t>
            </a:r>
          </a:p>
          <a:p>
            <a:pPr marL="274320" indent="-274320" eaLnBrk="1" fontAlgn="auto" hangingPunct="1">
              <a:spcAft>
                <a:spcPts val="0"/>
              </a:spcAft>
              <a:buClr>
                <a:schemeClr val="accent3"/>
              </a:buClr>
              <a:buFont typeface="Wingdings 2"/>
              <a:buChar char=""/>
              <a:defRPr/>
            </a:pPr>
            <a:r>
              <a:rPr lang="ru-RU" sz="2000" b="1" dirty="0" smtClean="0">
                <a:solidFill>
                  <a:schemeClr val="accent1">
                    <a:lumMod val="75000"/>
                  </a:schemeClr>
                </a:solidFill>
                <a:latin typeface="+mj-lt"/>
              </a:rPr>
              <a:t>углубление и др.</a:t>
            </a:r>
            <a:endParaRPr lang="ru-RU" sz="2000" dirty="0" smtClean="0">
              <a:solidFill>
                <a:schemeClr val="accent1">
                  <a:lumMod val="75000"/>
                </a:schemeClr>
              </a:solidFill>
              <a:latin typeface="+mj-lt"/>
            </a:endParaRPr>
          </a:p>
        </p:txBody>
      </p:sp>
      <p:sp>
        <p:nvSpPr>
          <p:cNvPr id="3" name="TextBox 2"/>
          <p:cNvSpPr txBox="1"/>
          <p:nvPr/>
        </p:nvSpPr>
        <p:spPr>
          <a:xfrm>
            <a:off x="3779912" y="6381328"/>
            <a:ext cx="1656184" cy="369332"/>
          </a:xfrm>
          <a:prstGeom prst="rect">
            <a:avLst/>
          </a:prstGeom>
          <a:noFill/>
        </p:spPr>
        <p:txBody>
          <a:bodyPr wrap="square" rtlCol="0">
            <a:spAutoFit/>
          </a:bodyPr>
          <a:lstStyle/>
          <a:p>
            <a:r>
              <a:rPr lang="ru-RU" b="1" dirty="0" smtClean="0">
                <a:solidFill>
                  <a:srgbClr val="FF0000"/>
                </a:solidFill>
              </a:rPr>
              <a:t>А как в КСР?</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188913"/>
            <a:ext cx="8785225" cy="6278642"/>
          </a:xfrm>
          <a:prstGeom prst="rect">
            <a:avLst/>
          </a:prstGeom>
        </p:spPr>
        <p:txBody>
          <a:bodyPr>
            <a:spAutoFit/>
          </a:bodyPr>
          <a:lstStyle/>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научить пользоваться графическим </a:t>
            </a:r>
            <a:r>
              <a:rPr lang="ru-RU" sz="2400" dirty="0" smtClean="0">
                <a:solidFill>
                  <a:prstClr val="black"/>
                </a:solidFill>
                <a:latin typeface="Calibri"/>
                <a:cs typeface="+mn-cs"/>
              </a:rPr>
              <a:t>редактором </a:t>
            </a:r>
          </a:p>
          <a:p>
            <a:pPr marL="457200" indent="-457200" fontAlgn="auto">
              <a:spcBef>
                <a:spcPts val="0"/>
              </a:spcBef>
              <a:spcAft>
                <a:spcPts val="0"/>
              </a:spcAft>
              <a:buFont typeface="+mj-lt"/>
              <a:buAutoNum type="arabicPeriod"/>
              <a:defRPr/>
            </a:pPr>
            <a:r>
              <a:rPr lang="ru-RU" sz="2400" dirty="0" smtClean="0">
                <a:solidFill>
                  <a:prstClr val="black"/>
                </a:solidFill>
                <a:latin typeface="Calibri"/>
                <a:cs typeface="+mn-cs"/>
              </a:rPr>
              <a:t>обучение </a:t>
            </a:r>
            <a:r>
              <a:rPr lang="ru-RU" sz="2400" dirty="0">
                <a:solidFill>
                  <a:prstClr val="black"/>
                </a:solidFill>
                <a:latin typeface="Calibri"/>
                <a:cs typeface="+mn-cs"/>
              </a:rPr>
              <a:t>специальной терминологии </a:t>
            </a:r>
          </a:p>
          <a:p>
            <a:pPr marL="457200" indent="-457200" fontAlgn="auto">
              <a:spcBef>
                <a:spcPts val="0"/>
              </a:spcBef>
              <a:spcAft>
                <a:spcPts val="0"/>
              </a:spcAft>
              <a:buFont typeface="+mj-lt"/>
              <a:buAutoNum type="arabicPeriod"/>
              <a:defRPr/>
            </a:pPr>
            <a:r>
              <a:rPr lang="ru-RU" sz="2400" dirty="0" smtClean="0">
                <a:solidFill>
                  <a:prstClr val="black"/>
                </a:solidFill>
                <a:latin typeface="Calibri"/>
                <a:cs typeface="+mn-cs"/>
              </a:rPr>
              <a:t>научить работать с разными источниками информации </a:t>
            </a:r>
          </a:p>
          <a:p>
            <a:pPr marL="457200" indent="-457200" fontAlgn="auto">
              <a:spcBef>
                <a:spcPts val="0"/>
              </a:spcBef>
              <a:spcAft>
                <a:spcPts val="0"/>
              </a:spcAft>
              <a:buFont typeface="+mj-lt"/>
              <a:buAutoNum type="arabicPeriod"/>
              <a:defRPr/>
            </a:pPr>
            <a:r>
              <a:rPr lang="ru-RU" sz="2400" dirty="0" smtClean="0">
                <a:solidFill>
                  <a:prstClr val="black"/>
                </a:solidFill>
                <a:latin typeface="Calibri"/>
                <a:cs typeface="+mn-cs"/>
              </a:rPr>
              <a:t>формирование </a:t>
            </a:r>
            <a:r>
              <a:rPr lang="ru-RU" sz="2400" dirty="0">
                <a:solidFill>
                  <a:prstClr val="black"/>
                </a:solidFill>
                <a:latin typeface="Calibri"/>
                <a:cs typeface="+mn-cs"/>
              </a:rPr>
              <a:t>привычек здорового образа жизни</a:t>
            </a: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развивать познавательный интерес, внимание, память</a:t>
            </a: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знакомство с историей развития футбола </a:t>
            </a: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развивать логическое, абстрактное и образное мышление</a:t>
            </a: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формировать коммуникативные навыки </a:t>
            </a: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воспитывать доброжелательность по отношению к окружающим, чувство </a:t>
            </a:r>
            <a:r>
              <a:rPr lang="ru-RU" sz="2400" dirty="0" smtClean="0">
                <a:solidFill>
                  <a:prstClr val="black"/>
                </a:solidFill>
                <a:latin typeface="Calibri"/>
                <a:cs typeface="+mn-cs"/>
              </a:rPr>
              <a:t>товарищества</a:t>
            </a:r>
            <a:endParaRPr lang="ru-RU" sz="2400" dirty="0">
              <a:solidFill>
                <a:prstClr val="black"/>
              </a:solidFill>
              <a:latin typeface="Calibri"/>
              <a:cs typeface="+mn-cs"/>
            </a:endParaRP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формирование теоретических знаний по технике и </a:t>
            </a:r>
            <a:r>
              <a:rPr lang="ru-RU" sz="2400" dirty="0" smtClean="0">
                <a:solidFill>
                  <a:prstClr val="black"/>
                </a:solidFill>
                <a:latin typeface="Calibri"/>
                <a:cs typeface="+mn-cs"/>
              </a:rPr>
              <a:t>тактике </a:t>
            </a:r>
            <a:r>
              <a:rPr lang="ru-RU" sz="2400" dirty="0">
                <a:solidFill>
                  <a:prstClr val="black"/>
                </a:solidFill>
                <a:latin typeface="Calibri"/>
                <a:cs typeface="+mn-cs"/>
              </a:rPr>
              <a:t>игры </a:t>
            </a:r>
          </a:p>
          <a:p>
            <a:pPr marL="457200" indent="-457200" fontAlgn="auto">
              <a:spcBef>
                <a:spcPts val="0"/>
              </a:spcBef>
              <a:spcAft>
                <a:spcPts val="0"/>
              </a:spcAft>
              <a:buFont typeface="+mj-lt"/>
              <a:buAutoNum type="arabicPeriod"/>
              <a:defRPr/>
            </a:pPr>
            <a:r>
              <a:rPr lang="ru-RU" sz="2400" dirty="0" smtClean="0">
                <a:solidFill>
                  <a:prstClr val="black"/>
                </a:solidFill>
                <a:latin typeface="Calibri"/>
                <a:cs typeface="+mn-cs"/>
              </a:rPr>
              <a:t>воспитывать </a:t>
            </a:r>
            <a:r>
              <a:rPr lang="ru-RU" sz="2400" dirty="0">
                <a:solidFill>
                  <a:prstClr val="black"/>
                </a:solidFill>
                <a:latin typeface="Calibri"/>
                <a:cs typeface="+mn-cs"/>
              </a:rPr>
              <a:t>чувство гордости за </a:t>
            </a:r>
            <a:r>
              <a:rPr lang="ru-RU" sz="2400" dirty="0" smtClean="0">
                <a:solidFill>
                  <a:prstClr val="black"/>
                </a:solidFill>
                <a:latin typeface="Calibri"/>
                <a:cs typeface="+mn-cs"/>
              </a:rPr>
              <a:t>российскую науку  </a:t>
            </a:r>
            <a:endParaRPr lang="ru-RU" sz="2400" dirty="0">
              <a:solidFill>
                <a:prstClr val="black"/>
              </a:solidFill>
              <a:latin typeface="Calibri"/>
              <a:cs typeface="+mn-cs"/>
            </a:endParaRP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формировать творческий подход к поставленной задаче</a:t>
            </a: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прививать информационную </a:t>
            </a:r>
            <a:r>
              <a:rPr lang="ru-RU" sz="2400" dirty="0" smtClean="0">
                <a:solidFill>
                  <a:prstClr val="black"/>
                </a:solidFill>
                <a:latin typeface="Calibri"/>
                <a:cs typeface="+mn-cs"/>
              </a:rPr>
              <a:t>культуру</a:t>
            </a:r>
          </a:p>
          <a:p>
            <a:pPr marL="457200" indent="-457200" fontAlgn="auto">
              <a:spcBef>
                <a:spcPts val="0"/>
              </a:spcBef>
              <a:spcAft>
                <a:spcPts val="0"/>
              </a:spcAft>
              <a:buFont typeface="+mj-lt"/>
              <a:buAutoNum type="arabicPeriod"/>
              <a:defRPr/>
            </a:pPr>
            <a:r>
              <a:rPr lang="ru-RU" sz="2400" dirty="0" smtClean="0">
                <a:solidFill>
                  <a:prstClr val="black"/>
                </a:solidFill>
                <a:latin typeface="Calibri"/>
                <a:cs typeface="+mn-cs"/>
              </a:rPr>
              <a:t>учить анализировать и планировать свою работу </a:t>
            </a:r>
            <a:endParaRPr lang="ru-RU" sz="2000" dirty="0">
              <a:solidFill>
                <a:prstClr val="black"/>
              </a:solidFill>
              <a:latin typeface="Calibri"/>
              <a:cs typeface="+mn-cs"/>
            </a:endParaRPr>
          </a:p>
          <a:p>
            <a:pPr marL="342900" indent="-342900" fontAlgn="auto">
              <a:spcBef>
                <a:spcPts val="0"/>
              </a:spcBef>
              <a:spcAft>
                <a:spcPts val="0"/>
              </a:spcAft>
              <a:buFont typeface="+mj-lt"/>
              <a:buAutoNum type="arabicPeriod"/>
              <a:defRPr/>
            </a:pPr>
            <a:endParaRPr lang="ru-RU" dirty="0">
              <a:solidFill>
                <a:prstClr val="black"/>
              </a:solidFill>
              <a:latin typeface="Calibri"/>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457200" y="201613"/>
            <a:ext cx="8229600" cy="581025"/>
          </a:xfrm>
        </p:spPr>
        <p:txBody>
          <a:bodyPr/>
          <a:lstStyle/>
          <a:p>
            <a:pPr eaLnBrk="1" hangingPunct="1"/>
            <a:r>
              <a:rPr lang="ru-RU" altLang="ru-RU" sz="2800" b="1" smtClean="0"/>
              <a:t>Планируемые результаты</a:t>
            </a:r>
          </a:p>
        </p:txBody>
      </p:sp>
      <p:graphicFrame>
        <p:nvGraphicFramePr>
          <p:cNvPr id="4" name="Содержимое 3"/>
          <p:cNvGraphicFramePr>
            <a:graphicFrameLocks noGrp="1"/>
          </p:cNvGraphicFramePr>
          <p:nvPr>
            <p:ph idx="1"/>
          </p:nvPr>
        </p:nvGraphicFramePr>
        <p:xfrm>
          <a:off x="457200" y="3214686"/>
          <a:ext cx="8229600" cy="3109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317875" y="2419350"/>
            <a:ext cx="4071938" cy="1200150"/>
          </a:xfrm>
          <a:prstGeom prst="rect">
            <a:avLst/>
          </a:prstGeom>
          <a:noFill/>
        </p:spPr>
        <p:txBody>
          <a:bodyPr>
            <a:spAutoFit/>
          </a:bodyPr>
          <a:lstStyle/>
          <a:p>
            <a:pPr>
              <a:defRPr/>
            </a:pPr>
            <a:r>
              <a:rPr lang="ru-RU" sz="2400" dirty="0">
                <a:latin typeface="+mj-lt"/>
                <a:cs typeface="Arial" charset="0"/>
              </a:rPr>
              <a:t>Личностные</a:t>
            </a:r>
          </a:p>
          <a:p>
            <a:pPr>
              <a:defRPr/>
            </a:pPr>
            <a:r>
              <a:rPr lang="ru-RU" sz="2400" dirty="0" err="1">
                <a:latin typeface="+mj-lt"/>
                <a:cs typeface="Arial" charset="0"/>
              </a:rPr>
              <a:t>Метапредметные</a:t>
            </a:r>
            <a:endParaRPr lang="ru-RU" sz="2400" dirty="0">
              <a:latin typeface="+mj-lt"/>
              <a:cs typeface="Arial" charset="0"/>
            </a:endParaRPr>
          </a:p>
          <a:p>
            <a:pPr>
              <a:defRPr/>
            </a:pPr>
            <a:r>
              <a:rPr lang="ru-RU" sz="2400" dirty="0">
                <a:latin typeface="+mj-lt"/>
                <a:cs typeface="Arial" charset="0"/>
              </a:rPr>
              <a:t>Предметные </a:t>
            </a:r>
          </a:p>
        </p:txBody>
      </p:sp>
      <p:sp>
        <p:nvSpPr>
          <p:cNvPr id="54277" name="Прямоугольник 1"/>
          <p:cNvSpPr>
            <a:spLocks noChangeArrowheads="1"/>
          </p:cNvSpPr>
          <p:nvPr/>
        </p:nvSpPr>
        <p:spPr bwMode="auto">
          <a:xfrm>
            <a:off x="457200" y="1465263"/>
            <a:ext cx="2684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i="1">
                <a:solidFill>
                  <a:srgbClr val="262626"/>
                </a:solidFill>
                <a:latin typeface="Arial" panose="020B0604020202020204" pitchFamily="34" charset="0"/>
              </a:rPr>
              <a:t>ФГОС </a:t>
            </a:r>
          </a:p>
          <a:p>
            <a:pPr>
              <a:spcBef>
                <a:spcPct val="0"/>
              </a:spcBef>
              <a:buFontTx/>
              <a:buNone/>
            </a:pPr>
            <a:r>
              <a:rPr lang="ru-RU" altLang="ru-RU" sz="1800" b="1" i="1">
                <a:solidFill>
                  <a:srgbClr val="262626"/>
                </a:solidFill>
                <a:latin typeface="Arial" panose="020B0604020202020204" pitchFamily="34" charset="0"/>
              </a:rPr>
              <a:t>общего образования </a:t>
            </a:r>
            <a:endParaRPr lang="ru-RU" altLang="ru-RU" sz="1800">
              <a:latin typeface="Arial" panose="020B0604020202020204" pitchFamily="34" charset="0"/>
            </a:endParaRPr>
          </a:p>
        </p:txBody>
      </p:sp>
      <p:sp>
        <p:nvSpPr>
          <p:cNvPr id="54278" name="Прямоугольник 2"/>
          <p:cNvSpPr>
            <a:spLocks noChangeArrowheads="1"/>
          </p:cNvSpPr>
          <p:nvPr/>
        </p:nvSpPr>
        <p:spPr bwMode="auto">
          <a:xfrm>
            <a:off x="5795963" y="1547813"/>
            <a:ext cx="312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i="1">
                <a:solidFill>
                  <a:srgbClr val="262626"/>
                </a:solidFill>
                <a:latin typeface="Arial" panose="020B0604020202020204" pitchFamily="34" charset="0"/>
              </a:rPr>
              <a:t>Концепция развития ДО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914400" y="357188"/>
            <a:ext cx="82296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ct val="0"/>
              </a:spcBef>
              <a:buFontTx/>
              <a:buNone/>
            </a:pPr>
            <a:r>
              <a:rPr lang="ru-RU" altLang="ru-RU" sz="2800" b="1">
                <a:solidFill>
                  <a:srgbClr val="262626"/>
                </a:solidFill>
                <a:latin typeface="Arial" panose="020B0604020202020204" pitchFamily="34" charset="0"/>
              </a:rPr>
              <a:t>Результат</a:t>
            </a:r>
          </a:p>
        </p:txBody>
      </p:sp>
      <p:sp>
        <p:nvSpPr>
          <p:cNvPr id="55299" name="Text Box 2"/>
          <p:cNvSpPr txBox="1">
            <a:spLocks noChangeArrowheads="1"/>
          </p:cNvSpPr>
          <p:nvPr/>
        </p:nvSpPr>
        <p:spPr bwMode="auto">
          <a:xfrm>
            <a:off x="611188" y="1773238"/>
            <a:ext cx="82296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55613" indent="-455613">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9pPr>
          </a:lstStyle>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400">
                <a:solidFill>
                  <a:srgbClr val="262626"/>
                </a:solidFill>
                <a:latin typeface="Arial" panose="020B0604020202020204" pitchFamily="34" charset="0"/>
              </a:rPr>
              <a:t>Опыт освоения теоретической информации </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400">
                <a:solidFill>
                  <a:srgbClr val="262626"/>
                </a:solidFill>
                <a:latin typeface="Arial" panose="020B0604020202020204" pitchFamily="34" charset="0"/>
              </a:rPr>
              <a:t>Опыт практической деятельности (освоение способов деятельности: умения и навыки)</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400">
                <a:solidFill>
                  <a:srgbClr val="262626"/>
                </a:solidFill>
                <a:latin typeface="Arial" panose="020B0604020202020204" pitchFamily="34" charset="0"/>
              </a:rPr>
              <a:t>Опыт творчества</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400">
                <a:solidFill>
                  <a:srgbClr val="262626"/>
                </a:solidFill>
                <a:latin typeface="Arial" panose="020B0604020202020204" pitchFamily="34" charset="0"/>
              </a:rPr>
              <a:t>Опыт эмоционально-ценностных отношений (вклад в формирование личностных качеств учащегося)</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400">
                <a:solidFill>
                  <a:srgbClr val="262626"/>
                </a:solidFill>
                <a:latin typeface="Arial" panose="020B0604020202020204" pitchFamily="34" charset="0"/>
              </a:rPr>
              <a:t>Опыт общения </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400">
                <a:solidFill>
                  <a:srgbClr val="262626"/>
                </a:solidFill>
                <a:latin typeface="Arial" panose="020B0604020202020204" pitchFamily="34" charset="0"/>
              </a:rPr>
              <a:t>Опыт социально-значимой деятельности</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Прямоугольник 1"/>
          <p:cNvSpPr>
            <a:spLocks noChangeArrowheads="1"/>
          </p:cNvSpPr>
          <p:nvPr/>
        </p:nvSpPr>
        <p:spPr bwMode="auto">
          <a:xfrm>
            <a:off x="252413" y="260350"/>
            <a:ext cx="8639175"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ru-RU" altLang="ru-RU" sz="2400" b="1" dirty="0" smtClean="0">
                <a:solidFill>
                  <a:srgbClr val="262626"/>
                </a:solidFill>
              </a:rPr>
              <a:t>   </a:t>
            </a:r>
            <a:r>
              <a:rPr lang="ru-RU" altLang="ru-RU" sz="2800" b="1" dirty="0" smtClean="0">
                <a:solidFill>
                  <a:srgbClr val="262626"/>
                </a:solidFill>
              </a:rPr>
              <a:t>Предметные результаты  </a:t>
            </a:r>
            <a:r>
              <a:rPr lang="ru-RU" altLang="ru-RU" dirty="0" smtClean="0"/>
              <a:t> </a:t>
            </a:r>
          </a:p>
          <a:p>
            <a:pPr>
              <a:defRPr/>
            </a:pPr>
            <a:r>
              <a:rPr lang="ru-RU" altLang="ru-RU" dirty="0" smtClean="0"/>
              <a:t>		</a:t>
            </a:r>
          </a:p>
          <a:p>
            <a:pPr>
              <a:defRPr/>
            </a:pPr>
            <a:r>
              <a:rPr lang="ru-RU" altLang="ru-RU" dirty="0" smtClean="0"/>
              <a:t>усвоение конкретных элементов социального опыта, изучаемого в рамках отдельного учебного предмета, то есть </a:t>
            </a:r>
            <a:r>
              <a:rPr lang="ru-RU" altLang="ru-RU" b="1" dirty="0" smtClean="0"/>
              <a:t>знаний, умений и навыков</a:t>
            </a:r>
            <a:r>
              <a:rPr lang="ru-RU" altLang="ru-RU" dirty="0" smtClean="0"/>
              <a:t>, опыта решения проблем, опыта творческой деятельности</a:t>
            </a:r>
          </a:p>
          <a:p>
            <a:pPr>
              <a:lnSpc>
                <a:spcPct val="150000"/>
              </a:lnSpc>
              <a:defRPr/>
            </a:pPr>
            <a:endParaRPr lang="ru-RU" altLang="ru-RU" b="1" dirty="0" smtClean="0"/>
          </a:p>
          <a:p>
            <a:pPr>
              <a:lnSpc>
                <a:spcPct val="150000"/>
              </a:lnSpc>
              <a:defRPr/>
            </a:pPr>
            <a:r>
              <a:rPr lang="ru-RU" altLang="ru-RU" b="1" dirty="0" smtClean="0"/>
              <a:t>	1. Теоретическая подготовка ребенка:</a:t>
            </a:r>
          </a:p>
          <a:p>
            <a:pPr marL="1435100" lvl="4" indent="-179388">
              <a:buFont typeface="Arial" panose="020B0604020202020204" pitchFamily="34" charset="0"/>
              <a:buChar char="•"/>
              <a:defRPr/>
            </a:pPr>
            <a:r>
              <a:rPr lang="ru-RU" altLang="ru-RU" dirty="0" smtClean="0"/>
              <a:t>владение теоретическими знаниями (по основным разделам учебного плана программы), </a:t>
            </a:r>
            <a:r>
              <a:rPr lang="ru-RU" altLang="ru-RU" i="1" dirty="0" smtClean="0"/>
              <a:t>системой понятий</a:t>
            </a:r>
            <a:endParaRPr lang="ru-RU" altLang="ru-RU" dirty="0" smtClean="0"/>
          </a:p>
          <a:p>
            <a:pPr marL="1435100" lvl="4" indent="-179388">
              <a:buFont typeface="Arial" panose="020B0604020202020204" pitchFamily="34" charset="0"/>
              <a:buChar char="•"/>
              <a:defRPr/>
            </a:pPr>
            <a:r>
              <a:rPr lang="ru-RU" altLang="ru-RU" dirty="0" smtClean="0"/>
              <a:t> владение специальной терминологией</a:t>
            </a:r>
          </a:p>
          <a:p>
            <a:pPr marL="1435100" lvl="4" indent="-179388">
              <a:buFont typeface="Arial" panose="020B0604020202020204" pitchFamily="34" charset="0"/>
              <a:buChar char="•"/>
              <a:defRPr/>
            </a:pPr>
            <a:r>
              <a:rPr lang="ru-RU" altLang="ru-RU" dirty="0" smtClean="0"/>
              <a:t>знание правил и алгоритмов деятельности</a:t>
            </a:r>
          </a:p>
          <a:p>
            <a:pPr lvl="4">
              <a:buFont typeface="Arial" panose="020B0604020202020204" pitchFamily="34" charset="0"/>
              <a:buChar char="•"/>
              <a:defRPr/>
            </a:pPr>
            <a:endParaRPr lang="ru-RU" altLang="ru-RU" dirty="0" smtClean="0"/>
          </a:p>
          <a:p>
            <a:pPr>
              <a:defRPr/>
            </a:pPr>
            <a:r>
              <a:rPr lang="ru-RU" altLang="ru-RU" b="1" dirty="0" smtClean="0"/>
              <a:t>	</a:t>
            </a:r>
          </a:p>
          <a:p>
            <a:pPr>
              <a:defRPr/>
            </a:pPr>
            <a:r>
              <a:rPr lang="ru-RU" altLang="ru-RU" b="1" dirty="0" smtClean="0"/>
              <a:t>	2. Практическая подготовка ребенка:</a:t>
            </a:r>
          </a:p>
          <a:p>
            <a:pPr marL="1435100" lvl="4" indent="-179388">
              <a:buFont typeface="Arial" panose="020B0604020202020204" pitchFamily="34" charset="0"/>
              <a:buChar char="•"/>
              <a:defRPr/>
            </a:pPr>
            <a:r>
              <a:rPr lang="ru-RU" altLang="ru-RU" dirty="0" smtClean="0"/>
              <a:t> практические умения и навыки, предусмотренные программой </a:t>
            </a:r>
          </a:p>
          <a:p>
            <a:pPr marL="1435100" lvl="4" indent="-179388">
              <a:buFont typeface="Arial" panose="020B0604020202020204" pitchFamily="34" charset="0"/>
              <a:buChar char="•"/>
              <a:defRPr/>
            </a:pPr>
            <a:r>
              <a:rPr lang="ru-RU" altLang="ru-RU" dirty="0" smtClean="0"/>
              <a:t> владение специальным оборудованием и оснащением</a:t>
            </a:r>
          </a:p>
          <a:p>
            <a:pPr marL="1435100" lvl="4" indent="-179388">
              <a:buFont typeface="Arial" panose="020B0604020202020204" pitchFamily="34" charset="0"/>
              <a:buChar char="•"/>
              <a:defRPr/>
            </a:pPr>
            <a:r>
              <a:rPr lang="ru-RU" altLang="ru-RU" dirty="0" smtClean="0"/>
              <a:t> творческие навыки</a:t>
            </a:r>
          </a:p>
          <a:p>
            <a:pPr>
              <a:lnSpc>
                <a:spcPct val="150000"/>
              </a:lnSpc>
              <a:defRPr/>
            </a:pPr>
            <a:endParaRPr lang="ru-RU" altLang="ru-RU" b="1" dirty="0" smtClean="0"/>
          </a:p>
          <a:p>
            <a:pPr>
              <a:lnSpc>
                <a:spcPct val="150000"/>
              </a:lnSpc>
              <a:defRPr/>
            </a:pPr>
            <a:endParaRPr lang="ru-RU" altLang="ru-RU"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
          <p:cNvSpPr txBox="1">
            <a:spLocks noChangeArrowheads="1"/>
          </p:cNvSpPr>
          <p:nvPr/>
        </p:nvSpPr>
        <p:spPr bwMode="auto">
          <a:xfrm>
            <a:off x="611188" y="119063"/>
            <a:ext cx="5329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800" b="1">
                <a:latin typeface="Arial" panose="020B0604020202020204" pitchFamily="34" charset="0"/>
              </a:rPr>
              <a:t>Личностные результаты</a:t>
            </a:r>
          </a:p>
        </p:txBody>
      </p:sp>
      <p:sp>
        <p:nvSpPr>
          <p:cNvPr id="58371" name="TextBox 4"/>
          <p:cNvSpPr txBox="1">
            <a:spLocks noChangeArrowheads="1"/>
          </p:cNvSpPr>
          <p:nvPr/>
        </p:nvSpPr>
        <p:spPr bwMode="auto">
          <a:xfrm>
            <a:off x="608013" y="642938"/>
            <a:ext cx="81438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i="1">
                <a:latin typeface="Arial" panose="020B0604020202020204" pitchFamily="34" charset="0"/>
              </a:rPr>
              <a:t>Свойственный личности, характерный для нее</a:t>
            </a:r>
          </a:p>
          <a:p>
            <a:pPr algn="r">
              <a:spcBef>
                <a:spcPct val="0"/>
              </a:spcBef>
              <a:buFontTx/>
              <a:buNone/>
            </a:pPr>
            <a:r>
              <a:rPr lang="ru-RU" altLang="ru-RU" sz="1400" i="1">
                <a:latin typeface="Arial" panose="020B0604020202020204" pitchFamily="34" charset="0"/>
              </a:rPr>
              <a:t>(Толковый словарь Т. Ф. Ефремовой)</a:t>
            </a:r>
            <a:endParaRPr lang="ru-RU" altLang="ru-RU" sz="1800">
              <a:latin typeface="Arial" panose="020B0604020202020204" pitchFamily="34" charset="0"/>
            </a:endParaRPr>
          </a:p>
          <a:p>
            <a:pPr>
              <a:spcBef>
                <a:spcPct val="0"/>
              </a:spcBef>
              <a:buFontTx/>
              <a:buNone/>
            </a:pPr>
            <a:endParaRPr lang="ru-RU" altLang="ru-RU" sz="1400" i="1">
              <a:latin typeface="Arial" panose="020B0604020202020204" pitchFamily="34" charset="0"/>
            </a:endParaRPr>
          </a:p>
        </p:txBody>
      </p:sp>
      <p:sp>
        <p:nvSpPr>
          <p:cNvPr id="58372" name="Прямоугольник 5"/>
          <p:cNvSpPr>
            <a:spLocks noChangeArrowheads="1"/>
          </p:cNvSpPr>
          <p:nvPr/>
        </p:nvSpPr>
        <p:spPr bwMode="auto">
          <a:xfrm>
            <a:off x="323850" y="1700213"/>
            <a:ext cx="87122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
            </a:pPr>
            <a:r>
              <a:rPr lang="ru-RU" altLang="ru-RU" sz="2000">
                <a:solidFill>
                  <a:srgbClr val="000000"/>
                </a:solidFill>
              </a:rPr>
              <a:t>  сформировавшиеся в образовательном процессе качества личности: </a:t>
            </a:r>
            <a:br>
              <a:rPr lang="ru-RU" altLang="ru-RU" sz="2000">
                <a:solidFill>
                  <a:srgbClr val="000000"/>
                </a:solidFill>
              </a:rPr>
            </a:br>
            <a:r>
              <a:rPr lang="ru-RU" altLang="ru-RU" sz="2000">
                <a:solidFill>
                  <a:srgbClr val="000000"/>
                </a:solidFill>
              </a:rPr>
              <a:t>    мировоззрение,  убеждения, нравственные принципы, система ценностных </a:t>
            </a:r>
            <a:br>
              <a:rPr lang="ru-RU" altLang="ru-RU" sz="2000">
                <a:solidFill>
                  <a:srgbClr val="000000"/>
                </a:solidFill>
              </a:rPr>
            </a:br>
            <a:r>
              <a:rPr lang="ru-RU" altLang="ru-RU" sz="2000">
                <a:solidFill>
                  <a:srgbClr val="000000"/>
                </a:solidFill>
              </a:rPr>
              <a:t>    отношений личности к себе, другим людям, труду, профессиональной </a:t>
            </a:r>
            <a:br>
              <a:rPr lang="ru-RU" altLang="ru-RU" sz="2000">
                <a:solidFill>
                  <a:srgbClr val="000000"/>
                </a:solidFill>
              </a:rPr>
            </a:br>
            <a:r>
              <a:rPr lang="ru-RU" altLang="ru-RU" sz="2000">
                <a:solidFill>
                  <a:srgbClr val="000000"/>
                </a:solidFill>
              </a:rPr>
              <a:t>    деятельности, гражданским правам и обязанностям, государственному </a:t>
            </a:r>
            <a:br>
              <a:rPr lang="ru-RU" altLang="ru-RU" sz="2000">
                <a:solidFill>
                  <a:srgbClr val="000000"/>
                </a:solidFill>
              </a:rPr>
            </a:br>
            <a:r>
              <a:rPr lang="ru-RU" altLang="ru-RU" sz="2000">
                <a:solidFill>
                  <a:srgbClr val="000000"/>
                </a:solidFill>
              </a:rPr>
              <a:t>    строю, духовной сфере, общественной жизни; </a:t>
            </a:r>
          </a:p>
          <a:p>
            <a:pPr>
              <a:spcBef>
                <a:spcPct val="0"/>
              </a:spcBef>
              <a:buFont typeface="Wingdings" panose="05000000000000000000" pitchFamily="2" charset="2"/>
              <a:buChar char="§"/>
            </a:pPr>
            <a:endParaRPr lang="ru-RU" altLang="ru-RU" sz="2000">
              <a:solidFill>
                <a:srgbClr val="000000"/>
              </a:solidFill>
            </a:endParaRPr>
          </a:p>
          <a:p>
            <a:pPr>
              <a:spcBef>
                <a:spcPct val="0"/>
              </a:spcBef>
              <a:buFont typeface="Wingdings" panose="05000000000000000000" pitchFamily="2" charset="2"/>
              <a:buChar char="§"/>
            </a:pPr>
            <a:r>
              <a:rPr lang="ru-RU" altLang="ru-RU" sz="2000">
                <a:solidFill>
                  <a:srgbClr val="000000"/>
                </a:solidFill>
              </a:rPr>
              <a:t>  результаты, отражающие социальную активность, общественную </a:t>
            </a:r>
            <a:br>
              <a:rPr lang="ru-RU" altLang="ru-RU" sz="2000">
                <a:solidFill>
                  <a:srgbClr val="000000"/>
                </a:solidFill>
              </a:rPr>
            </a:br>
            <a:r>
              <a:rPr lang="ru-RU" altLang="ru-RU" sz="2000">
                <a:solidFill>
                  <a:srgbClr val="000000"/>
                </a:solidFill>
              </a:rPr>
              <a:t>    деятельность: сформированность общественной активности личности, </a:t>
            </a:r>
            <a:br>
              <a:rPr lang="ru-RU" altLang="ru-RU" sz="2000">
                <a:solidFill>
                  <a:srgbClr val="000000"/>
                </a:solidFill>
              </a:rPr>
            </a:br>
            <a:r>
              <a:rPr lang="ru-RU" altLang="ru-RU" sz="2000">
                <a:solidFill>
                  <a:srgbClr val="000000"/>
                </a:solidFill>
              </a:rPr>
              <a:t>    гражданской позиции, культуры общения и поведения в социуме, навыков </a:t>
            </a:r>
            <a:br>
              <a:rPr lang="ru-RU" altLang="ru-RU" sz="2000">
                <a:solidFill>
                  <a:srgbClr val="000000"/>
                </a:solidFill>
              </a:rPr>
            </a:br>
            <a:r>
              <a:rPr lang="ru-RU" altLang="ru-RU" sz="2000">
                <a:solidFill>
                  <a:srgbClr val="000000"/>
                </a:solidFill>
              </a:rPr>
              <a:t>    здорового образа жизни</a:t>
            </a:r>
          </a:p>
          <a:p>
            <a:pPr>
              <a:spcBef>
                <a:spcPct val="0"/>
              </a:spcBef>
              <a:buFont typeface="Wingdings" panose="05000000000000000000" pitchFamily="2" charset="2"/>
              <a:buChar char="§"/>
            </a:pPr>
            <a:endParaRPr lang="ru-RU" altLang="ru-RU" sz="2000">
              <a:solidFill>
                <a:srgbClr val="000000"/>
              </a:solidFill>
            </a:endParaRPr>
          </a:p>
          <a:p>
            <a:pPr>
              <a:spcBef>
                <a:spcPct val="0"/>
              </a:spcBef>
              <a:buFont typeface="Wingdings" panose="05000000000000000000" pitchFamily="2" charset="2"/>
              <a:buChar char="§"/>
            </a:pPr>
            <a:r>
              <a:rPr lang="ru-RU" altLang="ru-RU" sz="2000">
                <a:solidFill>
                  <a:srgbClr val="000000"/>
                </a:solidFill>
              </a:rPr>
              <a:t>  сформированность мотивации к обучению и целенаправленной </a:t>
            </a:r>
            <a:br>
              <a:rPr lang="ru-RU" altLang="ru-RU" sz="2000">
                <a:solidFill>
                  <a:srgbClr val="000000"/>
                </a:solidFill>
              </a:rPr>
            </a:br>
            <a:r>
              <a:rPr lang="ru-RU" altLang="ru-RU" sz="2000">
                <a:solidFill>
                  <a:srgbClr val="000000"/>
                </a:solidFill>
              </a:rPr>
              <a:t>    познавательной деятельности, готовность к саморазвитию и личностному </a:t>
            </a:r>
            <a:br>
              <a:rPr lang="ru-RU" altLang="ru-RU" sz="2000">
                <a:solidFill>
                  <a:srgbClr val="000000"/>
                </a:solidFill>
              </a:rPr>
            </a:br>
            <a:r>
              <a:rPr lang="ru-RU" altLang="ru-RU" sz="2000">
                <a:solidFill>
                  <a:srgbClr val="000000"/>
                </a:solidFill>
              </a:rPr>
              <a:t>    самоопределению, способность ставить цели и строить жизненные планы</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714375" y="1643063"/>
            <a:ext cx="7929563" cy="4433887"/>
          </a:xfrm>
        </p:spPr>
        <p:txBody>
          <a:bodyPr/>
          <a:lstStyle/>
          <a:p>
            <a:pPr eaLnBrk="1" hangingPunct="1">
              <a:spcBef>
                <a:spcPct val="0"/>
              </a:spcBef>
              <a:spcAft>
                <a:spcPts val="1200"/>
              </a:spcAft>
              <a:buFont typeface="Wingdings" panose="05000000000000000000" pitchFamily="2" charset="2"/>
              <a:buChar char="§"/>
            </a:pPr>
            <a:r>
              <a:rPr lang="ru-RU" altLang="ru-RU" sz="2400" smtClean="0">
                <a:cs typeface="Tahoma" panose="020B0604030504040204" pitchFamily="34" charset="0"/>
              </a:rPr>
              <a:t>измерение личностных результатов освоения ДОП – выявление динамики развития системы ценностей, изменение позиции, характера поступков</a:t>
            </a:r>
          </a:p>
          <a:p>
            <a:pPr eaLnBrk="1" hangingPunct="1">
              <a:spcBef>
                <a:spcPct val="0"/>
              </a:spcBef>
              <a:spcAft>
                <a:spcPts val="1200"/>
              </a:spcAft>
              <a:buFont typeface="Times New Roman" panose="02020603050405020304" pitchFamily="18" charset="0"/>
              <a:buNone/>
            </a:pPr>
            <a:endParaRPr lang="ru-RU" altLang="ru-RU" sz="2400" smtClean="0">
              <a:cs typeface="Tahoma" panose="020B0604030504040204" pitchFamily="34" charset="0"/>
            </a:endParaRPr>
          </a:p>
          <a:p>
            <a:pPr eaLnBrk="1" hangingPunct="1">
              <a:spcBef>
                <a:spcPct val="0"/>
              </a:spcBef>
              <a:buFont typeface="Wingdings" panose="05000000000000000000" pitchFamily="2" charset="2"/>
              <a:buChar char="§"/>
            </a:pPr>
            <a:r>
              <a:rPr lang="ru-RU" altLang="ru-RU" sz="2400" smtClean="0">
                <a:cs typeface="Tahoma" panose="020B0604030504040204" pitchFamily="34" charset="0"/>
              </a:rPr>
              <a:t>НЕОБХОДИМЫ</a:t>
            </a:r>
          </a:p>
          <a:p>
            <a:pPr eaLnBrk="1" hangingPunct="1">
              <a:spcBef>
                <a:spcPct val="0"/>
              </a:spcBef>
              <a:spcAft>
                <a:spcPts val="1200"/>
              </a:spcAft>
              <a:buFont typeface="Times New Roman" panose="02020603050405020304" pitchFamily="18" charset="0"/>
              <a:buNone/>
            </a:pPr>
            <a:r>
              <a:rPr lang="ru-RU" altLang="ru-RU" sz="2400" smtClean="0">
                <a:cs typeface="Tahoma" panose="020B0604030504040204" pitchFamily="34" charset="0"/>
              </a:rPr>
              <a:t>    условия для реализации </a:t>
            </a:r>
            <a:r>
              <a:rPr lang="ru-RU" altLang="ru-RU" sz="2400" b="1" smtClean="0">
                <a:solidFill>
                  <a:srgbClr val="FF0000"/>
                </a:solidFill>
                <a:cs typeface="Tahoma" panose="020B0604030504040204" pitchFamily="34" charset="0"/>
              </a:rPr>
              <a:t>ДЕЯТЕЛЬНОСТИ</a:t>
            </a:r>
            <a:r>
              <a:rPr lang="ru-RU" altLang="ru-RU" sz="2400" smtClean="0">
                <a:cs typeface="Tahoma" panose="020B0604030504040204" pitchFamily="34" charset="0"/>
              </a:rPr>
              <a:t>, которая будет являться ИСТОЧНИКОМ, СРЕДСТВОМ и ИНДИКАТОРОМ изменений личности</a:t>
            </a:r>
            <a:endParaRPr lang="ru-RU" altLang="ru-RU" sz="2400" smtClean="0"/>
          </a:p>
          <a:p>
            <a:pPr eaLnBrk="1" hangingPunct="1">
              <a:buFont typeface="Wingdings" panose="05000000000000000000" pitchFamily="2" charset="2"/>
              <a:buNone/>
            </a:pPr>
            <a:endParaRPr lang="ru-RU" altLang="ru-RU" smtClean="0"/>
          </a:p>
          <a:p>
            <a:pPr eaLnBrk="1" hangingPunct="1">
              <a:buFont typeface="Times New Roman" panose="02020603050405020304" pitchFamily="18" charset="0"/>
              <a:buNone/>
            </a:pPr>
            <a:endParaRPr lang="ru-RU" altLang="ru-RU" smtClean="0"/>
          </a:p>
          <a:p>
            <a:pPr eaLnBrk="1" hangingPunct="1"/>
            <a:endParaRPr lang="ru-RU" altLang="ru-RU" smtClean="0"/>
          </a:p>
        </p:txBody>
      </p:sp>
      <p:sp>
        <p:nvSpPr>
          <p:cNvPr id="59395" name="Rectangle 2"/>
          <p:cNvSpPr>
            <a:spLocks noGrp="1" noChangeArrowheads="1"/>
          </p:cNvSpPr>
          <p:nvPr>
            <p:ph type="title"/>
          </p:nvPr>
        </p:nvSpPr>
        <p:spPr>
          <a:xfrm>
            <a:off x="785813" y="214313"/>
            <a:ext cx="8229600" cy="706437"/>
          </a:xfrm>
        </p:spPr>
        <p:txBody>
          <a:bodyPr/>
          <a:lstStyle/>
          <a:p>
            <a:pPr algn="l" eaLnBrk="1" hangingPunct="1"/>
            <a:r>
              <a:rPr lang="ru-RU" altLang="ru-RU" sz="2800" b="1" smtClean="0">
                <a:solidFill>
                  <a:srgbClr val="262626"/>
                </a:solidFill>
                <a:latin typeface="Arial" panose="020B0604020202020204" pitchFamily="34" charset="0"/>
                <a:cs typeface="Arial" panose="020B0604020202020204" pitchFamily="34" charset="0"/>
              </a:rPr>
              <a:t>Личностные</a:t>
            </a:r>
            <a:r>
              <a:rPr lang="ru-RU" altLang="ru-RU" sz="2800" smtClean="0">
                <a:solidFill>
                  <a:srgbClr val="7F7F7F"/>
                </a:solidFill>
                <a:latin typeface="Arial" panose="020B0604020202020204" pitchFamily="34" charset="0"/>
                <a:cs typeface="Arial" panose="020B0604020202020204" pitchFamily="34" charset="0"/>
              </a:rPr>
              <a:t> </a:t>
            </a:r>
            <a:r>
              <a:rPr lang="ru-RU" altLang="ru-RU" sz="2800" b="1" smtClean="0">
                <a:solidFill>
                  <a:srgbClr val="262626"/>
                </a:solidFill>
                <a:latin typeface="Arial" panose="020B0604020202020204" pitchFamily="34" charset="0"/>
                <a:cs typeface="Arial" panose="020B0604020202020204" pitchFamily="34" charset="0"/>
              </a:rPr>
              <a:t>результаты</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ъект 2"/>
          <p:cNvSpPr>
            <a:spLocks noGrp="1"/>
          </p:cNvSpPr>
          <p:nvPr>
            <p:ph idx="1"/>
          </p:nvPr>
        </p:nvSpPr>
        <p:spPr>
          <a:xfrm>
            <a:off x="714375" y="1571625"/>
            <a:ext cx="8229600" cy="1357313"/>
          </a:xfrm>
        </p:spPr>
        <p:txBody>
          <a:bodyPr/>
          <a:lstStyle/>
          <a:p>
            <a:pPr marL="0" indent="0">
              <a:lnSpc>
                <a:spcPct val="80000"/>
              </a:lnSpc>
              <a:buFont typeface="Times New Roman" panose="02020603050405020304" pitchFamily="18" charset="0"/>
              <a:buNone/>
            </a:pPr>
            <a:r>
              <a:rPr lang="ru-RU" altLang="ru-RU" sz="1600" b="1" smtClean="0"/>
              <a:t>МЕТА </a:t>
            </a:r>
            <a:r>
              <a:rPr lang="ru-RU" altLang="ru-RU" sz="1600" smtClean="0"/>
              <a:t>(с греч. μετά- — между, после, через)</a:t>
            </a:r>
          </a:p>
          <a:p>
            <a:pPr marL="0" indent="0">
              <a:lnSpc>
                <a:spcPct val="80000"/>
              </a:lnSpc>
              <a:buFont typeface="Times New Roman" panose="02020603050405020304" pitchFamily="18" charset="0"/>
              <a:buNone/>
            </a:pPr>
            <a:r>
              <a:rPr lang="ru-RU" altLang="ru-RU" sz="1600" smtClean="0"/>
              <a:t>часть сложных слов, обозначающая абстрагированность, обобщённость,   следование за чем-либо, переход к чему-либо другому, перемену состояния, превращение (например, метагалактика, метаданные)</a:t>
            </a:r>
          </a:p>
          <a:p>
            <a:pPr marL="0" indent="0" algn="r">
              <a:lnSpc>
                <a:spcPct val="80000"/>
              </a:lnSpc>
              <a:buFont typeface="Times New Roman" panose="02020603050405020304" pitchFamily="18" charset="0"/>
              <a:buNone/>
            </a:pPr>
            <a:r>
              <a:rPr lang="ru-RU" altLang="ru-RU" sz="1600" i="1" smtClean="0"/>
              <a:t>Энциклопедический словарь</a:t>
            </a:r>
            <a:endParaRPr lang="ru-RU" altLang="ru-RU" sz="1600" smtClean="0"/>
          </a:p>
          <a:p>
            <a:pPr marL="0" indent="0">
              <a:lnSpc>
                <a:spcPct val="80000"/>
              </a:lnSpc>
              <a:buFont typeface="Times New Roman" panose="02020603050405020304" pitchFamily="18" charset="0"/>
              <a:buNone/>
            </a:pPr>
            <a:endParaRPr lang="ru-RU" altLang="ru-RU" sz="2600" b="1" smtClean="0"/>
          </a:p>
        </p:txBody>
      </p:sp>
      <p:sp>
        <p:nvSpPr>
          <p:cNvPr id="60419" name="Прямоугольник 3"/>
          <p:cNvSpPr>
            <a:spLocks noChangeArrowheads="1"/>
          </p:cNvSpPr>
          <p:nvPr/>
        </p:nvSpPr>
        <p:spPr bwMode="auto">
          <a:xfrm>
            <a:off x="714375" y="3000375"/>
            <a:ext cx="81375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
            </a:pPr>
            <a:r>
              <a:rPr lang="ru-RU" altLang="ru-RU" sz="1800">
                <a:latin typeface="Arial" panose="020B0604020202020204" pitchFamily="34" charset="0"/>
              </a:rPr>
              <a:t>уровень описания какого-нибудь объекта или системы (как правило, </a:t>
            </a:r>
            <a:br>
              <a:rPr lang="ru-RU" altLang="ru-RU" sz="1800">
                <a:latin typeface="Arial" panose="020B0604020202020204" pitchFamily="34" charset="0"/>
              </a:rPr>
            </a:br>
            <a:r>
              <a:rPr lang="ru-RU" altLang="ru-RU" sz="1800">
                <a:latin typeface="Arial" panose="020B0604020202020204" pitchFamily="34" charset="0"/>
              </a:rPr>
              <a:t>так же описания), высшего по отношению к предыдущему описанию; «описание описания»</a:t>
            </a:r>
          </a:p>
          <a:p>
            <a:pPr eaLnBrk="1" hangingPunct="1">
              <a:spcBef>
                <a:spcPct val="0"/>
              </a:spcBef>
              <a:buFont typeface="Wingdings" panose="05000000000000000000" pitchFamily="2" charset="2"/>
              <a:buChar char="§"/>
            </a:pPr>
            <a:endParaRPr lang="ru-RU" altLang="ru-RU" sz="1800">
              <a:latin typeface="Arial" panose="020B0604020202020204" pitchFamily="34" charset="0"/>
            </a:endParaRPr>
          </a:p>
          <a:p>
            <a:pPr eaLnBrk="1" hangingPunct="1">
              <a:spcBef>
                <a:spcPct val="0"/>
              </a:spcBef>
              <a:buFont typeface="Wingdings" panose="05000000000000000000" pitchFamily="2" charset="2"/>
              <a:buChar char="§"/>
            </a:pPr>
            <a:r>
              <a:rPr lang="ru-RU" altLang="ru-RU" sz="1800">
                <a:latin typeface="Arial" panose="020B0604020202020204" pitchFamily="34" charset="0"/>
              </a:rPr>
              <a:t>выход за пределы чего-либо </a:t>
            </a:r>
          </a:p>
          <a:p>
            <a:pPr eaLnBrk="1" hangingPunct="1">
              <a:spcBef>
                <a:spcPct val="0"/>
              </a:spcBef>
              <a:buFontTx/>
              <a:buNone/>
            </a:pPr>
            <a:r>
              <a:rPr lang="ru-RU" altLang="ru-RU" sz="1800">
                <a:latin typeface="Arial" panose="020B0604020202020204" pitchFamily="34" charset="0"/>
              </a:rPr>
              <a:t> </a:t>
            </a:r>
          </a:p>
          <a:p>
            <a:pPr eaLnBrk="1" hangingPunct="1">
              <a:spcBef>
                <a:spcPct val="0"/>
              </a:spcBef>
              <a:buFont typeface="Wingdings" panose="05000000000000000000" pitchFamily="2" charset="2"/>
              <a:buChar char="§"/>
            </a:pPr>
            <a:r>
              <a:rPr lang="ru-RU" altLang="ru-RU" sz="1800">
                <a:latin typeface="Arial" panose="020B0604020202020204" pitchFamily="34" charset="0"/>
              </a:rPr>
              <a:t>Дидактика: «надпредметность», т.е. объем знаний, который формируется и используется не в процессе преподавания какого-то определенного   предмета, а в ходе всего обучения</a:t>
            </a:r>
          </a:p>
        </p:txBody>
      </p:sp>
      <p:sp>
        <p:nvSpPr>
          <p:cNvPr id="60420" name="TextBox 4"/>
          <p:cNvSpPr txBox="1">
            <a:spLocks noChangeArrowheads="1"/>
          </p:cNvSpPr>
          <p:nvPr/>
        </p:nvSpPr>
        <p:spPr bwMode="auto">
          <a:xfrm>
            <a:off x="785813" y="357188"/>
            <a:ext cx="6954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800" b="1">
                <a:latin typeface="Arial" panose="020B0604020202020204" pitchFamily="34" charset="0"/>
              </a:rPr>
              <a:t>Метапредметные результаты</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4"/>
          <p:cNvSpPr txBox="1">
            <a:spLocks noChangeArrowheads="1"/>
          </p:cNvSpPr>
          <p:nvPr/>
        </p:nvSpPr>
        <p:spPr bwMode="auto">
          <a:xfrm>
            <a:off x="468313" y="260350"/>
            <a:ext cx="6696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800" b="1">
                <a:latin typeface="Arial" panose="020B0604020202020204" pitchFamily="34" charset="0"/>
              </a:rPr>
              <a:t>Метапредметные результаты</a:t>
            </a:r>
          </a:p>
        </p:txBody>
      </p:sp>
      <p:sp>
        <p:nvSpPr>
          <p:cNvPr id="69635" name="Прямоугольник 7"/>
          <p:cNvSpPr>
            <a:spLocks noChangeArrowheads="1"/>
          </p:cNvSpPr>
          <p:nvPr/>
        </p:nvSpPr>
        <p:spPr bwMode="auto">
          <a:xfrm>
            <a:off x="785813" y="2911475"/>
            <a:ext cx="8001000" cy="3140075"/>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ru-RU" altLang="ru-RU" dirty="0" smtClean="0">
                <a:solidFill>
                  <a:srgbClr val="000000"/>
                </a:solidFill>
                <a:latin typeface="Calibri" panose="020F0502020204030204" pitchFamily="34" charset="0"/>
              </a:rPr>
              <a:t>Освоенные обучающимися ключевые компетенции:</a:t>
            </a:r>
          </a:p>
          <a:p>
            <a:pPr marL="285750" indent="-285750" algn="just">
              <a:buFont typeface="Wingdings" panose="05000000000000000000" pitchFamily="2" charset="2"/>
              <a:buChar char="§"/>
              <a:defRPr/>
            </a:pPr>
            <a:r>
              <a:rPr lang="ru-RU" altLang="ru-RU" dirty="0" smtClean="0">
                <a:solidFill>
                  <a:srgbClr val="000000"/>
                </a:solidFill>
                <a:latin typeface="Calibri" panose="020F0502020204030204" pitchFamily="34" charset="0"/>
              </a:rPr>
              <a:t>ценностно-смысловая</a:t>
            </a:r>
          </a:p>
          <a:p>
            <a:pPr marL="285750" indent="-285750" algn="just">
              <a:buFont typeface="Wingdings" panose="05000000000000000000" pitchFamily="2" charset="2"/>
              <a:buChar char="§"/>
              <a:defRPr/>
            </a:pPr>
            <a:r>
              <a:rPr lang="ru-RU" altLang="ru-RU" dirty="0" smtClean="0">
                <a:solidFill>
                  <a:srgbClr val="000000"/>
                </a:solidFill>
                <a:latin typeface="Calibri" panose="020F0502020204030204" pitchFamily="34" charset="0"/>
              </a:rPr>
              <a:t>общекультурная</a:t>
            </a:r>
          </a:p>
          <a:p>
            <a:pPr marL="285750" indent="-285750" algn="just">
              <a:buFont typeface="Wingdings" panose="05000000000000000000" pitchFamily="2" charset="2"/>
              <a:buChar char="§"/>
              <a:defRPr/>
            </a:pPr>
            <a:r>
              <a:rPr lang="ru-RU" altLang="ru-RU" dirty="0" smtClean="0">
                <a:solidFill>
                  <a:srgbClr val="000000"/>
                </a:solidFill>
                <a:latin typeface="Calibri" panose="020F0502020204030204" pitchFamily="34" charset="0"/>
              </a:rPr>
              <a:t>учебно-познавательная</a:t>
            </a:r>
          </a:p>
          <a:p>
            <a:pPr marL="285750" indent="-285750" algn="just">
              <a:buFont typeface="Wingdings" panose="05000000000000000000" pitchFamily="2" charset="2"/>
              <a:buChar char="§"/>
              <a:defRPr/>
            </a:pPr>
            <a:r>
              <a:rPr lang="ru-RU" altLang="ru-RU" dirty="0" smtClean="0">
                <a:solidFill>
                  <a:srgbClr val="000000"/>
                </a:solidFill>
                <a:latin typeface="Calibri" panose="020F0502020204030204" pitchFamily="34" charset="0"/>
              </a:rPr>
              <a:t>информационная</a:t>
            </a:r>
          </a:p>
          <a:p>
            <a:pPr marL="285750" indent="-285750" algn="just">
              <a:buFont typeface="Wingdings" panose="05000000000000000000" pitchFamily="2" charset="2"/>
              <a:buChar char="§"/>
              <a:defRPr/>
            </a:pPr>
            <a:r>
              <a:rPr lang="ru-RU" altLang="ru-RU" dirty="0" smtClean="0">
                <a:solidFill>
                  <a:srgbClr val="000000"/>
                </a:solidFill>
                <a:latin typeface="Calibri" panose="020F0502020204030204" pitchFamily="34" charset="0"/>
              </a:rPr>
              <a:t>коммуникативная</a:t>
            </a:r>
          </a:p>
          <a:p>
            <a:pPr marL="285750" indent="-285750" algn="just">
              <a:buFont typeface="Wingdings" panose="05000000000000000000" pitchFamily="2" charset="2"/>
              <a:buChar char="§"/>
              <a:defRPr/>
            </a:pPr>
            <a:r>
              <a:rPr lang="ru-RU" altLang="ru-RU" dirty="0" smtClean="0">
                <a:solidFill>
                  <a:srgbClr val="000000"/>
                </a:solidFill>
                <a:latin typeface="Calibri" panose="020F0502020204030204" pitchFamily="34" charset="0"/>
              </a:rPr>
              <a:t>социально-трудовая</a:t>
            </a:r>
          </a:p>
          <a:p>
            <a:pPr marL="285750" indent="-285750" algn="just">
              <a:buFont typeface="Wingdings" panose="05000000000000000000" pitchFamily="2" charset="2"/>
              <a:buChar char="§"/>
              <a:defRPr/>
            </a:pPr>
            <a:r>
              <a:rPr lang="ru-RU" altLang="ru-RU" dirty="0" smtClean="0">
                <a:solidFill>
                  <a:srgbClr val="000000"/>
                </a:solidFill>
                <a:latin typeface="Calibri" panose="020F0502020204030204" pitchFamily="34" charset="0"/>
              </a:rPr>
              <a:t>личностного самосовершенствования</a:t>
            </a:r>
          </a:p>
          <a:p>
            <a:pPr algn="just">
              <a:defRPr/>
            </a:pPr>
            <a:endParaRPr lang="ru-RU" altLang="ru-RU" dirty="0" smtClean="0">
              <a:solidFill>
                <a:srgbClr val="000000"/>
              </a:solidFill>
              <a:latin typeface="Calibri" panose="020F0502020204030204" pitchFamily="34" charset="0"/>
            </a:endParaRPr>
          </a:p>
          <a:p>
            <a:pPr algn="just">
              <a:defRPr/>
            </a:pPr>
            <a:r>
              <a:rPr lang="ru-RU" altLang="ru-RU" dirty="0" smtClean="0">
                <a:solidFill>
                  <a:srgbClr val="000000"/>
                </a:solidFill>
                <a:latin typeface="Calibri" panose="020F0502020204030204" pitchFamily="34" charset="0"/>
              </a:rPr>
              <a:t>применимые как в рамках образовательного процесса, так и при решении проблем в реальных жизненных ситуациях</a:t>
            </a:r>
          </a:p>
        </p:txBody>
      </p:sp>
      <p:sp>
        <p:nvSpPr>
          <p:cNvPr id="61444" name="TextBox 5"/>
          <p:cNvSpPr txBox="1">
            <a:spLocks noChangeArrowheads="1"/>
          </p:cNvSpPr>
          <p:nvPr/>
        </p:nvSpPr>
        <p:spPr bwMode="auto">
          <a:xfrm>
            <a:off x="4140200" y="6092825"/>
            <a:ext cx="4857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i="1">
                <a:latin typeface="Arial" panose="020B0604020202020204" pitchFamily="34" charset="0"/>
              </a:rPr>
              <a:t>Хуторской А.В.</a:t>
            </a:r>
            <a:r>
              <a:rPr lang="en-US" altLang="ru-RU" sz="1600" i="1">
                <a:latin typeface="Arial" panose="020B0604020202020204" pitchFamily="34" charset="0"/>
              </a:rPr>
              <a:t>/</a:t>
            </a:r>
            <a:r>
              <a:rPr lang="ru-RU" altLang="ru-RU" sz="1600" i="1">
                <a:latin typeface="Arial" panose="020B0604020202020204" pitchFamily="34" charset="0"/>
              </a:rPr>
              <a:t> Ключевые компетентности</a:t>
            </a:r>
          </a:p>
        </p:txBody>
      </p:sp>
      <p:sp>
        <p:nvSpPr>
          <p:cNvPr id="61445" name="TextBox 6"/>
          <p:cNvSpPr txBox="1">
            <a:spLocks noChangeArrowheads="1"/>
          </p:cNvSpPr>
          <p:nvPr/>
        </p:nvSpPr>
        <p:spPr bwMode="auto">
          <a:xfrm>
            <a:off x="963613" y="1268413"/>
            <a:ext cx="76454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…включают освоенные обучающимися универсальные учебные действия, обеспечивающие овладение ключевыми компетенциями, составляющими основу умения учиться</a:t>
            </a:r>
          </a:p>
          <a:p>
            <a:pPr algn="r">
              <a:spcBef>
                <a:spcPct val="0"/>
              </a:spcBef>
              <a:buFontTx/>
              <a:buNone/>
            </a:pPr>
            <a:r>
              <a:rPr lang="ru-RU" altLang="ru-RU" sz="1600" i="1">
                <a:latin typeface="Arial" panose="020B0604020202020204" pitchFamily="34" charset="0"/>
              </a:rPr>
              <a:t>ФГОС, по Асмолову А.Г.</a:t>
            </a:r>
          </a:p>
          <a:p>
            <a:pPr>
              <a:spcBef>
                <a:spcPct val="0"/>
              </a:spcBef>
              <a:buFontTx/>
              <a:buNone/>
            </a:pPr>
            <a:endParaRPr lang="ru-RU" altLang="ru-RU" sz="1800">
              <a:latin typeface="Arial" panose="020B0604020202020204" pitchFamily="34" charset="0"/>
            </a:endParaRPr>
          </a:p>
          <a:p>
            <a:pPr>
              <a:spcBef>
                <a:spcPct val="0"/>
              </a:spcBef>
              <a:buFontTx/>
              <a:buNone/>
            </a:pPr>
            <a:endParaRPr lang="ru-RU" altLang="ru-RU" sz="1800">
              <a:latin typeface="Arial" panose="020B0604020202020204" pitchFamily="34" charset="0"/>
            </a:endParaRPr>
          </a:p>
        </p:txBody>
      </p:sp>
      <p:sp>
        <p:nvSpPr>
          <p:cNvPr id="6" name="TextBox 5"/>
          <p:cNvSpPr txBox="1"/>
          <p:nvPr/>
        </p:nvSpPr>
        <p:spPr>
          <a:xfrm>
            <a:off x="3563938" y="5846763"/>
            <a:ext cx="576262" cy="830262"/>
          </a:xfrm>
          <a:prstGeom prst="rect">
            <a:avLst/>
          </a:prstGeom>
          <a:noFill/>
        </p:spPr>
        <p:txBody>
          <a:bodyPr>
            <a:spAutoFit/>
          </a:bodyPr>
          <a:lstStyle/>
          <a:p>
            <a:pPr>
              <a:defRPr/>
            </a:pPr>
            <a:r>
              <a:rPr lang="ru-RU" sz="4800" b="1" dirty="0">
                <a:solidFill>
                  <a:schemeClr val="tx2">
                    <a:lumMod val="60000"/>
                    <a:lumOff val="40000"/>
                  </a:schemeClr>
                </a:solidFill>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188913"/>
            <a:ext cx="8785225" cy="6278642"/>
          </a:xfrm>
          <a:prstGeom prst="rect">
            <a:avLst/>
          </a:prstGeom>
        </p:spPr>
        <p:txBody>
          <a:bodyPr>
            <a:spAutoFit/>
          </a:bodyPr>
          <a:lstStyle/>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научить пользоваться графическим </a:t>
            </a:r>
            <a:r>
              <a:rPr lang="ru-RU" sz="2400" dirty="0" smtClean="0">
                <a:solidFill>
                  <a:prstClr val="black"/>
                </a:solidFill>
                <a:latin typeface="Calibri"/>
                <a:cs typeface="+mn-cs"/>
              </a:rPr>
              <a:t>редактором …</a:t>
            </a:r>
            <a:endParaRPr lang="ru-RU" sz="2400" dirty="0">
              <a:solidFill>
                <a:prstClr val="black"/>
              </a:solidFill>
              <a:latin typeface="Calibri"/>
              <a:cs typeface="+mn-cs"/>
            </a:endParaRP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обучение специальной терминологии </a:t>
            </a:r>
          </a:p>
          <a:p>
            <a:pPr marL="457200" indent="-457200" fontAlgn="auto">
              <a:spcBef>
                <a:spcPts val="0"/>
              </a:spcBef>
              <a:spcAft>
                <a:spcPts val="0"/>
              </a:spcAft>
              <a:buFont typeface="+mj-lt"/>
              <a:buAutoNum type="arabicPeriod"/>
              <a:defRPr/>
            </a:pPr>
            <a:r>
              <a:rPr lang="ru-RU" sz="2400" dirty="0" smtClean="0">
                <a:solidFill>
                  <a:prstClr val="black"/>
                </a:solidFill>
                <a:latin typeface="Calibri"/>
                <a:cs typeface="+mn-cs"/>
              </a:rPr>
              <a:t>научить работать с разными источниками информации </a:t>
            </a:r>
          </a:p>
          <a:p>
            <a:pPr marL="457200" indent="-457200" fontAlgn="auto">
              <a:spcBef>
                <a:spcPts val="0"/>
              </a:spcBef>
              <a:spcAft>
                <a:spcPts val="0"/>
              </a:spcAft>
              <a:buFont typeface="+mj-lt"/>
              <a:buAutoNum type="arabicPeriod"/>
              <a:defRPr/>
            </a:pPr>
            <a:r>
              <a:rPr lang="ru-RU" sz="2400" dirty="0" smtClean="0">
                <a:solidFill>
                  <a:prstClr val="black"/>
                </a:solidFill>
                <a:latin typeface="Calibri"/>
                <a:cs typeface="+mn-cs"/>
              </a:rPr>
              <a:t>формирование </a:t>
            </a:r>
            <a:r>
              <a:rPr lang="ru-RU" sz="2400" dirty="0">
                <a:solidFill>
                  <a:prstClr val="black"/>
                </a:solidFill>
                <a:latin typeface="Calibri"/>
                <a:cs typeface="+mn-cs"/>
              </a:rPr>
              <a:t>привычек здорового образа жизни</a:t>
            </a: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развивать познавательный интерес, внимание, память</a:t>
            </a: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знакомство с историей развития футбола </a:t>
            </a: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развивать логическое, абстрактное и образное мышление</a:t>
            </a: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формировать коммуникативные навыки </a:t>
            </a: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воспитывать доброжелательность по отношению к окружающим, чувство </a:t>
            </a:r>
            <a:r>
              <a:rPr lang="ru-RU" sz="2400" dirty="0" smtClean="0">
                <a:solidFill>
                  <a:prstClr val="black"/>
                </a:solidFill>
                <a:latin typeface="Calibri"/>
                <a:cs typeface="+mn-cs"/>
              </a:rPr>
              <a:t>товарищества</a:t>
            </a:r>
            <a:endParaRPr lang="ru-RU" sz="2400" dirty="0">
              <a:solidFill>
                <a:prstClr val="black"/>
              </a:solidFill>
              <a:latin typeface="Calibri"/>
              <a:cs typeface="+mn-cs"/>
            </a:endParaRP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формирование теоретических знаний по технике и тактики игры </a:t>
            </a:r>
          </a:p>
          <a:p>
            <a:pPr marL="457200" indent="-457200" fontAlgn="auto">
              <a:spcBef>
                <a:spcPts val="0"/>
              </a:spcBef>
              <a:spcAft>
                <a:spcPts val="0"/>
              </a:spcAft>
              <a:buFont typeface="+mj-lt"/>
              <a:buAutoNum type="arabicPeriod"/>
              <a:defRPr/>
            </a:pPr>
            <a:r>
              <a:rPr lang="ru-RU" sz="2400" dirty="0" smtClean="0">
                <a:solidFill>
                  <a:prstClr val="black"/>
                </a:solidFill>
                <a:latin typeface="Calibri"/>
                <a:cs typeface="+mn-cs"/>
              </a:rPr>
              <a:t>воспитывать </a:t>
            </a:r>
            <a:r>
              <a:rPr lang="ru-RU" sz="2400" dirty="0">
                <a:solidFill>
                  <a:prstClr val="black"/>
                </a:solidFill>
                <a:latin typeface="Calibri"/>
                <a:cs typeface="+mn-cs"/>
              </a:rPr>
              <a:t>чувство гордости за </a:t>
            </a:r>
            <a:r>
              <a:rPr lang="ru-RU" sz="2400" dirty="0" smtClean="0">
                <a:solidFill>
                  <a:prstClr val="black"/>
                </a:solidFill>
                <a:latin typeface="Calibri"/>
                <a:cs typeface="+mn-cs"/>
              </a:rPr>
              <a:t>российскую науку  </a:t>
            </a:r>
            <a:endParaRPr lang="ru-RU" sz="2400" dirty="0">
              <a:solidFill>
                <a:prstClr val="black"/>
              </a:solidFill>
              <a:latin typeface="Calibri"/>
              <a:cs typeface="+mn-cs"/>
            </a:endParaRP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формировать творческий подход к поставленной задаче</a:t>
            </a:r>
          </a:p>
          <a:p>
            <a:pPr marL="457200" indent="-457200" fontAlgn="auto">
              <a:spcBef>
                <a:spcPts val="0"/>
              </a:spcBef>
              <a:spcAft>
                <a:spcPts val="0"/>
              </a:spcAft>
              <a:buFont typeface="+mj-lt"/>
              <a:buAutoNum type="arabicPeriod"/>
              <a:defRPr/>
            </a:pPr>
            <a:r>
              <a:rPr lang="ru-RU" sz="2400" dirty="0">
                <a:solidFill>
                  <a:prstClr val="black"/>
                </a:solidFill>
                <a:latin typeface="Calibri"/>
                <a:cs typeface="+mn-cs"/>
              </a:rPr>
              <a:t>прививать информационную </a:t>
            </a:r>
            <a:r>
              <a:rPr lang="ru-RU" sz="2400" dirty="0" smtClean="0">
                <a:solidFill>
                  <a:prstClr val="black"/>
                </a:solidFill>
                <a:latin typeface="Calibri"/>
                <a:cs typeface="+mn-cs"/>
              </a:rPr>
              <a:t>культуру</a:t>
            </a:r>
          </a:p>
          <a:p>
            <a:pPr marL="457200" indent="-457200" fontAlgn="auto">
              <a:spcBef>
                <a:spcPts val="0"/>
              </a:spcBef>
              <a:spcAft>
                <a:spcPts val="0"/>
              </a:spcAft>
              <a:buFont typeface="+mj-lt"/>
              <a:buAutoNum type="arabicPeriod"/>
              <a:defRPr/>
            </a:pPr>
            <a:r>
              <a:rPr lang="ru-RU" sz="2400" dirty="0" smtClean="0">
                <a:solidFill>
                  <a:prstClr val="black"/>
                </a:solidFill>
                <a:latin typeface="Calibri"/>
                <a:cs typeface="+mn-cs"/>
              </a:rPr>
              <a:t>учить анализировать и планировать свою работу </a:t>
            </a:r>
            <a:endParaRPr lang="ru-RU" sz="2000" dirty="0">
              <a:solidFill>
                <a:prstClr val="black"/>
              </a:solidFill>
              <a:latin typeface="Calibri"/>
              <a:cs typeface="+mn-cs"/>
            </a:endParaRPr>
          </a:p>
          <a:p>
            <a:pPr marL="342900" indent="-342900" fontAlgn="auto">
              <a:spcBef>
                <a:spcPts val="0"/>
              </a:spcBef>
              <a:spcAft>
                <a:spcPts val="0"/>
              </a:spcAft>
              <a:buFont typeface="+mj-lt"/>
              <a:buAutoNum type="arabicPeriod"/>
              <a:defRPr/>
            </a:pPr>
            <a:endParaRPr lang="ru-RU" dirty="0">
              <a:solidFill>
                <a:prstClr val="black"/>
              </a:solidFill>
              <a:latin typeface="Calibri"/>
              <a:cs typeface="+mn-cs"/>
            </a:endParaRPr>
          </a:p>
        </p:txBody>
      </p:sp>
      <p:sp>
        <p:nvSpPr>
          <p:cNvPr id="4" name="TextBox 3"/>
          <p:cNvSpPr txBox="1"/>
          <p:nvPr/>
        </p:nvSpPr>
        <p:spPr>
          <a:xfrm>
            <a:off x="4211960" y="6381328"/>
            <a:ext cx="1512168" cy="369332"/>
          </a:xfrm>
          <a:prstGeom prst="rect">
            <a:avLst/>
          </a:prstGeom>
          <a:noFill/>
        </p:spPr>
        <p:txBody>
          <a:bodyPr wrap="square" rtlCol="0">
            <a:spAutoFit/>
          </a:bodyPr>
          <a:lstStyle/>
          <a:p>
            <a:r>
              <a:rPr lang="ru-RU" b="1" dirty="0" smtClean="0">
                <a:solidFill>
                  <a:schemeClr val="accent1">
                    <a:lumMod val="75000"/>
                  </a:schemeClr>
                </a:solidFill>
              </a:rPr>
              <a:t>Практикум</a:t>
            </a:r>
            <a:endParaRPr lang="ru-RU"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9205" y="2636912"/>
            <a:ext cx="8229600" cy="1727200"/>
          </a:xfrm>
        </p:spPr>
        <p:txBody>
          <a:bodyPr/>
          <a:lstStyle/>
          <a:p>
            <a:pPr marL="0" indent="0">
              <a:buFont typeface="Arial" panose="020B0604020202020204" pitchFamily="34" charset="0"/>
              <a:buNone/>
              <a:defRPr/>
            </a:pPr>
            <a:r>
              <a:rPr lang="ru-RU" sz="2400" b="1" dirty="0" smtClean="0">
                <a:solidFill>
                  <a:schemeClr val="tx2">
                    <a:lumMod val="75000"/>
                  </a:schemeClr>
                </a:solidFill>
              </a:rPr>
              <a:t>2) Учащиеся </a:t>
            </a:r>
            <a:r>
              <a:rPr lang="ru-RU" sz="2400" b="1" dirty="0" smtClean="0"/>
              <a:t>- </a:t>
            </a:r>
            <a:r>
              <a:rPr lang="ru-RU" sz="2400" dirty="0" smtClean="0"/>
              <a:t>лица осваивающие программы начального общего, основного общего или среднего общего образования</a:t>
            </a:r>
            <a:r>
              <a:rPr lang="ru-RU" sz="2400" b="1" dirty="0" smtClean="0"/>
              <a:t>, </a:t>
            </a:r>
            <a:r>
              <a:rPr lang="ru-RU" sz="2400" b="1" dirty="0" smtClean="0">
                <a:solidFill>
                  <a:schemeClr val="tx2">
                    <a:lumMod val="75000"/>
                  </a:schemeClr>
                </a:solidFill>
              </a:rPr>
              <a:t>дополнительные  общеобразовательные программы</a:t>
            </a:r>
          </a:p>
          <a:p>
            <a:pPr marL="0" indent="0">
              <a:buFont typeface="Arial" panose="020B0604020202020204" pitchFamily="34" charset="0"/>
              <a:buNone/>
              <a:defRPr/>
            </a:pPr>
            <a:endParaRPr lang="ru-RU" dirty="0"/>
          </a:p>
        </p:txBody>
      </p:sp>
      <p:sp>
        <p:nvSpPr>
          <p:cNvPr id="14339" name="Прямоугольник 3"/>
          <p:cNvSpPr>
            <a:spLocks noChangeArrowheads="1"/>
          </p:cNvSpPr>
          <p:nvPr/>
        </p:nvSpPr>
        <p:spPr bwMode="auto">
          <a:xfrm>
            <a:off x="433000" y="634966"/>
            <a:ext cx="8713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b="1" dirty="0" smtClean="0">
              <a:latin typeface="Arial" panose="020B0604020202020204" pitchFamily="34" charset="0"/>
            </a:endParaRPr>
          </a:p>
          <a:p>
            <a:pPr>
              <a:spcBef>
                <a:spcPct val="0"/>
              </a:spcBef>
              <a:buFontTx/>
              <a:buNone/>
              <a:defRPr/>
            </a:pPr>
            <a:r>
              <a:rPr lang="ru-RU" altLang="ru-RU" sz="1800" b="1" dirty="0" smtClean="0">
                <a:latin typeface="Arial" panose="020B0604020202020204" pitchFamily="34" charset="0"/>
              </a:rPr>
              <a:t>ФЗ-273</a:t>
            </a:r>
            <a:r>
              <a:rPr lang="ru-RU" altLang="ru-RU" sz="1800" b="1" dirty="0">
                <a:latin typeface="Arial" panose="020B0604020202020204" pitchFamily="34" charset="0"/>
              </a:rPr>
              <a:t>, ст. 33. </a:t>
            </a:r>
            <a:r>
              <a:rPr lang="ru-RU" altLang="ru-RU" sz="1800" b="1" dirty="0">
                <a:solidFill>
                  <a:schemeClr val="accent1">
                    <a:lumMod val="75000"/>
                  </a:schemeClr>
                </a:solidFill>
                <a:latin typeface="Arial" panose="020B0604020202020204" pitchFamily="34" charset="0"/>
              </a:rPr>
              <a:t>Обучающиеся</a:t>
            </a:r>
            <a:endParaRPr lang="ru-RU" altLang="ru-RU" sz="1800" dirty="0">
              <a:solidFill>
                <a:schemeClr val="accent1">
                  <a:lumMod val="75000"/>
                </a:schemeClr>
              </a:solidFill>
              <a:latin typeface="Arial" panose="020B0604020202020204" pitchFamily="34" charset="0"/>
            </a:endParaRPr>
          </a:p>
        </p:txBody>
      </p:sp>
      <p:sp>
        <p:nvSpPr>
          <p:cNvPr id="11268" name="Прямоугольник 1"/>
          <p:cNvSpPr>
            <a:spLocks noChangeArrowheads="1"/>
          </p:cNvSpPr>
          <p:nvPr/>
        </p:nvSpPr>
        <p:spPr bwMode="auto">
          <a:xfrm>
            <a:off x="433000" y="1425723"/>
            <a:ext cx="85693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dirty="0">
                <a:latin typeface="Arial" panose="020B0604020202020204" pitchFamily="34" charset="0"/>
              </a:rPr>
              <a:t>К обучающимся в зависимости от уровня осваиваемой образовательной программы, формы обучения, режима пребывания в образовательной организации относятся:</a:t>
            </a:r>
          </a:p>
        </p:txBody>
      </p:sp>
      <p:sp>
        <p:nvSpPr>
          <p:cNvPr id="11269" name="Прямоугольник 4"/>
          <p:cNvSpPr>
            <a:spLocks noChangeArrowheads="1"/>
          </p:cNvSpPr>
          <p:nvPr/>
        </p:nvSpPr>
        <p:spPr bwMode="auto">
          <a:xfrm>
            <a:off x="1403350" y="4652963"/>
            <a:ext cx="7489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ru-RU" altLang="ru-RU" sz="1800" b="1" i="1">
                <a:latin typeface="Arial" panose="020B0604020202020204" pitchFamily="34" charset="0"/>
              </a:rPr>
              <a:t>*Воспитанники</a:t>
            </a:r>
            <a:r>
              <a:rPr lang="ru-RU" altLang="ru-RU" sz="1800" i="1">
                <a:latin typeface="Arial" panose="020B0604020202020204" pitchFamily="34" charset="0"/>
              </a:rPr>
              <a:t> </a:t>
            </a:r>
          </a:p>
          <a:p>
            <a:pPr algn="r">
              <a:spcBef>
                <a:spcPct val="0"/>
              </a:spcBef>
              <a:buFontTx/>
              <a:buNone/>
            </a:pPr>
            <a:r>
              <a:rPr lang="ru-RU" altLang="ru-RU" sz="1800" i="1">
                <a:latin typeface="Arial" panose="020B0604020202020204" pitchFamily="34" charset="0"/>
              </a:rPr>
              <a:t>лица, осваивающие образовательную программу дошкольного образования, </a:t>
            </a:r>
          </a:p>
          <a:p>
            <a:pPr algn="r">
              <a:spcBef>
                <a:spcPct val="0"/>
              </a:spcBef>
              <a:buFontTx/>
              <a:buNone/>
            </a:pPr>
            <a:r>
              <a:rPr lang="ru-RU" altLang="ru-RU" sz="1800" i="1">
                <a:latin typeface="Arial" panose="020B0604020202020204" pitchFamily="34" charset="0"/>
              </a:rPr>
              <a:t>лица, осваивающие основную общеобразовательную программу </a:t>
            </a:r>
            <a:br>
              <a:rPr lang="ru-RU" altLang="ru-RU" sz="1800" i="1">
                <a:latin typeface="Arial" panose="020B0604020202020204" pitchFamily="34" charset="0"/>
              </a:rPr>
            </a:br>
            <a:r>
              <a:rPr lang="ru-RU" altLang="ru-RU" sz="1800" i="1">
                <a:latin typeface="Arial" panose="020B0604020202020204" pitchFamily="34" charset="0"/>
              </a:rPr>
              <a:t>с одновременным проживанием или нахождением </a:t>
            </a:r>
            <a:br>
              <a:rPr lang="ru-RU" altLang="ru-RU" sz="1800" i="1">
                <a:latin typeface="Arial" panose="020B0604020202020204" pitchFamily="34" charset="0"/>
              </a:rPr>
            </a:br>
            <a:r>
              <a:rPr lang="ru-RU" altLang="ru-RU" sz="1800" i="1">
                <a:latin typeface="Arial" panose="020B0604020202020204" pitchFamily="34" charset="0"/>
              </a:rPr>
              <a:t>в образовательной организации</a:t>
            </a:r>
          </a:p>
        </p:txBody>
      </p:sp>
      <p:sp>
        <p:nvSpPr>
          <p:cNvPr id="2" name="Прямоугольник 1"/>
          <p:cNvSpPr/>
          <p:nvPr/>
        </p:nvSpPr>
        <p:spPr>
          <a:xfrm>
            <a:off x="1619672" y="173301"/>
            <a:ext cx="6624736" cy="646331"/>
          </a:xfrm>
          <a:prstGeom prst="rect">
            <a:avLst/>
          </a:prstGeom>
        </p:spPr>
        <p:txBody>
          <a:bodyPr wrap="square">
            <a:spAutoFit/>
          </a:bodyPr>
          <a:lstStyle/>
          <a:p>
            <a:r>
              <a:rPr lang="ru-RU" altLang="ru-RU" b="1" dirty="0"/>
              <a:t>Нормативно-правовая рамка разработки ДОП </a:t>
            </a:r>
            <a:br>
              <a:rPr lang="ru-RU" altLang="ru-RU" b="1" dirty="0"/>
            </a:b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750" y="1341438"/>
            <a:ext cx="7929563" cy="5115246"/>
          </a:xfrm>
          <a:prstGeom prst="rect">
            <a:avLst/>
          </a:prstGeom>
        </p:spPr>
        <p:txBody>
          <a:bodyPr>
            <a:spAutoFit/>
          </a:bodyPr>
          <a:lstStyle/>
          <a:p>
            <a:pPr marL="273050" indent="-273050">
              <a:spcBef>
                <a:spcPct val="20000"/>
              </a:spcBef>
              <a:buClr>
                <a:srgbClr val="0BD0D9"/>
              </a:buClr>
              <a:buSzPct val="95000"/>
              <a:buFont typeface="Wingdings 2" pitchFamily="18" charset="2"/>
              <a:buChar char=""/>
              <a:defRPr/>
            </a:pPr>
            <a:r>
              <a:rPr lang="ru-RU" altLang="ru-RU" sz="2400" dirty="0">
                <a:latin typeface="+mj-lt"/>
                <a:cs typeface="+mn-cs"/>
              </a:rPr>
              <a:t>Язык реализации</a:t>
            </a:r>
          </a:p>
          <a:p>
            <a:pPr marL="273050" indent="-273050">
              <a:spcBef>
                <a:spcPct val="20000"/>
              </a:spcBef>
              <a:buClr>
                <a:srgbClr val="0BD0D9"/>
              </a:buClr>
              <a:buSzPct val="95000"/>
              <a:buFont typeface="Wingdings 2" pitchFamily="18" charset="2"/>
              <a:buChar char=""/>
              <a:defRPr/>
            </a:pPr>
            <a:r>
              <a:rPr lang="ru-RU" altLang="ru-RU" sz="2400" dirty="0">
                <a:latin typeface="+mj-lt"/>
                <a:cs typeface="+mn-cs"/>
              </a:rPr>
              <a:t>Форма обучения</a:t>
            </a:r>
          </a:p>
          <a:p>
            <a:pPr marL="273050" indent="-273050">
              <a:spcBef>
                <a:spcPct val="20000"/>
              </a:spcBef>
              <a:buClr>
                <a:srgbClr val="0BD0D9"/>
              </a:buClr>
              <a:buSzPct val="95000"/>
              <a:buFont typeface="Wingdings 2" pitchFamily="18" charset="2"/>
              <a:buChar char=""/>
              <a:defRPr/>
            </a:pPr>
            <a:r>
              <a:rPr lang="ru-RU" altLang="ru-RU" sz="2400" dirty="0">
                <a:latin typeface="+mj-lt"/>
                <a:cs typeface="+mn-cs"/>
              </a:rPr>
              <a:t>Особенности реализации (сетевая, модульная, ДОТ</a:t>
            </a:r>
            <a:r>
              <a:rPr lang="ru-RU" altLang="ru-RU" sz="2400" dirty="0" smtClean="0">
                <a:latin typeface="+mj-lt"/>
                <a:cs typeface="+mn-cs"/>
              </a:rPr>
              <a:t>) </a:t>
            </a:r>
          </a:p>
          <a:p>
            <a:pPr>
              <a:spcBef>
                <a:spcPct val="20000"/>
              </a:spcBef>
              <a:buClr>
                <a:srgbClr val="0BD0D9"/>
              </a:buClr>
              <a:buSzPct val="95000"/>
              <a:defRPr/>
            </a:pPr>
            <a:r>
              <a:rPr lang="ru-RU" altLang="ru-RU" sz="2400" dirty="0">
                <a:latin typeface="+mj-lt"/>
                <a:cs typeface="+mn-cs"/>
              </a:rPr>
              <a:t> </a:t>
            </a:r>
            <a:r>
              <a:rPr lang="ru-RU" altLang="ru-RU" sz="2400" dirty="0" smtClean="0">
                <a:latin typeface="+mj-lt"/>
                <a:cs typeface="+mn-cs"/>
              </a:rPr>
              <a:t>   (</a:t>
            </a:r>
            <a:r>
              <a:rPr lang="ru-RU" altLang="ru-RU" sz="2400" dirty="0" smtClean="0">
                <a:solidFill>
                  <a:srgbClr val="FF0000"/>
                </a:solidFill>
                <a:latin typeface="+mj-lt"/>
                <a:cs typeface="+mn-cs"/>
              </a:rPr>
              <a:t>при наличии)</a:t>
            </a:r>
            <a:endParaRPr lang="ru-RU" altLang="ru-RU" sz="2400" dirty="0">
              <a:solidFill>
                <a:srgbClr val="FF0000"/>
              </a:solidFill>
              <a:latin typeface="+mj-lt"/>
              <a:cs typeface="+mn-cs"/>
            </a:endParaRPr>
          </a:p>
          <a:p>
            <a:pPr marL="273050" indent="-273050">
              <a:spcBef>
                <a:spcPct val="20000"/>
              </a:spcBef>
              <a:buClr>
                <a:srgbClr val="0BD0D9"/>
              </a:buClr>
              <a:buSzPct val="95000"/>
              <a:buFont typeface="Wingdings 2" pitchFamily="18" charset="2"/>
              <a:buChar char=""/>
              <a:defRPr/>
            </a:pPr>
            <a:r>
              <a:rPr lang="ru-RU" altLang="ru-RU" sz="2400" dirty="0">
                <a:latin typeface="+mj-lt"/>
                <a:cs typeface="+mn-cs"/>
              </a:rPr>
              <a:t>Особенности организации образовательного процесса, </a:t>
            </a:r>
            <a:r>
              <a:rPr lang="ru-RU" altLang="ru-RU" sz="2400" dirty="0" smtClean="0">
                <a:latin typeface="+mj-lt"/>
                <a:cs typeface="+mn-cs"/>
              </a:rPr>
              <a:t/>
            </a:r>
            <a:br>
              <a:rPr lang="ru-RU" altLang="ru-RU" sz="2400" dirty="0" smtClean="0">
                <a:latin typeface="+mj-lt"/>
                <a:cs typeface="+mn-cs"/>
              </a:rPr>
            </a:br>
            <a:r>
              <a:rPr lang="ru-RU" altLang="ru-RU" sz="2400" dirty="0" smtClean="0">
                <a:latin typeface="+mj-lt"/>
                <a:cs typeface="+mn-cs"/>
              </a:rPr>
              <a:t>в </a:t>
            </a:r>
            <a:r>
              <a:rPr lang="ru-RU" altLang="ru-RU" sz="2400" dirty="0" err="1">
                <a:latin typeface="+mj-lt"/>
                <a:cs typeface="+mn-cs"/>
              </a:rPr>
              <a:t>т.ч</a:t>
            </a:r>
            <a:r>
              <a:rPr lang="ru-RU" altLang="ru-RU" sz="2400" dirty="0">
                <a:latin typeface="+mj-lt"/>
                <a:cs typeface="+mn-cs"/>
              </a:rPr>
              <a:t>. этапы, </a:t>
            </a:r>
            <a:r>
              <a:rPr lang="ru-RU" altLang="ru-RU" sz="2400" dirty="0" smtClean="0">
                <a:latin typeface="+mj-lt"/>
                <a:cs typeface="+mn-cs"/>
              </a:rPr>
              <a:t>ступени, блоки </a:t>
            </a:r>
            <a:r>
              <a:rPr lang="ru-RU" altLang="ru-RU" sz="2400" dirty="0">
                <a:latin typeface="+mj-lt"/>
                <a:cs typeface="+mn-cs"/>
              </a:rPr>
              <a:t>и т.п. (</a:t>
            </a:r>
            <a:r>
              <a:rPr lang="ru-RU" altLang="ru-RU" sz="2400" dirty="0">
                <a:solidFill>
                  <a:srgbClr val="FF0000"/>
                </a:solidFill>
                <a:latin typeface="+mj-lt"/>
                <a:cs typeface="+mn-cs"/>
              </a:rPr>
              <a:t>при  наличии</a:t>
            </a:r>
            <a:r>
              <a:rPr lang="ru-RU" altLang="ru-RU" sz="2400" dirty="0">
                <a:latin typeface="+mj-lt"/>
                <a:cs typeface="+mn-cs"/>
              </a:rPr>
              <a:t>)</a:t>
            </a:r>
          </a:p>
          <a:p>
            <a:pPr marL="273050" indent="-273050">
              <a:spcBef>
                <a:spcPct val="20000"/>
              </a:spcBef>
              <a:buClr>
                <a:srgbClr val="0BD0D9"/>
              </a:buClr>
              <a:buSzPct val="95000"/>
              <a:buFont typeface="Wingdings 2" pitchFamily="18" charset="2"/>
              <a:buChar char=""/>
              <a:defRPr/>
            </a:pPr>
            <a:r>
              <a:rPr lang="ru-RU" altLang="ru-RU" sz="2400" dirty="0">
                <a:latin typeface="+mj-lt"/>
                <a:cs typeface="+mn-cs"/>
              </a:rPr>
              <a:t>Условия </a:t>
            </a:r>
            <a:r>
              <a:rPr lang="ru-RU" altLang="ru-RU" sz="2400" dirty="0" smtClean="0">
                <a:latin typeface="+mj-lt"/>
                <a:cs typeface="+mn-cs"/>
              </a:rPr>
              <a:t>набора на обучение (</a:t>
            </a:r>
            <a:r>
              <a:rPr lang="ru-RU" altLang="ru-RU" sz="2400" dirty="0" smtClean="0">
                <a:solidFill>
                  <a:srgbClr val="FF0000"/>
                </a:solidFill>
                <a:latin typeface="+mj-lt"/>
                <a:cs typeface="+mn-cs"/>
              </a:rPr>
              <a:t>для КСР</a:t>
            </a:r>
            <a:r>
              <a:rPr lang="ru-RU" altLang="ru-RU" sz="2400" dirty="0" smtClean="0">
                <a:latin typeface="+mj-lt"/>
                <a:cs typeface="+mn-cs"/>
              </a:rPr>
              <a:t>) </a:t>
            </a:r>
            <a:r>
              <a:rPr lang="en-US" altLang="ru-RU" sz="2400" dirty="0" smtClean="0">
                <a:latin typeface="+mj-lt"/>
                <a:cs typeface="+mn-cs"/>
              </a:rPr>
              <a:t>+ </a:t>
            </a:r>
            <a:r>
              <a:rPr lang="ru-RU" altLang="ru-RU" sz="2400" dirty="0" smtClean="0">
                <a:latin typeface="+mj-lt"/>
                <a:cs typeface="+mn-cs"/>
              </a:rPr>
              <a:t>формирование групп</a:t>
            </a:r>
          </a:p>
          <a:p>
            <a:pPr marL="273050" indent="-273050">
              <a:spcBef>
                <a:spcPct val="20000"/>
              </a:spcBef>
              <a:buClr>
                <a:srgbClr val="0BD0D9"/>
              </a:buClr>
              <a:buSzPct val="95000"/>
              <a:buFont typeface="Wingdings 2" pitchFamily="18" charset="2"/>
              <a:buChar char=""/>
              <a:defRPr/>
            </a:pPr>
            <a:r>
              <a:rPr lang="ru-RU" altLang="ru-RU" sz="2400" dirty="0" smtClean="0">
                <a:latin typeface="+mj-lt"/>
                <a:cs typeface="+mn-cs"/>
              </a:rPr>
              <a:t>Формы </a:t>
            </a:r>
            <a:r>
              <a:rPr lang="ru-RU" altLang="ru-RU" sz="2400" dirty="0">
                <a:latin typeface="+mj-lt"/>
                <a:cs typeface="+mn-cs"/>
              </a:rPr>
              <a:t>организации и проведения занятий</a:t>
            </a:r>
          </a:p>
          <a:p>
            <a:pPr marL="273050" indent="-273050">
              <a:spcBef>
                <a:spcPct val="20000"/>
              </a:spcBef>
              <a:buClr>
                <a:srgbClr val="0BD0D9"/>
              </a:buClr>
              <a:buSzPct val="95000"/>
              <a:buFont typeface="Wingdings 2" pitchFamily="18" charset="2"/>
              <a:buChar char=""/>
              <a:defRPr/>
            </a:pPr>
            <a:r>
              <a:rPr lang="ru-RU" altLang="ru-RU" sz="2400" dirty="0">
                <a:latin typeface="+mj-lt"/>
                <a:cs typeface="+mn-cs"/>
              </a:rPr>
              <a:t>Материально-техническое оснащение</a:t>
            </a:r>
          </a:p>
          <a:p>
            <a:pPr marL="273050" indent="-273050">
              <a:spcBef>
                <a:spcPct val="20000"/>
              </a:spcBef>
              <a:buClr>
                <a:srgbClr val="0BD0D9"/>
              </a:buClr>
              <a:buSzPct val="95000"/>
              <a:buFont typeface="Wingdings 2" pitchFamily="18" charset="2"/>
              <a:buChar char=""/>
              <a:defRPr/>
            </a:pPr>
            <a:r>
              <a:rPr lang="ru-RU" altLang="ru-RU" sz="2400" dirty="0">
                <a:latin typeface="+mj-lt"/>
                <a:cs typeface="+mn-cs"/>
              </a:rPr>
              <a:t>Кадровое обеспечение (</a:t>
            </a:r>
            <a:r>
              <a:rPr lang="ru-RU" altLang="ru-RU" sz="2400" dirty="0">
                <a:solidFill>
                  <a:srgbClr val="FF0000"/>
                </a:solidFill>
                <a:latin typeface="+mj-lt"/>
                <a:cs typeface="+mn-cs"/>
              </a:rPr>
              <a:t>если есть необходимость </a:t>
            </a:r>
            <a:r>
              <a:rPr lang="ru-RU" altLang="ru-RU" sz="2400" dirty="0" smtClean="0">
                <a:solidFill>
                  <a:srgbClr val="FF0000"/>
                </a:solidFill>
                <a:latin typeface="+mj-lt"/>
                <a:cs typeface="+mn-cs"/>
              </a:rPr>
              <a:t/>
            </a:r>
            <a:br>
              <a:rPr lang="ru-RU" altLang="ru-RU" sz="2400" dirty="0" smtClean="0">
                <a:solidFill>
                  <a:srgbClr val="FF0000"/>
                </a:solidFill>
                <a:latin typeface="+mj-lt"/>
                <a:cs typeface="+mn-cs"/>
              </a:rPr>
            </a:br>
            <a:r>
              <a:rPr lang="ru-RU" altLang="ru-RU" sz="2400" dirty="0" smtClean="0">
                <a:solidFill>
                  <a:srgbClr val="FF0000"/>
                </a:solidFill>
                <a:latin typeface="+mj-lt"/>
                <a:cs typeface="+mn-cs"/>
              </a:rPr>
              <a:t>в </a:t>
            </a:r>
            <a:r>
              <a:rPr lang="ru-RU" altLang="ru-RU" sz="2400" dirty="0">
                <a:solidFill>
                  <a:srgbClr val="FF0000"/>
                </a:solidFill>
                <a:latin typeface="+mj-lt"/>
                <a:cs typeface="+mn-cs"/>
              </a:rPr>
              <a:t>дополнительных специалистах</a:t>
            </a:r>
            <a:r>
              <a:rPr lang="ru-RU" altLang="ru-RU" sz="2400" dirty="0">
                <a:latin typeface="+mj-lt"/>
                <a:cs typeface="+mn-cs"/>
              </a:rPr>
              <a:t>)</a:t>
            </a:r>
          </a:p>
        </p:txBody>
      </p:sp>
      <p:sp>
        <p:nvSpPr>
          <p:cNvPr id="6" name="Прямоугольник 5"/>
          <p:cNvSpPr/>
          <p:nvPr/>
        </p:nvSpPr>
        <p:spPr>
          <a:xfrm>
            <a:off x="558800" y="260350"/>
            <a:ext cx="6677025" cy="954088"/>
          </a:xfrm>
          <a:prstGeom prst="rect">
            <a:avLst/>
          </a:prstGeom>
        </p:spPr>
        <p:txBody>
          <a:bodyPr>
            <a:spAutoFit/>
          </a:bodyPr>
          <a:lstStyle/>
          <a:p>
            <a:pPr eaLnBrk="1" hangingPunct="1">
              <a:spcBef>
                <a:spcPts val="0"/>
              </a:spcBef>
              <a:spcAft>
                <a:spcPts val="600"/>
              </a:spcAft>
              <a:defRPr/>
            </a:pPr>
            <a:r>
              <a:rPr lang="ru-RU" altLang="ru-RU" sz="2800" b="1" dirty="0">
                <a:latin typeface="+mj-lt"/>
                <a:ea typeface="+mj-ea"/>
                <a:cs typeface="+mj-cs"/>
              </a:rPr>
              <a:t>Организационно-педагогические условия реализации программы</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p:cNvPr>
          <p:cNvSpPr>
            <a:spLocks noGrp="1"/>
          </p:cNvSpPr>
          <p:nvPr>
            <p:ph type="ctrTitle"/>
          </p:nvPr>
        </p:nvSpPr>
        <p:spPr>
          <a:xfrm>
            <a:off x="47987" y="2420938"/>
            <a:ext cx="4896668" cy="3313112"/>
          </a:xfrm>
          <a:noFill/>
        </p:spPr>
        <p:txBody>
          <a:bodyPr anchor="t"/>
          <a:lstStyle/>
          <a:p>
            <a:pPr marL="360000" indent="-457200" algn="l">
              <a:buFont typeface="Arial" panose="020B0604020202020204" pitchFamily="34" charset="0"/>
              <a:buChar char="•"/>
              <a:defRPr/>
            </a:pPr>
            <a:r>
              <a:rPr lang="ru-RU" sz="2000" dirty="0" smtClean="0">
                <a:latin typeface="Arial" panose="020B0604020202020204" pitchFamily="34" charset="0"/>
                <a:cs typeface="Arial" panose="020B0604020202020204" pitchFamily="34" charset="0"/>
              </a:rPr>
              <a:t>ст.14 </a:t>
            </a:r>
            <a:r>
              <a:rPr lang="ru-RU" sz="2000" dirty="0">
                <a:latin typeface="Arial" panose="020B0604020202020204" pitchFamily="34" charset="0"/>
                <a:cs typeface="Arial" panose="020B0604020202020204" pitchFamily="34" charset="0"/>
              </a:rPr>
              <a:t>273-ФЗ </a:t>
            </a:r>
            <a:r>
              <a:rPr lang="ru-RU" sz="1400" dirty="0"/>
              <a:t/>
            </a:r>
            <a:br>
              <a:rPr lang="ru-RU" sz="1400" dirty="0"/>
            </a:br>
            <a:r>
              <a:rPr lang="ru-RU" sz="1400" dirty="0" smtClean="0"/>
              <a:t/>
            </a:r>
            <a:br>
              <a:rPr lang="ru-RU" sz="1400" dirty="0" smtClean="0"/>
            </a:br>
            <a:r>
              <a:rPr lang="ru-RU" sz="2000" b="1" dirty="0" smtClean="0">
                <a:latin typeface="Arial" panose="020B0604020202020204" pitchFamily="34" charset="0"/>
                <a:cs typeface="Arial" panose="020B0604020202020204" pitchFamily="34" charset="0"/>
              </a:rPr>
              <a:t>Язык </a:t>
            </a:r>
            <a:r>
              <a:rPr lang="ru-RU" sz="2000" b="1" dirty="0">
                <a:latin typeface="Arial" panose="020B0604020202020204" pitchFamily="34" charset="0"/>
                <a:cs typeface="Arial" panose="020B0604020202020204" pitchFamily="34" charset="0"/>
              </a:rPr>
              <a:t>реализации программы </a:t>
            </a:r>
            <a:r>
              <a:rPr lang="ru-RU" sz="2400" dirty="0">
                <a:latin typeface="Arial" panose="020B0604020202020204" pitchFamily="34" charset="0"/>
                <a:cs typeface="Arial" panose="020B0604020202020204" pitchFamily="34" charset="0"/>
              </a:rPr>
              <a:t/>
            </a:r>
            <a:br>
              <a:rPr lang="ru-RU" sz="2400" dirty="0">
                <a:latin typeface="Arial" panose="020B0604020202020204" pitchFamily="34" charset="0"/>
                <a:cs typeface="Arial" panose="020B0604020202020204" pitchFamily="34" charset="0"/>
              </a:rPr>
            </a:br>
            <a:r>
              <a:rPr lang="ru-RU" sz="2000" dirty="0" smtClean="0">
                <a:latin typeface="Arial" panose="020B0604020202020204" pitchFamily="34" charset="0"/>
                <a:cs typeface="Arial" panose="020B0604020202020204" pitchFamily="34" charset="0"/>
              </a:rPr>
              <a:t>Государственный </a:t>
            </a:r>
            <a:r>
              <a:rPr lang="ru-RU" sz="2000" dirty="0">
                <a:latin typeface="Arial" panose="020B0604020202020204" pitchFamily="34" charset="0"/>
                <a:cs typeface="Arial" panose="020B0604020202020204" pitchFamily="34" charset="0"/>
              </a:rPr>
              <a:t>язык РФ – русский </a:t>
            </a:r>
            <a:br>
              <a:rPr lang="ru-RU" sz="2000" dirty="0">
                <a:latin typeface="Arial" panose="020B0604020202020204" pitchFamily="34" charset="0"/>
                <a:cs typeface="Arial" panose="020B0604020202020204" pitchFamily="34" charset="0"/>
              </a:rPr>
            </a:br>
            <a:r>
              <a:rPr lang="ru-RU" sz="2000" dirty="0" smtClean="0">
                <a:latin typeface="Arial" panose="020B0604020202020204" pitchFamily="34" charset="0"/>
                <a:cs typeface="Arial" panose="020B0604020202020204" pitchFamily="34" charset="0"/>
              </a:rPr>
              <a:t>Национальные </a:t>
            </a:r>
            <a:r>
              <a:rPr lang="ru-RU" sz="2000" dirty="0">
                <a:latin typeface="Arial" panose="020B0604020202020204" pitchFamily="34" charset="0"/>
                <a:cs typeface="Arial" panose="020B0604020202020204" pitchFamily="34" charset="0"/>
              </a:rPr>
              <a:t>языки РФ </a:t>
            </a:r>
            <a:br>
              <a:rPr lang="ru-RU" sz="2000" dirty="0">
                <a:latin typeface="Arial" panose="020B0604020202020204" pitchFamily="34" charset="0"/>
                <a:cs typeface="Arial" panose="020B0604020202020204" pitchFamily="34" charset="0"/>
              </a:rPr>
            </a:br>
            <a:r>
              <a:rPr lang="ru-RU" sz="2000" dirty="0" smtClean="0">
                <a:latin typeface="Arial" panose="020B0604020202020204" pitchFamily="34" charset="0"/>
                <a:cs typeface="Arial" panose="020B0604020202020204" pitchFamily="34" charset="0"/>
              </a:rPr>
              <a:t>Иностранные </a:t>
            </a:r>
            <a:r>
              <a:rPr lang="ru-RU" sz="2000" dirty="0">
                <a:latin typeface="Arial" panose="020B0604020202020204" pitchFamily="34" charset="0"/>
                <a:cs typeface="Arial" panose="020B0604020202020204" pitchFamily="34" charset="0"/>
              </a:rPr>
              <a:t>языки </a:t>
            </a:r>
            <a:br>
              <a:rPr lang="ru-RU" sz="2000" dirty="0">
                <a:latin typeface="Arial" panose="020B0604020202020204" pitchFamily="34"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
        <p:nvSpPr>
          <p:cNvPr id="3" name="Прямоугольник 2"/>
          <p:cNvSpPr/>
          <p:nvPr/>
        </p:nvSpPr>
        <p:spPr>
          <a:xfrm>
            <a:off x="827088" y="309563"/>
            <a:ext cx="7848600" cy="523875"/>
          </a:xfrm>
          <a:prstGeom prst="rect">
            <a:avLst/>
          </a:prstGeom>
        </p:spPr>
        <p:txBody>
          <a:bodyPr>
            <a:spAutoFit/>
          </a:bodyPr>
          <a:lstStyle/>
          <a:p>
            <a:pPr algn="ctr">
              <a:defRPr/>
            </a:pPr>
            <a:r>
              <a:rPr lang="ru-RU" sz="2800" b="1" dirty="0">
                <a:latin typeface="+mj-lt"/>
                <a:ea typeface="+mj-ea"/>
                <a:cs typeface="+mj-cs"/>
              </a:rPr>
              <a:t>Требование к языку реализации программы </a:t>
            </a:r>
          </a:p>
        </p:txBody>
      </p:sp>
      <p:sp>
        <p:nvSpPr>
          <p:cNvPr id="65540" name="Прямоугольник 3"/>
          <p:cNvSpPr>
            <a:spLocks noChangeArrowheads="1"/>
          </p:cNvSpPr>
          <p:nvPr/>
        </p:nvSpPr>
        <p:spPr bwMode="auto">
          <a:xfrm>
            <a:off x="5505821" y="3754438"/>
            <a:ext cx="3081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dirty="0">
                <a:solidFill>
                  <a:srgbClr val="FF0000"/>
                </a:solidFill>
                <a:latin typeface="Arial" panose="020B0604020202020204" pitchFamily="34" charset="0"/>
              </a:rPr>
              <a:t>В соответствии  с Уставом </a:t>
            </a:r>
            <a:br>
              <a:rPr lang="ru-RU" altLang="ru-RU" sz="1800" dirty="0">
                <a:solidFill>
                  <a:srgbClr val="FF0000"/>
                </a:solidFill>
                <a:latin typeface="Arial" panose="020B0604020202020204" pitchFamily="34" charset="0"/>
              </a:rPr>
            </a:br>
            <a:r>
              <a:rPr lang="ru-RU" altLang="ru-RU" sz="1800" dirty="0">
                <a:solidFill>
                  <a:srgbClr val="FF0000"/>
                </a:solidFill>
                <a:latin typeface="Arial" panose="020B0604020202020204" pitchFamily="34" charset="0"/>
              </a:rPr>
              <a:t>и локальными актами ОО </a:t>
            </a:r>
          </a:p>
        </p:txBody>
      </p:sp>
      <p:graphicFrame>
        <p:nvGraphicFramePr>
          <p:cNvPr id="5" name="Схема 4"/>
          <p:cNvGraphicFramePr/>
          <p:nvPr/>
        </p:nvGraphicFramePr>
        <p:xfrm>
          <a:off x="562151" y="1491189"/>
          <a:ext cx="3868340" cy="61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5542" name="Группа 5"/>
          <p:cNvGrpSpPr>
            <a:grpSpLocks/>
          </p:cNvGrpSpPr>
          <p:nvPr/>
        </p:nvGrpSpPr>
        <p:grpSpPr bwMode="auto">
          <a:xfrm>
            <a:off x="4859338" y="1557338"/>
            <a:ext cx="3887787" cy="552450"/>
            <a:chOff x="0" y="33139"/>
            <a:chExt cx="3887391" cy="551655"/>
          </a:xfrm>
        </p:grpSpPr>
        <p:sp>
          <p:nvSpPr>
            <p:cNvPr id="7" name="Скругленный прямоугольник 6"/>
            <p:cNvSpPr/>
            <p:nvPr/>
          </p:nvSpPr>
          <p:spPr>
            <a:xfrm>
              <a:off x="0" y="33139"/>
              <a:ext cx="3887391" cy="5516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Скругленный прямоугольник 4"/>
            <p:cNvSpPr txBox="1"/>
            <p:nvPr/>
          </p:nvSpPr>
          <p:spPr>
            <a:xfrm>
              <a:off x="26984" y="60087"/>
              <a:ext cx="3833422" cy="497758"/>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spcCol="1270" anchor="ctr"/>
            <a:lstStyle/>
            <a:p>
              <a:pPr defTabSz="1022350">
                <a:lnSpc>
                  <a:spcPct val="90000"/>
                </a:lnSpc>
                <a:spcAft>
                  <a:spcPct val="35000"/>
                </a:spcAft>
                <a:defRPr/>
              </a:pPr>
              <a:r>
                <a:rPr lang="ru-RU" sz="2300" b="1" dirty="0"/>
                <a:t>Обязательные компоненты </a:t>
              </a:r>
              <a:endParaRPr lang="ru-RU" sz="2300" dirty="0"/>
            </a:p>
          </p:txBody>
        </p:sp>
      </p:grpSp>
      <p:sp>
        <p:nvSpPr>
          <p:cNvPr id="65543" name="Прямоугольник 3"/>
          <p:cNvSpPr>
            <a:spLocks noChangeArrowheads="1"/>
          </p:cNvSpPr>
          <p:nvPr/>
        </p:nvSpPr>
        <p:spPr bwMode="auto">
          <a:xfrm>
            <a:off x="5220072" y="2466278"/>
            <a:ext cx="3652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dirty="0">
                <a:latin typeface="Arial" panose="020B0604020202020204" pitchFamily="34" charset="0"/>
              </a:rPr>
              <a:t>Язык реализации программы </a:t>
            </a:r>
            <a:endParaRPr lang="ru-RU" altLang="ru-RU" sz="1800" dirty="0">
              <a:latin typeface="Arial" panose="020B0604020202020204" pitchFamily="34" charset="0"/>
            </a:endParaRPr>
          </a:p>
        </p:txBody>
      </p:sp>
      <p:sp>
        <p:nvSpPr>
          <p:cNvPr id="65544" name="TextBox 8"/>
          <p:cNvSpPr txBox="1">
            <a:spLocks noChangeArrowheads="1"/>
          </p:cNvSpPr>
          <p:nvPr/>
        </p:nvSpPr>
        <p:spPr bwMode="auto">
          <a:xfrm>
            <a:off x="173038" y="5084763"/>
            <a:ext cx="321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ru-RU" altLang="ru-RU" sz="2000">
                <a:latin typeface="Arial" panose="020B0604020202020204" pitchFamily="34" charset="0"/>
              </a:rPr>
              <a:t>п.18 (Приказ 629)</a:t>
            </a:r>
          </a:p>
        </p:txBody>
      </p:sp>
      <p:sp>
        <p:nvSpPr>
          <p:cNvPr id="65545" name="TextBox 9"/>
          <p:cNvSpPr txBox="1">
            <a:spLocks noChangeArrowheads="1"/>
          </p:cNvSpPr>
          <p:nvPr/>
        </p:nvSpPr>
        <p:spPr bwMode="auto">
          <a:xfrm>
            <a:off x="539552" y="5517232"/>
            <a:ext cx="3816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dirty="0">
                <a:latin typeface="Arial" panose="020B0604020202020204" pitchFamily="34" charset="0"/>
              </a:rPr>
              <a:t>Дополнительное образование может быть получено на иностранном языке</a:t>
            </a:r>
          </a:p>
        </p:txBody>
      </p:sp>
      <p:graphicFrame>
        <p:nvGraphicFramePr>
          <p:cNvPr id="12" name="Схема 11"/>
          <p:cNvGraphicFramePr/>
          <p:nvPr/>
        </p:nvGraphicFramePr>
        <p:xfrm>
          <a:off x="714551" y="1643589"/>
          <a:ext cx="3868340" cy="617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611188" y="0"/>
            <a:ext cx="8229600" cy="1143000"/>
          </a:xfrm>
        </p:spPr>
        <p:txBody>
          <a:bodyPr/>
          <a:lstStyle/>
          <a:p>
            <a:pPr>
              <a:defRPr/>
            </a:pPr>
            <a:r>
              <a:rPr lang="ru-RU" sz="2800" b="1" dirty="0">
                <a:ea typeface="+mn-ea"/>
                <a:cs typeface="Arial" panose="020B0604020202020204" pitchFamily="34" charset="0"/>
              </a:rPr>
              <a:t>Требование к формам обучения</a:t>
            </a:r>
          </a:p>
        </p:txBody>
      </p:sp>
      <p:sp>
        <p:nvSpPr>
          <p:cNvPr id="12" name="Объект 11"/>
          <p:cNvSpPr>
            <a:spLocks noGrp="1"/>
          </p:cNvSpPr>
          <p:nvPr>
            <p:ph sz="half" idx="2"/>
          </p:nvPr>
        </p:nvSpPr>
        <p:spPr/>
        <p:txBody>
          <a:bodyPr>
            <a:normAutofit fontScale="85000" lnSpcReduction="20000"/>
          </a:bodyPr>
          <a:lstStyle/>
          <a:p>
            <a:pPr>
              <a:defRPr/>
            </a:pPr>
            <a:r>
              <a:rPr lang="ru-RU" sz="2800" dirty="0" smtClean="0"/>
              <a:t>п. 12 (приказ 629) </a:t>
            </a:r>
          </a:p>
          <a:p>
            <a:pPr>
              <a:defRPr/>
            </a:pPr>
            <a:r>
              <a:rPr lang="ru-RU" sz="2800" dirty="0" smtClean="0"/>
              <a:t>ст.17 (273-ФЗ)</a:t>
            </a:r>
            <a:endParaRPr lang="ru-RU" sz="2800" dirty="0"/>
          </a:p>
          <a:p>
            <a:pPr marL="0" indent="0">
              <a:buFont typeface="Arial" panose="020B0604020202020204" pitchFamily="34" charset="0"/>
              <a:buNone/>
              <a:defRPr/>
            </a:pPr>
            <a:r>
              <a:rPr lang="ru-RU" dirty="0"/>
              <a:t>Допускается сочетание различных форм получения образования и форм </a:t>
            </a:r>
            <a:r>
              <a:rPr lang="ru-RU" dirty="0" smtClean="0"/>
              <a:t>обучения. </a:t>
            </a:r>
          </a:p>
          <a:p>
            <a:pPr marL="0" indent="0">
              <a:buFont typeface="Arial" panose="020B0604020202020204" pitchFamily="34" charset="0"/>
              <a:buNone/>
              <a:defRPr/>
            </a:pPr>
            <a:r>
              <a:rPr lang="ru-RU" dirty="0" smtClean="0"/>
              <a:t>Формы </a:t>
            </a:r>
            <a:r>
              <a:rPr lang="ru-RU" dirty="0"/>
              <a:t>обучения по дополнительным общеобразовательным программам определяются организацией, осуществляющей образовательную деятельность, самостоятельно, если иное не установлено законодательством Российской Федерации</a:t>
            </a:r>
          </a:p>
        </p:txBody>
      </p:sp>
      <p:sp>
        <p:nvSpPr>
          <p:cNvPr id="66564" name="Объект 13"/>
          <p:cNvSpPr>
            <a:spLocks noGrp="1"/>
          </p:cNvSpPr>
          <p:nvPr>
            <p:ph sz="quarter" idx="4"/>
          </p:nvPr>
        </p:nvSpPr>
        <p:spPr/>
        <p:txBody>
          <a:bodyPr/>
          <a:lstStyle/>
          <a:p>
            <a:r>
              <a:rPr lang="ru-RU" altLang="ru-RU" b="1" dirty="0" smtClean="0"/>
              <a:t>Сведения о формах обучения</a:t>
            </a:r>
            <a:endParaRPr lang="ru-RU" altLang="ru-RU" dirty="0" smtClean="0"/>
          </a:p>
          <a:p>
            <a:r>
              <a:rPr lang="ru-RU" altLang="ru-RU" b="1" dirty="0" smtClean="0"/>
              <a:t>Сведения о сочетании различных форм получения образования и форм обучения</a:t>
            </a:r>
          </a:p>
        </p:txBody>
      </p:sp>
      <p:graphicFrame>
        <p:nvGraphicFramePr>
          <p:cNvPr id="15" name="Схема 14"/>
          <p:cNvGraphicFramePr/>
          <p:nvPr/>
        </p:nvGraphicFramePr>
        <p:xfrm>
          <a:off x="457200" y="1143000"/>
          <a:ext cx="3868340" cy="61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Схема 15"/>
          <p:cNvGraphicFramePr/>
          <p:nvPr/>
        </p:nvGraphicFramePr>
        <p:xfrm>
          <a:off x="4639084" y="1146175"/>
          <a:ext cx="3887391" cy="617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6567" name="Прямоугольник 6"/>
          <p:cNvSpPr>
            <a:spLocks noChangeArrowheads="1"/>
          </p:cNvSpPr>
          <p:nvPr/>
        </p:nvSpPr>
        <p:spPr bwMode="auto">
          <a:xfrm>
            <a:off x="5351325" y="4724400"/>
            <a:ext cx="30165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dirty="0">
                <a:solidFill>
                  <a:srgbClr val="FF0000"/>
                </a:solidFill>
                <a:latin typeface="Arial" panose="020B0604020202020204" pitchFamily="34" charset="0"/>
              </a:rPr>
              <a:t>В соответствии </a:t>
            </a:r>
            <a:r>
              <a:rPr lang="ru-RU" altLang="ru-RU" sz="1800" dirty="0" smtClean="0">
                <a:solidFill>
                  <a:srgbClr val="FF0000"/>
                </a:solidFill>
                <a:latin typeface="Arial" panose="020B0604020202020204" pitchFamily="34" charset="0"/>
              </a:rPr>
              <a:t>с Уставом </a:t>
            </a:r>
            <a:br>
              <a:rPr lang="ru-RU" altLang="ru-RU" sz="1800" dirty="0" smtClean="0">
                <a:solidFill>
                  <a:srgbClr val="FF0000"/>
                </a:solidFill>
                <a:latin typeface="Arial" panose="020B0604020202020204" pitchFamily="34" charset="0"/>
              </a:rPr>
            </a:br>
            <a:r>
              <a:rPr lang="ru-RU" altLang="ru-RU" sz="1800" dirty="0" smtClean="0">
                <a:solidFill>
                  <a:srgbClr val="FF0000"/>
                </a:solidFill>
                <a:latin typeface="Arial" panose="020B0604020202020204" pitchFamily="34" charset="0"/>
              </a:rPr>
              <a:t>и </a:t>
            </a:r>
            <a:r>
              <a:rPr lang="ru-RU" altLang="ru-RU" sz="1800" dirty="0">
                <a:solidFill>
                  <a:srgbClr val="FF0000"/>
                </a:solidFill>
                <a:latin typeface="Arial" panose="020B0604020202020204" pitchFamily="34" charset="0"/>
              </a:rPr>
              <a:t>локальным актом ОО</a:t>
            </a:r>
          </a:p>
        </p:txBody>
      </p:sp>
      <p:sp>
        <p:nvSpPr>
          <p:cNvPr id="2" name="Стрелка вниз 1"/>
          <p:cNvSpPr/>
          <p:nvPr/>
        </p:nvSpPr>
        <p:spPr>
          <a:xfrm>
            <a:off x="6372225" y="5661025"/>
            <a:ext cx="503238" cy="79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68313" y="908050"/>
            <a:ext cx="8351837" cy="2308324"/>
          </a:xfrm>
          <a:prstGeom prst="rect">
            <a:avLst/>
          </a:prstGeom>
        </p:spPr>
        <p:txBody>
          <a:bodyPr>
            <a:spAutoFit/>
          </a:bodyPr>
          <a:lstStyle/>
          <a:p>
            <a:pPr indent="342900">
              <a:defRPr/>
            </a:pPr>
            <a:r>
              <a:rPr lang="ru-RU" sz="2400" dirty="0">
                <a:solidFill>
                  <a:srgbClr val="000000"/>
                </a:solidFill>
                <a:latin typeface="+mn-lt"/>
              </a:rPr>
              <a:t>2. Обучение в организациях, осуществляющих образовательную деятельность, с учетом потребностей, возможностей личности и в зависимости от объема обязательных занятий педагогического работника с обучающимися осуществляется </a:t>
            </a:r>
            <a:r>
              <a:rPr lang="ru-RU" sz="2400" b="1" i="1" dirty="0">
                <a:solidFill>
                  <a:srgbClr val="000000"/>
                </a:solidFill>
                <a:latin typeface="+mn-lt"/>
              </a:rPr>
              <a:t>в очной, очно-заочной или заочной форме</a:t>
            </a:r>
            <a:r>
              <a:rPr lang="ru-RU" sz="2400" b="1" i="1" dirty="0" smtClean="0">
                <a:solidFill>
                  <a:srgbClr val="000000"/>
                </a:solidFill>
                <a:latin typeface="+mn-lt"/>
              </a:rPr>
              <a:t>.</a:t>
            </a:r>
            <a:endParaRPr lang="ru-RU" sz="2400" b="1" i="1" dirty="0">
              <a:solidFill>
                <a:srgbClr val="000000"/>
              </a:solidFill>
              <a:latin typeface="+mn-lt"/>
            </a:endParaRPr>
          </a:p>
        </p:txBody>
      </p:sp>
      <p:sp>
        <p:nvSpPr>
          <p:cNvPr id="67587" name="TextBox 7"/>
          <p:cNvSpPr txBox="1">
            <a:spLocks noChangeArrowheads="1"/>
          </p:cNvSpPr>
          <p:nvPr/>
        </p:nvSpPr>
        <p:spPr bwMode="auto">
          <a:xfrm>
            <a:off x="755650" y="328613"/>
            <a:ext cx="338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a:latin typeface="Arial" panose="020B0604020202020204" pitchFamily="34" charset="0"/>
              </a:rPr>
              <a:t>Ст.17 273-ФЗ </a:t>
            </a:r>
          </a:p>
        </p:txBody>
      </p:sp>
      <p:sp>
        <p:nvSpPr>
          <p:cNvPr id="5" name="TextBox 4"/>
          <p:cNvSpPr txBox="1"/>
          <p:nvPr/>
        </p:nvSpPr>
        <p:spPr>
          <a:xfrm>
            <a:off x="935818" y="5229200"/>
            <a:ext cx="7812645" cy="646331"/>
          </a:xfrm>
          <a:prstGeom prst="rect">
            <a:avLst/>
          </a:prstGeom>
          <a:noFill/>
        </p:spPr>
        <p:txBody>
          <a:bodyPr wrap="square" rtlCol="0">
            <a:spAutoFit/>
          </a:bodyPr>
          <a:lstStyle/>
          <a:p>
            <a:r>
              <a:rPr lang="ru-RU" sz="3600" b="1" dirty="0" smtClean="0">
                <a:solidFill>
                  <a:srgbClr val="FF0000"/>
                </a:solidFill>
                <a:ea typeface="Calibri" panose="020F0502020204030204" pitchFamily="34" charset="0"/>
                <a:cs typeface="Times New Roman" panose="02020603050405020304" pitchFamily="18" charset="0"/>
              </a:rPr>
              <a:t>!</a:t>
            </a:r>
            <a:r>
              <a:rPr lang="ru-RU" sz="3600" b="1" dirty="0" smtClean="0">
                <a:solidFill>
                  <a:schemeClr val="tx2">
                    <a:lumMod val="60000"/>
                    <a:lumOff val="40000"/>
                  </a:schemeClr>
                </a:solidFill>
                <a:ea typeface="Calibri" panose="020F0502020204030204" pitchFamily="34" charset="0"/>
                <a:cs typeface="Times New Roman" panose="02020603050405020304" pitchFamily="18" charset="0"/>
              </a:rPr>
              <a:t> </a:t>
            </a:r>
            <a:r>
              <a:rPr lang="ru-RU" sz="3600" b="1" dirty="0" smtClean="0">
                <a:solidFill>
                  <a:srgbClr val="FF0000"/>
                </a:solidFill>
                <a:ea typeface="Calibri" panose="020F0502020204030204" pitchFamily="34" charset="0"/>
                <a:cs typeface="Times New Roman" panose="02020603050405020304" pitchFamily="18" charset="0"/>
              </a:rPr>
              <a:t>КСР</a:t>
            </a:r>
            <a:r>
              <a:rPr lang="ru-RU" sz="3600" b="1" dirty="0" smtClean="0">
                <a:solidFill>
                  <a:schemeClr val="tx2">
                    <a:lumMod val="60000"/>
                    <a:lumOff val="40000"/>
                  </a:schemeClr>
                </a:solidFill>
                <a:ea typeface="Calibri" panose="020F0502020204030204" pitchFamily="34" charset="0"/>
                <a:cs typeface="Times New Roman" panose="02020603050405020304" pitchFamily="18" charset="0"/>
              </a:rPr>
              <a:t>  </a:t>
            </a:r>
            <a:r>
              <a:rPr lang="ru-RU" sz="2800" b="1" dirty="0" smtClean="0">
                <a:solidFill>
                  <a:schemeClr val="tx2">
                    <a:lumMod val="60000"/>
                    <a:lumOff val="40000"/>
                  </a:schemeClr>
                </a:solidFill>
                <a:ea typeface="Calibri" panose="020F0502020204030204" pitchFamily="34" charset="0"/>
                <a:cs typeface="Times New Roman" panose="02020603050405020304" pitchFamily="18" charset="0"/>
              </a:rPr>
              <a:t>Только </a:t>
            </a:r>
            <a:r>
              <a:rPr lang="ru-RU" sz="2800" b="1" dirty="0">
                <a:solidFill>
                  <a:schemeClr val="tx2">
                    <a:lumMod val="60000"/>
                    <a:lumOff val="40000"/>
                  </a:schemeClr>
                </a:solidFill>
                <a:ea typeface="Calibri" panose="020F0502020204030204" pitchFamily="34" charset="0"/>
                <a:cs typeface="Times New Roman" panose="02020603050405020304" pitchFamily="18" charset="0"/>
              </a:rPr>
              <a:t>очная форма обучения</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pPr>
              <a:defRPr/>
            </a:pPr>
            <a:r>
              <a:rPr lang="ru-RU" sz="2800" b="1" dirty="0" smtClean="0">
                <a:ea typeface="+mn-ea"/>
                <a:cs typeface="Arial" panose="020B0604020202020204" pitchFamily="34" charset="0"/>
              </a:rPr>
              <a:t>Особенности </a:t>
            </a:r>
            <a:r>
              <a:rPr lang="ru-RU" sz="2800" b="1" dirty="0">
                <a:ea typeface="+mn-ea"/>
                <a:cs typeface="Arial" panose="020B0604020202020204" pitchFamily="34" charset="0"/>
              </a:rPr>
              <a:t>реализации программы </a:t>
            </a:r>
          </a:p>
        </p:txBody>
      </p:sp>
      <p:sp>
        <p:nvSpPr>
          <p:cNvPr id="12" name="Объект 11"/>
          <p:cNvSpPr>
            <a:spLocks noGrp="1"/>
          </p:cNvSpPr>
          <p:nvPr>
            <p:ph sz="half" idx="2"/>
          </p:nvPr>
        </p:nvSpPr>
        <p:spPr>
          <a:xfrm>
            <a:off x="250825" y="2174875"/>
            <a:ext cx="4075113" cy="3951288"/>
          </a:xfrm>
        </p:spPr>
        <p:txBody>
          <a:bodyPr>
            <a:normAutofit/>
          </a:bodyPr>
          <a:lstStyle/>
          <a:p>
            <a:pPr>
              <a:defRPr/>
            </a:pPr>
            <a:endParaRPr lang="ru-RU" dirty="0"/>
          </a:p>
          <a:p>
            <a:pPr>
              <a:defRPr/>
            </a:pPr>
            <a:r>
              <a:rPr lang="ru-RU" sz="2800" dirty="0"/>
              <a:t>ст. </a:t>
            </a:r>
            <a:r>
              <a:rPr lang="ru-RU" sz="2800" dirty="0" smtClean="0"/>
              <a:t>13, 16 (273-ФЗ)</a:t>
            </a:r>
          </a:p>
          <a:p>
            <a:pPr>
              <a:defRPr/>
            </a:pPr>
            <a:r>
              <a:rPr lang="ru-RU" sz="2800" dirty="0" smtClean="0"/>
              <a:t>п.13,14,15 (Приказ 629) </a:t>
            </a:r>
            <a:endParaRPr lang="ru-RU" sz="2800" dirty="0"/>
          </a:p>
          <a:p>
            <a:pPr marL="0" indent="0">
              <a:buFont typeface="Arial" panose="020B0604020202020204" pitchFamily="34" charset="0"/>
              <a:buNone/>
              <a:defRPr/>
            </a:pPr>
            <a:endParaRPr lang="ru-RU" dirty="0"/>
          </a:p>
        </p:txBody>
      </p:sp>
      <p:sp>
        <p:nvSpPr>
          <p:cNvPr id="14" name="Объект 13"/>
          <p:cNvSpPr>
            <a:spLocks noGrp="1"/>
          </p:cNvSpPr>
          <p:nvPr>
            <p:ph sz="quarter" idx="4"/>
          </p:nvPr>
        </p:nvSpPr>
        <p:spPr/>
        <p:txBody>
          <a:bodyPr>
            <a:normAutofit/>
          </a:bodyPr>
          <a:lstStyle/>
          <a:p>
            <a:pPr>
              <a:defRPr/>
            </a:pPr>
            <a:endParaRPr lang="ru-RU" dirty="0"/>
          </a:p>
          <a:p>
            <a:pPr marL="0" indent="0">
              <a:buFont typeface="Arial" panose="020B0604020202020204" pitchFamily="34" charset="0"/>
              <a:buNone/>
              <a:defRPr/>
            </a:pPr>
            <a:r>
              <a:rPr lang="ru-RU" b="1" dirty="0"/>
              <a:t>Особенности реализации программы </a:t>
            </a:r>
            <a:endParaRPr lang="ru-RU" dirty="0"/>
          </a:p>
          <a:p>
            <a:pPr>
              <a:defRPr/>
            </a:pPr>
            <a:r>
              <a:rPr lang="ru-RU" dirty="0"/>
              <a:t>сетевая форма </a:t>
            </a:r>
          </a:p>
          <a:p>
            <a:pPr>
              <a:defRPr/>
            </a:pPr>
            <a:r>
              <a:rPr lang="ru-RU" dirty="0" smtClean="0"/>
              <a:t>модульный принцип</a:t>
            </a:r>
            <a:endParaRPr lang="ru-RU" dirty="0"/>
          </a:p>
          <a:p>
            <a:pPr>
              <a:defRPr/>
            </a:pPr>
            <a:r>
              <a:rPr lang="ru-RU" dirty="0" err="1"/>
              <a:t>д</a:t>
            </a:r>
            <a:r>
              <a:rPr lang="ru-RU" dirty="0" err="1" smtClean="0"/>
              <a:t>истант</a:t>
            </a:r>
            <a:r>
              <a:rPr lang="ru-RU" dirty="0" smtClean="0"/>
              <a:t>  </a:t>
            </a:r>
            <a:endParaRPr lang="ru-RU" dirty="0"/>
          </a:p>
        </p:txBody>
      </p:sp>
      <p:graphicFrame>
        <p:nvGraphicFramePr>
          <p:cNvPr id="15" name="Схема 14"/>
          <p:cNvGraphicFramePr/>
          <p:nvPr/>
        </p:nvGraphicFramePr>
        <p:xfrm>
          <a:off x="457200" y="1616968"/>
          <a:ext cx="3868340" cy="61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Схема 15"/>
          <p:cNvGraphicFramePr/>
          <p:nvPr/>
        </p:nvGraphicFramePr>
        <p:xfrm>
          <a:off x="4645025" y="1637556"/>
          <a:ext cx="4247455" cy="617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Pictures\Снимок3.PNG"/>
          <p:cNvPicPr>
            <a:picLocks noChangeAspect="1" noChangeArrowheads="1"/>
          </p:cNvPicPr>
          <p:nvPr/>
        </p:nvPicPr>
        <p:blipFill>
          <a:blip r:embed="rId2" cstate="print"/>
          <a:srcRect/>
          <a:stretch>
            <a:fillRect/>
          </a:stretch>
        </p:blipFill>
        <p:spPr bwMode="auto">
          <a:xfrm>
            <a:off x="0" y="0"/>
            <a:ext cx="8388424" cy="6284103"/>
          </a:xfrm>
          <a:prstGeom prst="rect">
            <a:avLst/>
          </a:prstGeom>
          <a:noFill/>
        </p:spPr>
      </p:pic>
      <p:sp>
        <p:nvSpPr>
          <p:cNvPr id="8" name="Прямоугольник 7"/>
          <p:cNvSpPr/>
          <p:nvPr/>
        </p:nvSpPr>
        <p:spPr>
          <a:xfrm>
            <a:off x="4572000" y="6237312"/>
            <a:ext cx="4572000" cy="523220"/>
          </a:xfrm>
          <a:prstGeom prst="rect">
            <a:avLst/>
          </a:prstGeom>
        </p:spPr>
        <p:txBody>
          <a:bodyPr>
            <a:spAutoFit/>
          </a:bodyPr>
          <a:lstStyle/>
          <a:p>
            <a:r>
              <a:rPr lang="ru-RU" sz="1400" dirty="0" smtClean="0">
                <a:hlinkClick r:id="rId3"/>
              </a:rPr>
              <a:t>РМЦ | Актуальные документы | Санкт-Петербургский городской Дворец творчества юных (</a:t>
            </a:r>
            <a:r>
              <a:rPr lang="ru-RU" sz="1400" dirty="0" err="1" smtClean="0">
                <a:hlinkClick r:id="rId3"/>
              </a:rPr>
              <a:t>anichkov.ru</a:t>
            </a:r>
            <a:r>
              <a:rPr lang="ru-RU" sz="1400" dirty="0" smtClean="0">
                <a:hlinkClick r:id="rId3"/>
              </a:rPr>
              <a:t>)</a:t>
            </a:r>
            <a:endParaRPr lang="ru-RU" sz="1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547585" y="252230"/>
            <a:ext cx="5536583" cy="523220"/>
          </a:xfrm>
          <a:prstGeom prst="rect">
            <a:avLst/>
          </a:prstGeom>
          <a:noFill/>
        </p:spPr>
        <p:txBody>
          <a:bodyPr wrap="square" rtlCol="0">
            <a:spAutoFit/>
          </a:bodyPr>
          <a:lstStyle/>
          <a:p>
            <a:r>
              <a:rPr lang="ru-RU" sz="2800" b="1" dirty="0">
                <a:latin typeface="+mj-lt"/>
              </a:rPr>
              <a:t>Модульное обучение</a:t>
            </a:r>
            <a:endParaRPr lang="ru-RU" sz="2800" b="1" dirty="0">
              <a:latin typeface="+mj-lt"/>
            </a:endParaRPr>
          </a:p>
        </p:txBody>
      </p:sp>
      <p:sp>
        <p:nvSpPr>
          <p:cNvPr id="8" name="Прямоугольник 7"/>
          <p:cNvSpPr/>
          <p:nvPr/>
        </p:nvSpPr>
        <p:spPr>
          <a:xfrm>
            <a:off x="395536" y="4941168"/>
            <a:ext cx="8280920" cy="1477328"/>
          </a:xfrm>
          <a:prstGeom prst="rect">
            <a:avLst/>
          </a:prstGeom>
        </p:spPr>
        <p:txBody>
          <a:bodyPr wrap="square">
            <a:spAutoFit/>
          </a:bodyPr>
          <a:lstStyle/>
          <a:p>
            <a:r>
              <a:rPr lang="ru-RU" dirty="0"/>
              <a:t>Модульная образовательная программа дает учащемуся возможность выбора модулей, нелинейной последовательности их изучения (в отличие от традиционной модели дополнительной общеразвивающей программы), а значит возможность построения индивидуальных учебных планов, как того требует </a:t>
            </a:r>
            <a:r>
              <a:rPr lang="ru-RU" dirty="0" smtClean="0"/>
              <a:t>Порядок  (Приказ 629)</a:t>
            </a:r>
            <a:endParaRPr lang="ru-RU" dirty="0"/>
          </a:p>
        </p:txBody>
      </p:sp>
      <p:sp>
        <p:nvSpPr>
          <p:cNvPr id="2" name="TextBox 1"/>
          <p:cNvSpPr txBox="1"/>
          <p:nvPr/>
        </p:nvSpPr>
        <p:spPr>
          <a:xfrm>
            <a:off x="552248" y="908720"/>
            <a:ext cx="7548144" cy="646331"/>
          </a:xfrm>
          <a:prstGeom prst="rect">
            <a:avLst/>
          </a:prstGeom>
          <a:noFill/>
        </p:spPr>
        <p:txBody>
          <a:bodyPr wrap="square" rtlCol="0">
            <a:spAutoFit/>
          </a:bodyPr>
          <a:lstStyle/>
          <a:p>
            <a:r>
              <a:rPr lang="ru-RU" b="1" i="1" dirty="0" smtClean="0"/>
              <a:t>Модуль (</a:t>
            </a:r>
            <a:r>
              <a:rPr lang="ru-RU" i="1" dirty="0" smtClean="0"/>
              <a:t>от лат </a:t>
            </a:r>
            <a:r>
              <a:rPr lang="en-US" i="1" dirty="0" smtClean="0"/>
              <a:t>modulus – </a:t>
            </a:r>
            <a:r>
              <a:rPr lang="ru-RU" i="1" dirty="0" smtClean="0"/>
              <a:t>функциональный узел), объединены содержание и технология овладения им.</a:t>
            </a:r>
            <a:endParaRPr lang="ru-RU" i="1" dirty="0"/>
          </a:p>
        </p:txBody>
      </p:sp>
      <p:sp>
        <p:nvSpPr>
          <p:cNvPr id="3" name="TextBox 2"/>
          <p:cNvSpPr txBox="1"/>
          <p:nvPr/>
        </p:nvSpPr>
        <p:spPr>
          <a:xfrm>
            <a:off x="547585" y="1772816"/>
            <a:ext cx="8128871" cy="1477328"/>
          </a:xfrm>
          <a:prstGeom prst="rect">
            <a:avLst/>
          </a:prstGeom>
          <a:noFill/>
        </p:spPr>
        <p:txBody>
          <a:bodyPr wrap="square" rtlCol="0">
            <a:spAutoFit/>
          </a:bodyPr>
          <a:lstStyle/>
          <a:p>
            <a:r>
              <a:rPr lang="ru-RU" b="1" dirty="0" smtClean="0"/>
              <a:t>Модуль включает:</a:t>
            </a:r>
          </a:p>
          <a:p>
            <a:pPr marL="285750" indent="-285750">
              <a:buFont typeface="Wingdings" panose="05000000000000000000" pitchFamily="2" charset="2"/>
              <a:buChar char="§"/>
            </a:pPr>
            <a:r>
              <a:rPr lang="ru-RU" dirty="0" smtClean="0"/>
              <a:t>целевой план действий</a:t>
            </a:r>
          </a:p>
          <a:p>
            <a:pPr marL="285750" indent="-285750">
              <a:buFont typeface="Wingdings" panose="05000000000000000000" pitchFamily="2" charset="2"/>
              <a:buChar char="§"/>
            </a:pPr>
            <a:r>
              <a:rPr lang="ru-RU" dirty="0"/>
              <a:t>б</a:t>
            </a:r>
            <a:r>
              <a:rPr lang="ru-RU" dirty="0" smtClean="0"/>
              <a:t>анк информации</a:t>
            </a:r>
          </a:p>
          <a:p>
            <a:pPr marL="285750" indent="-285750">
              <a:buFont typeface="Wingdings" panose="05000000000000000000" pitchFamily="2" charset="2"/>
              <a:buChar char="§"/>
            </a:pPr>
            <a:r>
              <a:rPr lang="ru-RU" dirty="0" smtClean="0"/>
              <a:t>методическое руководство по достижению дидактических целей и задач</a:t>
            </a:r>
            <a:endParaRPr lang="ru-RU" dirty="0"/>
          </a:p>
        </p:txBody>
      </p:sp>
      <p:sp>
        <p:nvSpPr>
          <p:cNvPr id="4" name="TextBox 3"/>
          <p:cNvSpPr txBox="1"/>
          <p:nvPr/>
        </p:nvSpPr>
        <p:spPr>
          <a:xfrm>
            <a:off x="467544" y="3622786"/>
            <a:ext cx="7992888" cy="646331"/>
          </a:xfrm>
          <a:prstGeom prst="rect">
            <a:avLst/>
          </a:prstGeom>
          <a:noFill/>
        </p:spPr>
        <p:txBody>
          <a:bodyPr wrap="square" rtlCol="0">
            <a:spAutoFit/>
          </a:bodyPr>
          <a:lstStyle/>
          <a:p>
            <a:r>
              <a:rPr lang="ru-RU" b="1" dirty="0" smtClean="0"/>
              <a:t>Особенность:  </a:t>
            </a:r>
            <a:r>
              <a:rPr lang="ru-RU" dirty="0" smtClean="0"/>
              <a:t>индивидуальность по содержанию, методам обучения, уровню самостоятельности, темпу деятельности учащегося.</a:t>
            </a:r>
            <a:endParaRPr lang="ru-RU" dirty="0"/>
          </a:p>
        </p:txBody>
      </p:sp>
    </p:spTree>
    <p:extLst>
      <p:ext uri="{BB962C8B-B14F-4D97-AF65-F5344CB8AC3E}">
        <p14:creationId xmlns:p14="http://schemas.microsoft.com/office/powerpoint/2010/main" val="565346675"/>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Заголовок 8"/>
          <p:cNvSpPr txBox="1">
            <a:spLocks noGrp="1"/>
          </p:cNvSpPr>
          <p:nvPr>
            <p:ph type="title"/>
          </p:nvPr>
        </p:nvSpPr>
        <p:spPr>
          <a:xfrm>
            <a:off x="312738" y="188913"/>
            <a:ext cx="8229600" cy="360362"/>
          </a:xfrm>
        </p:spPr>
        <p:txBody>
          <a:bodyPr>
            <a:noAutofit/>
          </a:bodyPr>
          <a:lstStyle>
            <a:lvl1pPr defTabSz="905255">
              <a:defRPr sz="2772" b="1">
                <a:solidFill>
                  <a:srgbClr val="0070C0"/>
                </a:solidFill>
              </a:defRPr>
            </a:lvl1pPr>
          </a:lstStyle>
          <a:p>
            <a:pPr>
              <a:defRPr/>
            </a:pPr>
            <a:r>
              <a:rPr lang="ru-RU" sz="2400" dirty="0">
                <a:solidFill>
                  <a:schemeClr val="tx1"/>
                </a:solidFill>
                <a:latin typeface="+mn-lt"/>
              </a:rPr>
              <a:t>ЭО и ДОТ</a:t>
            </a:r>
            <a:endParaRPr sz="2400" dirty="0">
              <a:solidFill>
                <a:schemeClr val="tx1"/>
              </a:solidFill>
              <a:latin typeface="+mn-lt"/>
            </a:endParaRPr>
          </a:p>
        </p:txBody>
      </p:sp>
      <p:sp>
        <p:nvSpPr>
          <p:cNvPr id="195" name="Объект 9"/>
          <p:cNvSpPr txBox="1">
            <a:spLocks noGrp="1"/>
          </p:cNvSpPr>
          <p:nvPr>
            <p:ph type="body" idx="1"/>
          </p:nvPr>
        </p:nvSpPr>
        <p:spPr>
          <a:xfrm>
            <a:off x="314325" y="836613"/>
            <a:ext cx="8520113" cy="3624262"/>
          </a:xfrm>
        </p:spPr>
        <p:txBody>
          <a:bodyPr>
            <a:noAutofit/>
          </a:bodyPr>
          <a:lstStyle/>
          <a:p>
            <a:pPr marL="0" indent="0" algn="ctr" defTabSz="384038">
              <a:spcBef>
                <a:spcPts val="300"/>
              </a:spcBef>
              <a:buFont typeface="Arial" panose="020B0604020202020204" pitchFamily="34" charset="0"/>
              <a:buNone/>
              <a:defRPr sz="1344">
                <a:latin typeface="+mn-lt"/>
                <a:ea typeface="+mn-ea"/>
                <a:cs typeface="+mn-cs"/>
                <a:sym typeface="Helvetica"/>
              </a:defRPr>
            </a:pPr>
            <a:r>
              <a:rPr sz="1600" dirty="0">
                <a:sym typeface="Helvetica"/>
              </a:rPr>
              <a:t>Федеральный закон от 29.12.2012 N 273-ФЗ «Об образовании в Российской Федерации» </a:t>
            </a:r>
            <a:r>
              <a:rPr lang="ru-RU" sz="1600" dirty="0">
                <a:sym typeface="Helvetica"/>
              </a:rPr>
              <a:t> </a:t>
            </a:r>
            <a:r>
              <a:rPr sz="1600" dirty="0">
                <a:sym typeface="Helvetica"/>
              </a:rPr>
              <a:t/>
            </a:r>
            <a:br>
              <a:rPr sz="1600" dirty="0">
                <a:sym typeface="Helvetica"/>
              </a:rPr>
            </a:br>
            <a:endParaRPr sz="1600" dirty="0">
              <a:sym typeface="Helvetica"/>
            </a:endParaRPr>
          </a:p>
          <a:p>
            <a:pPr marL="0" indent="0" defTabSz="384038">
              <a:spcBef>
                <a:spcPts val="600"/>
              </a:spcBef>
              <a:buFont typeface="Arial" panose="020B0604020202020204" pitchFamily="34" charset="0"/>
              <a:buNone/>
              <a:defRPr sz="1344">
                <a:latin typeface="+mn-lt"/>
                <a:ea typeface="+mn-ea"/>
                <a:cs typeface="+mn-cs"/>
                <a:sym typeface="Helvetica"/>
              </a:defRPr>
            </a:pPr>
            <a:r>
              <a:rPr sz="1600" b="1" dirty="0">
                <a:sym typeface="Helvetica"/>
              </a:rPr>
              <a:t>Статья 13</a:t>
            </a:r>
            <a:r>
              <a:rPr sz="1600" dirty="0">
                <a:sym typeface="Helvetica"/>
              </a:rPr>
              <a:t>. Общие требования к реализации образовательных программ</a:t>
            </a:r>
          </a:p>
          <a:p>
            <a:pPr marL="0" indent="0" defTabSz="384038">
              <a:spcBef>
                <a:spcPts val="600"/>
              </a:spcBef>
              <a:buFont typeface="Arial" panose="020B0604020202020204" pitchFamily="34" charset="0"/>
              <a:buNone/>
              <a:defRPr sz="1344">
                <a:latin typeface="+mn-lt"/>
                <a:ea typeface="+mn-ea"/>
                <a:cs typeface="+mn-cs"/>
                <a:sym typeface="Helvetica"/>
              </a:defRPr>
            </a:pPr>
            <a:r>
              <a:rPr sz="1600" dirty="0">
                <a:sym typeface="Helvetica"/>
              </a:rPr>
              <a:t>2. При реализации образовательных программ используются различные образовательные технологии, в том числе </a:t>
            </a:r>
            <a:r>
              <a:rPr sz="1600" b="1" i="1" dirty="0">
                <a:sym typeface="Helvetica"/>
              </a:rPr>
              <a:t>дистанционные образовательные технологии, электронное </a:t>
            </a:r>
            <a:r>
              <a:rPr sz="1600" b="1" i="1" dirty="0" err="1">
                <a:sym typeface="Helvetica"/>
              </a:rPr>
              <a:t>обучение</a:t>
            </a:r>
            <a:r>
              <a:rPr sz="1600" dirty="0">
                <a:sym typeface="Helvetica"/>
              </a:rPr>
              <a:t>.</a:t>
            </a:r>
            <a:endParaRPr lang="ru-RU" sz="1600" dirty="0">
              <a:sym typeface="Helvetica"/>
            </a:endParaRPr>
          </a:p>
          <a:p>
            <a:pPr marL="0" indent="0" defTabSz="384038">
              <a:spcBef>
                <a:spcPts val="0"/>
              </a:spcBef>
              <a:buFont typeface="Arial" panose="020B0604020202020204" pitchFamily="34" charset="0"/>
              <a:buNone/>
              <a:defRPr sz="1344">
                <a:latin typeface="+mn-lt"/>
                <a:ea typeface="+mn-ea"/>
                <a:cs typeface="+mn-cs"/>
                <a:sym typeface="Helvetica"/>
              </a:defRPr>
            </a:pPr>
            <a:endParaRPr sz="1600" dirty="0">
              <a:sym typeface="Helvetica"/>
            </a:endParaRPr>
          </a:p>
          <a:p>
            <a:pPr marL="0" indent="0" defTabSz="384038">
              <a:spcBef>
                <a:spcPts val="600"/>
              </a:spcBef>
              <a:buFont typeface="Arial" panose="020B0604020202020204" pitchFamily="34" charset="0"/>
              <a:buNone/>
              <a:defRPr sz="1344">
                <a:latin typeface="+mn-lt"/>
                <a:ea typeface="+mn-ea"/>
                <a:cs typeface="+mn-cs"/>
                <a:sym typeface="Helvetica"/>
              </a:defRPr>
            </a:pPr>
            <a:r>
              <a:rPr sz="1600" b="1" dirty="0">
                <a:sym typeface="Helvetica"/>
              </a:rPr>
              <a:t>Статья 16.  </a:t>
            </a:r>
            <a:r>
              <a:rPr sz="1600" dirty="0">
                <a:sym typeface="Helvetica"/>
              </a:rPr>
              <a:t>Реализация образовательных программ с применением электронного обучения и дистанционных образовательных технологий</a:t>
            </a:r>
          </a:p>
          <a:p>
            <a:pPr marL="0" indent="0" defTabSz="384038">
              <a:spcBef>
                <a:spcPts val="600"/>
              </a:spcBef>
              <a:buFont typeface="Arial" panose="020B0604020202020204" pitchFamily="34" charset="0"/>
              <a:buNone/>
              <a:defRPr sz="1344">
                <a:latin typeface="+mn-lt"/>
                <a:ea typeface="+mn-ea"/>
                <a:cs typeface="+mn-cs"/>
                <a:sym typeface="Helvetica"/>
              </a:defRPr>
            </a:pPr>
            <a:r>
              <a:rPr sz="1600" dirty="0">
                <a:sym typeface="Helvetica"/>
              </a:rPr>
              <a:t> </a:t>
            </a:r>
            <a:r>
              <a:rPr lang="ru-RU" sz="1600" dirty="0">
                <a:sym typeface="Helvetica"/>
              </a:rPr>
              <a:t>1. Под </a:t>
            </a:r>
            <a:r>
              <a:rPr lang="ru-RU" sz="1600" b="1" i="1" dirty="0">
                <a:sym typeface="Helvetica"/>
              </a:rPr>
              <a:t>электронным обучением</a:t>
            </a:r>
            <a:r>
              <a:rPr lang="ru-RU" sz="1600" i="1" dirty="0">
                <a:sym typeface="Helvetica"/>
              </a:rPr>
              <a:t> </a:t>
            </a:r>
            <a:r>
              <a:rPr lang="ru-RU" sz="1600" dirty="0">
                <a:sym typeface="Helvetica"/>
              </a:rPr>
              <a:t>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 технических средств, а также информационно-телекоммуникационных сетей, обеспечивающих передачу по линиям связи указанной информации, взаимодействие обучающихся и педагогических работников.</a:t>
            </a:r>
          </a:p>
          <a:p>
            <a:pPr marL="0" indent="0" defTabSz="384038">
              <a:spcBef>
                <a:spcPts val="600"/>
              </a:spcBef>
              <a:buFont typeface="Arial" panose="020B0604020202020204" pitchFamily="34" charset="0"/>
              <a:buNone/>
              <a:defRPr sz="1344">
                <a:latin typeface="+mn-lt"/>
                <a:ea typeface="+mn-ea"/>
                <a:cs typeface="+mn-cs"/>
                <a:sym typeface="Helvetica"/>
              </a:defRPr>
            </a:pPr>
            <a:r>
              <a:rPr lang="ru-RU" sz="1600" dirty="0" smtClean="0">
                <a:sym typeface="Helvetica"/>
              </a:rPr>
              <a:t>2. Под </a:t>
            </a:r>
            <a:r>
              <a:rPr lang="ru-RU" sz="1600" b="1" i="1" dirty="0">
                <a:sym typeface="Helvetica"/>
              </a:rPr>
              <a:t>дистанционными образовательными технологиями </a:t>
            </a:r>
            <a:r>
              <a:rPr lang="ru-RU" sz="1600" dirty="0">
                <a:sym typeface="Helvetica"/>
              </a:rPr>
              <a:t>понимаются образовательные технологии, реализуемые в основном с применением информационно-телекоммуникационных сетей при опосредованном (на расстоянии) взаимодействии обучающихся и педагогических работников</a:t>
            </a:r>
            <a:r>
              <a:rPr lang="ru-RU" sz="1350" dirty="0">
                <a:sym typeface="Helvetica"/>
              </a:rPr>
              <a:t>.</a:t>
            </a:r>
            <a:endParaRPr sz="1350" dirty="0">
              <a:sym typeface="Helvetica"/>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5"/>
          <p:cNvSpPr txBox="1">
            <a:spLocks noChangeArrowheads="1"/>
          </p:cNvSpPr>
          <p:nvPr/>
        </p:nvSpPr>
        <p:spPr bwMode="auto">
          <a:xfrm>
            <a:off x="539750" y="242888"/>
            <a:ext cx="7128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800" b="1" dirty="0">
                <a:latin typeface="Arial" panose="020B0604020202020204" pitchFamily="34" charset="0"/>
              </a:rPr>
              <a:t>Условия </a:t>
            </a:r>
            <a:r>
              <a:rPr lang="ru-RU" altLang="ru-RU" sz="2800" b="1" dirty="0" smtClean="0">
                <a:latin typeface="Arial" panose="020B0604020202020204" pitchFamily="34" charset="0"/>
              </a:rPr>
              <a:t>приема на обучение </a:t>
            </a:r>
            <a:endParaRPr lang="ru-RU" altLang="ru-RU" sz="2800" b="1" dirty="0">
              <a:latin typeface="Arial" panose="020B0604020202020204" pitchFamily="34" charset="0"/>
            </a:endParaRPr>
          </a:p>
        </p:txBody>
      </p:sp>
      <p:sp>
        <p:nvSpPr>
          <p:cNvPr id="5" name="TextBox 4"/>
          <p:cNvSpPr txBox="1"/>
          <p:nvPr/>
        </p:nvSpPr>
        <p:spPr>
          <a:xfrm>
            <a:off x="20231" y="2123713"/>
            <a:ext cx="576263" cy="831850"/>
          </a:xfrm>
          <a:prstGeom prst="rect">
            <a:avLst/>
          </a:prstGeom>
          <a:noFill/>
        </p:spPr>
        <p:txBody>
          <a:bodyPr>
            <a:spAutoFit/>
          </a:bodyPr>
          <a:lstStyle/>
          <a:p>
            <a:pPr>
              <a:defRPr/>
            </a:pPr>
            <a:r>
              <a:rPr lang="ru-RU" sz="4800" b="1" dirty="0">
                <a:solidFill>
                  <a:schemeClr val="tx2">
                    <a:lumMod val="60000"/>
                    <a:lumOff val="40000"/>
                  </a:schemeClr>
                </a:solidFill>
              </a:rPr>
              <a:t>!</a:t>
            </a:r>
          </a:p>
        </p:txBody>
      </p:sp>
      <p:sp>
        <p:nvSpPr>
          <p:cNvPr id="2" name="Прямоугольник 1"/>
          <p:cNvSpPr/>
          <p:nvPr/>
        </p:nvSpPr>
        <p:spPr>
          <a:xfrm>
            <a:off x="571021" y="908720"/>
            <a:ext cx="7848872" cy="923330"/>
          </a:xfrm>
          <a:prstGeom prst="rect">
            <a:avLst/>
          </a:prstGeom>
        </p:spPr>
        <p:txBody>
          <a:bodyPr wrap="square">
            <a:spAutoFit/>
          </a:bodyPr>
          <a:lstStyle/>
          <a:p>
            <a:pPr algn="just">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На обучение по дополнительной общеразвивающей программе «Орлята учатся летать» принимаются учащиеся 6-8 лет (1 класс), являющиеся представителями одного классного коллектива.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579352" y="2098051"/>
            <a:ext cx="7850152" cy="369332"/>
          </a:xfrm>
          <a:prstGeom prst="rect">
            <a:avLst/>
          </a:prstGeom>
        </p:spPr>
        <p:txBody>
          <a:bodyPr wrap="square">
            <a:spAutoFit/>
          </a:bodyPr>
          <a:lstStyle/>
          <a:p>
            <a:pPr algn="just">
              <a:spcAft>
                <a:spcPts val="0"/>
              </a:spcAft>
              <a:tabLst>
                <a:tab pos="457200" algn="l"/>
              </a:tabLst>
            </a:pPr>
            <a:r>
              <a:rPr lang="ru-RU" dirty="0">
                <a:latin typeface="Times New Roman" panose="02020603050405020304" pitchFamily="18" charset="0"/>
                <a:ea typeface="Times New Roman" panose="02020603050405020304" pitchFamily="18" charset="0"/>
              </a:rPr>
              <a:t>Принимаются все желающие, имеющие интерес к проектной  </a:t>
            </a:r>
            <a:r>
              <a:rPr lang="ru-RU" dirty="0" smtClean="0">
                <a:latin typeface="Times New Roman" panose="02020603050405020304" pitchFamily="18" charset="0"/>
                <a:ea typeface="Times New Roman" panose="02020603050405020304" pitchFamily="18" charset="0"/>
              </a:rPr>
              <a:t>деятельности</a:t>
            </a:r>
            <a:r>
              <a:rPr lang="ru-RU" dirty="0">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0" y="4509120"/>
            <a:ext cx="8568952" cy="1200329"/>
          </a:xfrm>
          <a:prstGeom prst="rect">
            <a:avLst/>
          </a:prstGeom>
        </p:spPr>
        <p:txBody>
          <a:bodyPr wrap="square">
            <a:spAutoFit/>
          </a:bodyPr>
          <a:lstStyle/>
          <a:p>
            <a:pPr marL="449580" algn="just">
              <a:spcAft>
                <a:spcPts val="0"/>
              </a:spcAft>
            </a:pPr>
            <a:r>
              <a:rPr lang="ru-RU" dirty="0">
                <a:latin typeface="Times New Roman" panose="02020603050405020304" pitchFamily="18" charset="0"/>
                <a:ea typeface="Times New Roman" panose="02020603050405020304" pitchFamily="18" charset="0"/>
              </a:rPr>
              <a:t>На обучение по программе принимаются все желающие в возрасте 7-17 лет без специального отбора и наличия базовых знаний в данной области деятельности. </a:t>
            </a:r>
            <a:r>
              <a:rPr lang="ru-RU" dirty="0">
                <a:solidFill>
                  <a:srgbClr val="FF0000"/>
                </a:solidFill>
                <a:latin typeface="Times New Roman" panose="02020603050405020304" pitchFamily="18" charset="0"/>
                <a:ea typeface="Times New Roman" panose="02020603050405020304" pitchFamily="18" charset="0"/>
              </a:rPr>
              <a:t>Желательно формирование групп в возрастном диапазоне 7-12 лет и 13-17 лет, но возможно и обучение в разновозрастных группах</a:t>
            </a:r>
            <a:r>
              <a:rPr lang="ru-RU" dirty="0">
                <a:latin typeface="Times New Roman" panose="02020603050405020304" pitchFamily="18" charset="0"/>
                <a:ea typeface="Times New Roman" panose="02020603050405020304" pitchFamily="18" charset="0"/>
              </a:rPr>
              <a:t>. </a:t>
            </a:r>
            <a:r>
              <a:rPr lang="ru-RU" dirty="0" smtClean="0">
                <a:solidFill>
                  <a:srgbClr val="FF0000"/>
                </a:solidFill>
                <a:latin typeface="Times New Roman" panose="02020603050405020304" pitchFamily="18" charset="0"/>
                <a:ea typeface="Times New Roman" panose="02020603050405020304" pitchFamily="18" charset="0"/>
              </a:rPr>
              <a:t> </a:t>
            </a:r>
            <a:endParaRPr lang="ru-RU" sz="1200" dirty="0">
              <a:solidFill>
                <a:srgbClr val="FF0000"/>
              </a:solidFill>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571021" y="2659220"/>
            <a:ext cx="7776864" cy="679545"/>
          </a:xfrm>
          <a:prstGeom prst="rect">
            <a:avLst/>
          </a:prstGeom>
        </p:spPr>
        <p:txBody>
          <a:bodyPr wrap="square">
            <a:spAutoFit/>
          </a:bodyPr>
          <a:lstStyle/>
          <a:p>
            <a:pPr marL="1270" indent="-1270" algn="just">
              <a:lnSpc>
                <a:spcPct val="106000"/>
              </a:lnSpc>
              <a:spcAft>
                <a:spcPts val="0"/>
              </a:spcAft>
            </a:pPr>
            <a:r>
              <a:rPr lang="ru-RU" dirty="0">
                <a:solidFill>
                  <a:srgbClr val="000000"/>
                </a:solidFill>
                <a:latin typeface="Times New Roman" panose="02020603050405020304" pitchFamily="18" charset="0"/>
                <a:ea typeface="Times New Roman" panose="02020603050405020304" pitchFamily="18" charset="0"/>
              </a:rPr>
              <a:t>В группу принимаются учащиеся в возрасте 7-11 лет, проявляющие интерес к рукоделию.</a:t>
            </a:r>
            <a:endParaRPr lang="ru-RU" sz="1800" dirty="0">
              <a:effectLst/>
              <a:latin typeface="Times" panose="02020603050405020304" pitchFamily="18" charset="0"/>
              <a:ea typeface="Times New Roman" panose="02020603050405020304" pitchFamily="18" charset="0"/>
            </a:endParaRPr>
          </a:p>
        </p:txBody>
      </p:sp>
      <p:sp>
        <p:nvSpPr>
          <p:cNvPr id="7" name="Прямоугольник 6"/>
          <p:cNvSpPr/>
          <p:nvPr/>
        </p:nvSpPr>
        <p:spPr>
          <a:xfrm>
            <a:off x="551094" y="3483275"/>
            <a:ext cx="7776864" cy="729430"/>
          </a:xfrm>
          <a:prstGeom prst="rect">
            <a:avLst/>
          </a:prstGeom>
        </p:spPr>
        <p:txBody>
          <a:bodyPr wrap="square">
            <a:spAutoFit/>
          </a:bodyPr>
          <a:lstStyle/>
          <a:p>
            <a:pPr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dirty="0">
                <a:latin typeface="Times New Roman" panose="02020603050405020304" pitchFamily="18" charset="0"/>
                <a:ea typeface="Times New Roman" panose="02020603050405020304" pitchFamily="18" charset="0"/>
              </a:rPr>
              <a:t>На обучение по программе принимаются обучающиеся в возрасте 7-12 лет, интересующиеся интеллектуальными играми.</a:t>
            </a:r>
            <a:endParaRPr lang="ru-RU" sz="1600" dirty="0">
              <a:effectLst/>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4"/>
          <p:cNvSpPr txBox="1">
            <a:spLocks noChangeArrowheads="1"/>
          </p:cNvSpPr>
          <p:nvPr/>
        </p:nvSpPr>
        <p:spPr bwMode="auto">
          <a:xfrm>
            <a:off x="395536" y="0"/>
            <a:ext cx="61919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5400" b="1" dirty="0" smtClean="0">
                <a:solidFill>
                  <a:srgbClr val="FF0000"/>
                </a:solidFill>
                <a:latin typeface="Arial" panose="020B0604020202020204" pitchFamily="34" charset="0"/>
              </a:rPr>
              <a:t>!</a:t>
            </a:r>
            <a:r>
              <a:rPr lang="ru-RU" altLang="ru-RU" sz="2400" b="1" dirty="0" smtClean="0">
                <a:latin typeface="Arial" panose="020B0604020202020204" pitchFamily="34" charset="0"/>
              </a:rPr>
              <a:t>   Формирование </a:t>
            </a:r>
            <a:r>
              <a:rPr lang="ru-RU" altLang="ru-RU" sz="2400" b="1" dirty="0">
                <a:latin typeface="Arial" panose="020B0604020202020204" pitchFamily="34" charset="0"/>
              </a:rPr>
              <a:t>групп</a:t>
            </a:r>
          </a:p>
        </p:txBody>
      </p:sp>
      <p:sp>
        <p:nvSpPr>
          <p:cNvPr id="6" name="Прямоугольник 5"/>
          <p:cNvSpPr/>
          <p:nvPr/>
        </p:nvSpPr>
        <p:spPr>
          <a:xfrm>
            <a:off x="395536" y="1124744"/>
            <a:ext cx="8280400" cy="1754188"/>
          </a:xfrm>
          <a:prstGeom prst="rect">
            <a:avLst/>
          </a:prstGeom>
        </p:spPr>
        <p:txBody>
          <a:bodyPr>
            <a:spAutoFit/>
          </a:bodyPr>
          <a:lstStyle/>
          <a:p>
            <a:pPr>
              <a:defRPr/>
            </a:pPr>
            <a:r>
              <a:rPr lang="ru-RU" altLang="ru-RU" b="1" dirty="0">
                <a:solidFill>
                  <a:schemeClr val="tx2">
                    <a:lumMod val="60000"/>
                    <a:lumOff val="40000"/>
                  </a:schemeClr>
                </a:solidFill>
              </a:rPr>
              <a:t>Приказ 629 ( п.11)</a:t>
            </a:r>
          </a:p>
          <a:p>
            <a:pPr>
              <a:defRPr/>
            </a:pPr>
            <a:r>
              <a:rPr lang="ru-RU" altLang="ru-RU" dirty="0">
                <a:solidFill>
                  <a:srgbClr val="444444"/>
                </a:solidFill>
                <a:latin typeface="PT Sans"/>
              </a:rPr>
              <a:t>Количество обучающихся в объединении, их возрастные категории, </a:t>
            </a:r>
            <a:br>
              <a:rPr lang="ru-RU" altLang="ru-RU" dirty="0">
                <a:solidFill>
                  <a:srgbClr val="444444"/>
                </a:solidFill>
                <a:latin typeface="PT Sans"/>
              </a:rPr>
            </a:br>
            <a:r>
              <a:rPr lang="ru-RU" altLang="ru-RU" dirty="0">
                <a:solidFill>
                  <a:srgbClr val="444444"/>
                </a:solidFill>
                <a:latin typeface="PT Sans"/>
              </a:rPr>
              <a:t>а также продолжительность учебных занятий в объединении </a:t>
            </a:r>
            <a:r>
              <a:rPr lang="ru-RU" altLang="ru-RU" dirty="0">
                <a:solidFill>
                  <a:srgbClr val="FF0000"/>
                </a:solidFill>
                <a:latin typeface="PT Sans"/>
              </a:rPr>
              <a:t>зависят от направленности дополнительных общеобразовательных программ и определяются локальным нормативным актом организации</a:t>
            </a:r>
            <a:r>
              <a:rPr lang="ru-RU" altLang="ru-RU" dirty="0">
                <a:solidFill>
                  <a:srgbClr val="444444"/>
                </a:solidFill>
                <a:latin typeface="PT Sans"/>
              </a:rPr>
              <a:t>, осуществляющей образовательную деятельность.</a:t>
            </a:r>
            <a:endParaRPr lang="ru-RU" altLang="ru-RU" dirty="0"/>
          </a:p>
        </p:txBody>
      </p:sp>
      <p:sp>
        <p:nvSpPr>
          <p:cNvPr id="7" name="Прямоугольник 6"/>
          <p:cNvSpPr/>
          <p:nvPr/>
        </p:nvSpPr>
        <p:spPr>
          <a:xfrm>
            <a:off x="467544" y="2996952"/>
            <a:ext cx="8208962" cy="2124075"/>
          </a:xfrm>
          <a:prstGeom prst="rect">
            <a:avLst/>
          </a:prstGeom>
        </p:spPr>
        <p:txBody>
          <a:bodyPr>
            <a:spAutoFit/>
          </a:bodyPr>
          <a:lstStyle/>
          <a:p>
            <a:pPr>
              <a:defRPr/>
            </a:pPr>
            <a:r>
              <a:rPr lang="ru-RU" altLang="ru-RU" b="1" dirty="0">
                <a:solidFill>
                  <a:schemeClr val="tx2">
                    <a:lumMod val="60000"/>
                    <a:lumOff val="40000"/>
                  </a:schemeClr>
                </a:solidFill>
              </a:rPr>
              <a:t>Распоряжение КО 1676-р</a:t>
            </a:r>
          </a:p>
          <a:p>
            <a:pPr>
              <a:defRPr/>
            </a:pPr>
            <a:r>
              <a:rPr lang="ru-RU" altLang="ru-RU" dirty="0">
                <a:solidFill>
                  <a:srgbClr val="000000"/>
                </a:solidFill>
                <a:latin typeface="yandex-sans"/>
              </a:rPr>
              <a:t>Списочный состав формируется с учетом вида деятельности, санитарных норм, особенностей реализации программы </a:t>
            </a:r>
          </a:p>
          <a:p>
            <a:pPr algn="ctr">
              <a:defRPr/>
            </a:pPr>
            <a:r>
              <a:rPr lang="ru-RU" altLang="ru-RU" sz="2400" b="1" dirty="0">
                <a:solidFill>
                  <a:srgbClr val="FF0000"/>
                </a:solidFill>
                <a:latin typeface="yandex-sans"/>
              </a:rPr>
              <a:t>или</a:t>
            </a:r>
          </a:p>
          <a:p>
            <a:pPr>
              <a:defRPr/>
            </a:pPr>
            <a:r>
              <a:rPr lang="ru-RU" altLang="ru-RU" dirty="0">
                <a:solidFill>
                  <a:srgbClr val="000000"/>
                </a:solidFill>
                <a:latin typeface="yandex-sans"/>
              </a:rPr>
              <a:t>по норме наполняемости: не менее 15 человек на первом году обучения, не менее 12 человек на втором году обучения и не менее 10 человек </a:t>
            </a:r>
            <a:br>
              <a:rPr lang="ru-RU" altLang="ru-RU" dirty="0">
                <a:solidFill>
                  <a:srgbClr val="000000"/>
                </a:solidFill>
                <a:latin typeface="yandex-sans"/>
              </a:rPr>
            </a:br>
            <a:r>
              <a:rPr lang="ru-RU" altLang="ru-RU" dirty="0">
                <a:solidFill>
                  <a:srgbClr val="000000"/>
                </a:solidFill>
                <a:latin typeface="yandex-sans"/>
              </a:rPr>
              <a:t>на третьем и последующих годах обучения.</a:t>
            </a:r>
          </a:p>
        </p:txBody>
      </p:sp>
      <p:sp>
        <p:nvSpPr>
          <p:cNvPr id="2" name="TextBox 1"/>
          <p:cNvSpPr txBox="1"/>
          <p:nvPr/>
        </p:nvSpPr>
        <p:spPr>
          <a:xfrm>
            <a:off x="5148064" y="6165304"/>
            <a:ext cx="4680520" cy="369332"/>
          </a:xfrm>
          <a:prstGeom prst="rect">
            <a:avLst/>
          </a:prstGeom>
          <a:noFill/>
        </p:spPr>
        <p:txBody>
          <a:bodyPr wrap="square" rtlCol="0">
            <a:spAutoFit/>
          </a:bodyPr>
          <a:lstStyle/>
          <a:p>
            <a:r>
              <a:rPr lang="ru-RU" b="1" dirty="0">
                <a:solidFill>
                  <a:srgbClr val="FF0000"/>
                </a:solidFill>
              </a:rPr>
              <a:t>В КСР об этом не </a:t>
            </a:r>
            <a:r>
              <a:rPr lang="ru-RU" b="1" dirty="0" smtClean="0">
                <a:solidFill>
                  <a:srgbClr val="FF0000"/>
                </a:solidFill>
              </a:rPr>
              <a:t>спрашивают !</a:t>
            </a:r>
            <a:endParaRPr lang="ru-RU" b="1" dirty="0">
              <a:solidFill>
                <a:srgbClr val="FF0000"/>
              </a:solidFill>
            </a:endParaRPr>
          </a:p>
        </p:txBody>
      </p:sp>
      <p:sp>
        <p:nvSpPr>
          <p:cNvPr id="8" name="Прямоугольник 7"/>
          <p:cNvSpPr/>
          <p:nvPr/>
        </p:nvSpPr>
        <p:spPr>
          <a:xfrm>
            <a:off x="179512" y="5301208"/>
            <a:ext cx="4572000" cy="1200329"/>
          </a:xfrm>
          <a:prstGeom prst="rect">
            <a:avLst/>
          </a:prstGeom>
        </p:spPr>
        <p:txBody>
          <a:bodyPr>
            <a:spAutoFit/>
          </a:bodyPr>
          <a:lstStyle/>
          <a:p>
            <a:r>
              <a:rPr lang="ru-RU" i="1" dirty="0" smtClean="0">
                <a:solidFill>
                  <a:schemeClr val="tx2">
                    <a:lumMod val="60000"/>
                    <a:lumOff val="40000"/>
                  </a:schemeClr>
                </a:solidFill>
                <a:latin typeface="+mn-lt"/>
                <a:ea typeface="Times New Roman" panose="02020603050405020304" pitchFamily="18" charset="0"/>
              </a:rPr>
              <a:t>Оптимальное количество учащихся </a:t>
            </a:r>
            <a:br>
              <a:rPr lang="ru-RU" i="1" dirty="0" smtClean="0">
                <a:solidFill>
                  <a:schemeClr val="tx2">
                    <a:lumMod val="60000"/>
                    <a:lumOff val="40000"/>
                  </a:schemeClr>
                </a:solidFill>
                <a:latin typeface="+mn-lt"/>
                <a:ea typeface="Times New Roman" panose="02020603050405020304" pitchFamily="18" charset="0"/>
              </a:rPr>
            </a:br>
            <a:r>
              <a:rPr lang="ru-RU" i="1" dirty="0" smtClean="0">
                <a:solidFill>
                  <a:schemeClr val="tx2">
                    <a:lumMod val="60000"/>
                    <a:lumOff val="40000"/>
                  </a:schemeClr>
                </a:solidFill>
                <a:latin typeface="+mn-lt"/>
                <a:ea typeface="Times New Roman" panose="02020603050405020304" pitchFamily="18" charset="0"/>
              </a:rPr>
              <a:t>в группе четное: 14-16 человек, т.к. многие упражнения и тренинги выполняются</a:t>
            </a:r>
            <a:br>
              <a:rPr lang="ru-RU" i="1" dirty="0" smtClean="0">
                <a:solidFill>
                  <a:schemeClr val="tx2">
                    <a:lumMod val="60000"/>
                    <a:lumOff val="40000"/>
                  </a:schemeClr>
                </a:solidFill>
                <a:latin typeface="+mn-lt"/>
                <a:ea typeface="Times New Roman" panose="02020603050405020304" pitchFamily="18" charset="0"/>
              </a:rPr>
            </a:br>
            <a:r>
              <a:rPr lang="ru-RU" i="1" dirty="0" smtClean="0">
                <a:solidFill>
                  <a:schemeClr val="tx2">
                    <a:lumMod val="60000"/>
                    <a:lumOff val="40000"/>
                  </a:schemeClr>
                </a:solidFill>
                <a:latin typeface="+mn-lt"/>
                <a:ea typeface="Times New Roman" panose="02020603050405020304" pitchFamily="18" charset="0"/>
              </a:rPr>
              <a:t> в парах. </a:t>
            </a:r>
            <a:endParaRPr lang="ru-RU" i="1" dirty="0">
              <a:solidFill>
                <a:schemeClr val="tx2">
                  <a:lumMod val="60000"/>
                  <a:lumOff val="40000"/>
                </a:schemeClr>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3850" y="333375"/>
            <a:ext cx="8135938" cy="5784850"/>
          </a:xfrm>
          <a:prstGeom prst="rect">
            <a:avLst/>
          </a:prstGeom>
        </p:spPr>
        <p:txBody>
          <a:bodyPr>
            <a:spAutoFit/>
          </a:bodyPr>
          <a:lstStyle/>
          <a:p>
            <a:pPr>
              <a:defRPr/>
            </a:pPr>
            <a:r>
              <a:rPr lang="ru-RU" altLang="ru-RU" b="1" dirty="0"/>
              <a:t>п.9 ФЗ-273</a:t>
            </a:r>
          </a:p>
          <a:p>
            <a:pPr>
              <a:defRPr/>
            </a:pPr>
            <a:endParaRPr lang="ru-RU" altLang="ru-RU" b="1" dirty="0"/>
          </a:p>
          <a:p>
            <a:pPr>
              <a:defRPr/>
            </a:pPr>
            <a:r>
              <a:rPr lang="ru-RU" altLang="ru-RU" sz="2400" b="1" dirty="0"/>
              <a:t>Образовательная программа -</a:t>
            </a:r>
          </a:p>
          <a:p>
            <a:pPr>
              <a:defRPr/>
            </a:pPr>
            <a:r>
              <a:rPr lang="ru-RU" altLang="ru-RU" sz="2400" dirty="0"/>
              <a:t>комплекс </a:t>
            </a:r>
            <a:r>
              <a:rPr lang="ru-RU" altLang="ru-RU" sz="2400" dirty="0">
                <a:solidFill>
                  <a:srgbClr val="FF0000"/>
                </a:solidFill>
              </a:rPr>
              <a:t>основных характеристик образования </a:t>
            </a:r>
            <a:r>
              <a:rPr lang="ru-RU" altLang="ru-RU" sz="2400" dirty="0"/>
              <a:t>(объем, содержание, планируемые результаты) </a:t>
            </a:r>
            <a:r>
              <a:rPr lang="ru-RU" altLang="ru-RU" sz="2400" dirty="0">
                <a:solidFill>
                  <a:srgbClr val="FF0000"/>
                </a:solidFill>
              </a:rPr>
              <a:t>и организационно-педагогических условий</a:t>
            </a:r>
            <a:r>
              <a:rPr lang="ru-RU" altLang="ru-RU" sz="2400" dirty="0"/>
              <a:t>, который представлен в виде учебного плана, календарного учебного графика, рабочих программ учебных предметов, курсов, дисциплин (модулей), иных компонентов, оценочных и методических материалов, а также </a:t>
            </a:r>
            <a:r>
              <a:rPr lang="ru-RU" altLang="ru-RU" sz="2400" dirty="0">
                <a:solidFill>
                  <a:schemeClr val="accent1">
                    <a:lumMod val="75000"/>
                  </a:schemeClr>
                </a:solidFill>
              </a:rPr>
              <a:t>в предусмотренных настоящим Федеральным законом </a:t>
            </a:r>
            <a:r>
              <a:rPr lang="ru-RU" altLang="ru-RU" sz="2400" dirty="0"/>
              <a:t>случаях в виде рабочей программы воспитания, календарного плана воспитательной работы, форм аттестации </a:t>
            </a:r>
          </a:p>
          <a:p>
            <a:pPr>
              <a:defRPr/>
            </a:pPr>
            <a:endParaRPr lang="ru-RU" altLang="ru-RU" dirty="0"/>
          </a:p>
          <a:p>
            <a:pPr>
              <a:defRPr/>
            </a:pPr>
            <a:r>
              <a:rPr lang="ru-RU" altLang="ru-RU" sz="1400" i="1" dirty="0"/>
              <a:t>(в ред. Федерального закона от 31.07.2020 N 304-ФЗ  </a:t>
            </a:r>
            <a:r>
              <a:rPr lang="ru-RU" sz="1400" i="1" dirty="0">
                <a:solidFill>
                  <a:srgbClr val="000000"/>
                </a:solidFill>
                <a:latin typeface="PT Sans"/>
              </a:rPr>
              <a:t> «О внесении изменений в Федеральный закон "Об образовании в Российской Федерации" по вопросам воспитания обучающихся»</a:t>
            </a:r>
            <a:r>
              <a:rPr lang="ru-RU" altLang="ru-RU" sz="1400" dirty="0"/>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Прямоугольник 4"/>
          <p:cNvSpPr>
            <a:spLocks noChangeArrowheads="1"/>
          </p:cNvSpPr>
          <p:nvPr/>
        </p:nvSpPr>
        <p:spPr bwMode="auto">
          <a:xfrm>
            <a:off x="1403648" y="1844824"/>
            <a:ext cx="72009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49263" algn="l"/>
                <a:tab pos="5940425" algn="l"/>
              </a:tabLst>
              <a:defRPr>
                <a:solidFill>
                  <a:schemeClr val="tx1"/>
                </a:solidFill>
                <a:latin typeface="Arial" panose="020B0604020202020204" pitchFamily="34" charset="0"/>
                <a:cs typeface="Arial" panose="020B0604020202020204" pitchFamily="34" charset="0"/>
              </a:defRPr>
            </a:lvl1pPr>
            <a:lvl2pPr marL="742950" indent="-285750">
              <a:tabLst>
                <a:tab pos="449263" algn="l"/>
                <a:tab pos="5940425" algn="l"/>
              </a:tabLst>
              <a:defRPr>
                <a:solidFill>
                  <a:schemeClr val="tx1"/>
                </a:solidFill>
                <a:latin typeface="Arial" panose="020B0604020202020204" pitchFamily="34" charset="0"/>
                <a:cs typeface="Arial" panose="020B0604020202020204" pitchFamily="34" charset="0"/>
              </a:defRPr>
            </a:lvl2pPr>
            <a:lvl3pPr marL="1143000" indent="-228600">
              <a:tabLst>
                <a:tab pos="449263" algn="l"/>
                <a:tab pos="5940425" algn="l"/>
              </a:tabLst>
              <a:defRPr>
                <a:solidFill>
                  <a:schemeClr val="tx1"/>
                </a:solidFill>
                <a:latin typeface="Arial" panose="020B0604020202020204" pitchFamily="34" charset="0"/>
                <a:cs typeface="Arial" panose="020B0604020202020204" pitchFamily="34" charset="0"/>
              </a:defRPr>
            </a:lvl3pPr>
            <a:lvl4pPr marL="1600200" indent="-228600">
              <a:tabLst>
                <a:tab pos="449263" algn="l"/>
                <a:tab pos="5940425" algn="l"/>
              </a:tabLst>
              <a:defRPr>
                <a:solidFill>
                  <a:schemeClr val="tx1"/>
                </a:solidFill>
                <a:latin typeface="Arial" panose="020B0604020202020204" pitchFamily="34" charset="0"/>
                <a:cs typeface="Arial" panose="020B0604020202020204" pitchFamily="34" charset="0"/>
              </a:defRPr>
            </a:lvl4pPr>
            <a:lvl5pPr marL="2057400" indent="-228600">
              <a:tabLst>
                <a:tab pos="449263" algn="l"/>
                <a:tab pos="59404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49263" algn="l"/>
                <a:tab pos="59404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49263" algn="l"/>
                <a:tab pos="59404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49263" algn="l"/>
                <a:tab pos="59404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49263" algn="l"/>
                <a:tab pos="5940425" algn="l"/>
              </a:tabLst>
              <a:defRPr>
                <a:solidFill>
                  <a:schemeClr val="tx1"/>
                </a:solidFill>
                <a:latin typeface="Arial" panose="020B0604020202020204" pitchFamily="34" charset="0"/>
                <a:cs typeface="Arial" panose="020B0604020202020204" pitchFamily="34" charset="0"/>
              </a:defRPr>
            </a:lvl9pPr>
          </a:lstStyle>
          <a:p>
            <a:pPr>
              <a:defRPr/>
            </a:pPr>
            <a:endParaRPr lang="ru-RU" altLang="ru-RU" sz="2400" b="1" dirty="0" smtClean="0">
              <a:solidFill>
                <a:srgbClr val="000000"/>
              </a:solidFill>
              <a:ea typeface="Calibri" panose="020F0502020204030204" pitchFamily="34" charset="0"/>
              <a:cs typeface="Times New Roman" panose="02020603050405020304" pitchFamily="18" charset="0"/>
            </a:endParaRPr>
          </a:p>
          <a:p>
            <a:pPr>
              <a:defRPr/>
            </a:pPr>
            <a:r>
              <a:rPr lang="ru-RU" altLang="ru-RU" sz="2400" dirty="0" smtClean="0">
                <a:solidFill>
                  <a:schemeClr val="tx2">
                    <a:lumMod val="60000"/>
                    <a:lumOff val="40000"/>
                  </a:schemeClr>
                </a:solidFill>
                <a:ea typeface="Calibri" panose="020F0502020204030204" pitchFamily="34" charset="0"/>
                <a:cs typeface="Times New Roman" panose="02020603050405020304" pitchFamily="18" charset="0"/>
              </a:rPr>
              <a:t>Учащиеся адаптируются в музыкальном коллективе, знакомятся с основами партитурной записи, овладевают начальными навыками ансамблевого исполнительства, приобщаются к художественной составляющей музыкального искусства.</a:t>
            </a:r>
          </a:p>
          <a:p>
            <a:pPr>
              <a:defRPr/>
            </a:pPr>
            <a:endParaRPr lang="ru-RU" altLang="ru-RU" sz="2400" dirty="0" smtClean="0">
              <a:solidFill>
                <a:schemeClr val="tx2">
                  <a:lumMod val="60000"/>
                  <a:lumOff val="40000"/>
                </a:schemeClr>
              </a:solidFill>
              <a:ea typeface="Calibri" panose="020F0502020204030204" pitchFamily="34" charset="0"/>
              <a:cs typeface="Times New Roman" panose="02020603050405020304" pitchFamily="18" charset="0"/>
            </a:endParaRPr>
          </a:p>
        </p:txBody>
      </p:sp>
      <p:sp>
        <p:nvSpPr>
          <p:cNvPr id="77827" name="Прямоугольник 1"/>
          <p:cNvSpPr>
            <a:spLocks noChangeArrowheads="1"/>
          </p:cNvSpPr>
          <p:nvPr/>
        </p:nvSpPr>
        <p:spPr bwMode="auto">
          <a:xfrm>
            <a:off x="468313" y="188913"/>
            <a:ext cx="5257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800" b="1">
                <a:latin typeface="Arial" panose="020B0604020202020204" pitchFamily="34" charset="0"/>
              </a:rPr>
              <a:t>Особенности организации </a:t>
            </a:r>
            <a:br>
              <a:rPr lang="ru-RU" altLang="ru-RU" sz="2800" b="1">
                <a:latin typeface="Arial" panose="020B0604020202020204" pitchFamily="34" charset="0"/>
              </a:rPr>
            </a:br>
            <a:r>
              <a:rPr lang="ru-RU" altLang="ru-RU" sz="2800" b="1">
                <a:latin typeface="Arial" panose="020B0604020202020204" pitchFamily="34" charset="0"/>
              </a:rPr>
              <a:t>образовательного процесса</a:t>
            </a:r>
          </a:p>
        </p:txBody>
      </p:sp>
      <p:sp>
        <p:nvSpPr>
          <p:cNvPr id="77828" name="TextBox 1"/>
          <p:cNvSpPr txBox="1">
            <a:spLocks noChangeArrowheads="1"/>
          </p:cNvSpPr>
          <p:nvPr/>
        </p:nvSpPr>
        <p:spPr bwMode="auto">
          <a:xfrm>
            <a:off x="179388" y="2060575"/>
            <a:ext cx="6651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FF0000"/>
                </a:solidFill>
                <a:latin typeface="Arial" panose="020B0604020202020204" pitchFamily="34" charset="0"/>
              </a:rPr>
              <a:t> </a:t>
            </a:r>
            <a:r>
              <a:rPr lang="ru-RU" altLang="ru-RU" sz="8000" b="1">
                <a:solidFill>
                  <a:srgbClr val="FF0000"/>
                </a:solidFill>
                <a:latin typeface="Arial" panose="020B0604020202020204" pitchFamily="34" charset="0"/>
              </a:rPr>
              <a:t>?</a:t>
            </a:r>
            <a:endParaRPr lang="ru-RU" altLang="ru-RU" sz="8000">
              <a:solidFill>
                <a:srgbClr val="FF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Прямоугольник 4"/>
          <p:cNvSpPr>
            <a:spLocks noChangeArrowheads="1"/>
          </p:cNvSpPr>
          <p:nvPr/>
        </p:nvSpPr>
        <p:spPr bwMode="auto">
          <a:xfrm>
            <a:off x="611188" y="476250"/>
            <a:ext cx="8158162" cy="923330"/>
          </a:xfrm>
          <a:prstGeom prst="rect">
            <a:avLst/>
          </a:prstGeom>
          <a:noFill/>
          <a:ln>
            <a:noFill/>
          </a:ln>
          <a:extLst/>
        </p:spPr>
        <p:txBody>
          <a:bodyPr>
            <a:spAutoFit/>
          </a:bodyPr>
          <a:lstStyle>
            <a:lvl1pPr indent="4492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0" algn="just">
              <a:defRPr/>
            </a:pPr>
            <a:r>
              <a:rPr lang="ru-RU" altLang="ru-RU" dirty="0" smtClean="0">
                <a:latin typeface="+mn-lt"/>
                <a:ea typeface="DejaVu Sans"/>
                <a:cs typeface="Times New Roman" panose="02020603050405020304" pitchFamily="18" charset="0"/>
              </a:rPr>
              <a:t>Один раз в месяц (в выходные) проводятся экскурсии в музеи и парки Санкт-Петербурга (1 год обучения) или полевой выезд (2,3,4 года обучения) для знакомства с природными объектами и экосистемами Ленинградской области. </a:t>
            </a:r>
          </a:p>
        </p:txBody>
      </p:sp>
      <p:sp>
        <p:nvSpPr>
          <p:cNvPr id="6" name="Прямоугольник 5"/>
          <p:cNvSpPr>
            <a:spLocks noChangeArrowheads="1"/>
          </p:cNvSpPr>
          <p:nvPr/>
        </p:nvSpPr>
        <p:spPr bwMode="auto">
          <a:xfrm>
            <a:off x="587375" y="1895475"/>
            <a:ext cx="8181975" cy="1477328"/>
          </a:xfrm>
          <a:prstGeom prst="rect">
            <a:avLst/>
          </a:prstGeom>
          <a:noFill/>
          <a:ln>
            <a:noFill/>
          </a:ln>
          <a:extLst/>
        </p:spPr>
        <p:txBody>
          <a:bodyPr>
            <a:spAutoFit/>
          </a:bodyPr>
          <a:lstStyle>
            <a:lvl1pPr indent="4492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0" algn="just">
              <a:defRPr/>
            </a:pPr>
            <a:r>
              <a:rPr lang="ru-RU" altLang="ru-RU" dirty="0" smtClean="0">
                <a:latin typeface="+mn-lt"/>
                <a:ea typeface="DejaVu Sans"/>
                <a:cs typeface="Times New Roman" panose="02020603050405020304" pitchFamily="18" charset="0"/>
              </a:rPr>
              <a:t>Весной и летом, вне часов, отведенных учебным планом Программы, проходят полевые практики и экспедиции, по результатам участия в которых учащиеся пишут научно-исследовательские работы и успешно участвуют в олимпиадах, конкурсах и конференциях районного, городского, всероссийского и международного уровней.</a:t>
            </a:r>
          </a:p>
        </p:txBody>
      </p:sp>
      <p:sp>
        <p:nvSpPr>
          <p:cNvPr id="8" name="Прямоугольник 4"/>
          <p:cNvSpPr>
            <a:spLocks noChangeArrowheads="1"/>
          </p:cNvSpPr>
          <p:nvPr/>
        </p:nvSpPr>
        <p:spPr bwMode="auto">
          <a:xfrm>
            <a:off x="587375" y="4005064"/>
            <a:ext cx="828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800" dirty="0" smtClean="0">
                <a:latin typeface="+mn-lt"/>
                <a:ea typeface="DejaVu Sans"/>
                <a:cs typeface="Times New Roman" panose="02020603050405020304" pitchFamily="18" charset="0"/>
              </a:rPr>
              <a:t>Важной </a:t>
            </a:r>
            <a:r>
              <a:rPr lang="ru-RU" altLang="ru-RU" sz="1800" dirty="0">
                <a:latin typeface="+mn-lt"/>
                <a:ea typeface="DejaVu Sans"/>
                <a:cs typeface="Times New Roman" panose="02020603050405020304" pitchFamily="18" charset="0"/>
              </a:rPr>
              <a:t>чертой Программы является ее открытость - включение учащихся в актуальные события социокультурной жизни Санкт-Петербурга, например, многолетнее участие в Международном музыкальном фестивале «Земля детей», других мероприятиях и проектах в сфере культуры.</a:t>
            </a:r>
          </a:p>
        </p:txBody>
      </p:sp>
      <p:sp>
        <p:nvSpPr>
          <p:cNvPr id="2" name="TextBox 1"/>
          <p:cNvSpPr txBox="1"/>
          <p:nvPr/>
        </p:nvSpPr>
        <p:spPr>
          <a:xfrm>
            <a:off x="8172400" y="0"/>
            <a:ext cx="252288" cy="461665"/>
          </a:xfrm>
          <a:prstGeom prst="rect">
            <a:avLst/>
          </a:prstGeom>
          <a:noFill/>
        </p:spPr>
        <p:txBody>
          <a:bodyPr wrap="square" rtlCol="0">
            <a:spAutoFit/>
          </a:bodyPr>
          <a:lstStyle/>
          <a:p>
            <a:r>
              <a:rPr lang="ru-RU" sz="2400" b="1" dirty="0" smtClean="0">
                <a:solidFill>
                  <a:srgbClr val="FF0000"/>
                </a:solidFill>
              </a:rPr>
              <a:t>+</a:t>
            </a:r>
            <a:endParaRPr lang="ru-RU"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71500" y="214313"/>
            <a:ext cx="8229600" cy="652462"/>
          </a:xfrm>
        </p:spPr>
        <p:txBody>
          <a:bodyPr/>
          <a:lstStyle/>
          <a:p>
            <a:pPr>
              <a:defRPr/>
            </a:pPr>
            <a:r>
              <a:rPr lang="ru-RU" altLang="ru-RU" sz="2800" b="1" dirty="0" smtClean="0">
                <a:latin typeface="Arial" panose="020B0604020202020204" pitchFamily="34" charset="0"/>
                <a:ea typeface="+mn-ea"/>
                <a:cs typeface="Arial" panose="020B0604020202020204" pitchFamily="34" charset="0"/>
              </a:rPr>
              <a:t>Требования к порядку проведения занятий</a:t>
            </a:r>
            <a:endParaRPr lang="ru-RU" altLang="ru-RU" sz="2800" b="1" dirty="0">
              <a:latin typeface="Arial" panose="020B0604020202020204" pitchFamily="34" charset="0"/>
              <a:ea typeface="+mn-ea"/>
              <a:cs typeface="Arial" panose="020B0604020202020204" pitchFamily="34" charset="0"/>
            </a:endParaRPr>
          </a:p>
        </p:txBody>
      </p:sp>
      <p:sp>
        <p:nvSpPr>
          <p:cNvPr id="81923" name="Прямоугольник 5"/>
          <p:cNvSpPr>
            <a:spLocks noChangeArrowheads="1"/>
          </p:cNvSpPr>
          <p:nvPr/>
        </p:nvSpPr>
        <p:spPr bwMode="auto">
          <a:xfrm>
            <a:off x="467544" y="2132856"/>
            <a:ext cx="35988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ru-RU" altLang="ru-RU" sz="2400" dirty="0">
                <a:latin typeface="Arial" panose="020B0604020202020204" pitchFamily="34" charset="0"/>
                <a:cs typeface="Times New Roman" panose="02020603050405020304" pitchFamily="18" charset="0"/>
              </a:rPr>
              <a:t>п.11 Приказ 629</a:t>
            </a:r>
          </a:p>
          <a:p>
            <a:pPr>
              <a:spcBef>
                <a:spcPct val="0"/>
              </a:spcBef>
              <a:buFont typeface="Arial" panose="020B0604020202020204" pitchFamily="34" charset="0"/>
              <a:buNone/>
            </a:pPr>
            <a:r>
              <a:rPr lang="ru-RU" altLang="ru-RU" sz="2400" dirty="0">
                <a:latin typeface="Arial" panose="020B0604020202020204" pitchFamily="34" charset="0"/>
                <a:cs typeface="Times New Roman" panose="02020603050405020304" pitchFamily="18" charset="0"/>
              </a:rPr>
              <a:t> </a:t>
            </a:r>
            <a:endParaRPr lang="ru-RU" altLang="ru-RU" sz="2800" b="1" dirty="0">
              <a:latin typeface="Arial" panose="020B0604020202020204" pitchFamily="34" charset="0"/>
              <a:cs typeface="Times New Roman" panose="02020603050405020304" pitchFamily="18" charset="0"/>
            </a:endParaRPr>
          </a:p>
          <a:p>
            <a:pPr marL="182563" indent="-182563">
              <a:spcBef>
                <a:spcPct val="0"/>
              </a:spcBef>
            </a:pPr>
            <a:r>
              <a:rPr lang="ru-RU" altLang="ru-RU" sz="2400" dirty="0">
                <a:latin typeface="Arial" panose="020B0604020202020204" pitchFamily="34" charset="0"/>
                <a:cs typeface="Times New Roman" panose="02020603050405020304" pitchFamily="18" charset="0"/>
              </a:rPr>
              <a:t>по группам</a:t>
            </a:r>
          </a:p>
          <a:p>
            <a:pPr marL="182563" indent="-182563">
              <a:spcBef>
                <a:spcPct val="0"/>
              </a:spcBef>
            </a:pPr>
            <a:r>
              <a:rPr lang="ru-RU" altLang="ru-RU" sz="2400" dirty="0">
                <a:latin typeface="Arial" panose="020B0604020202020204" pitchFamily="34" charset="0"/>
                <a:cs typeface="Times New Roman" panose="02020603050405020304" pitchFamily="18" charset="0"/>
              </a:rPr>
              <a:t>индивидуально</a:t>
            </a:r>
          </a:p>
          <a:p>
            <a:pPr marL="182563" indent="-182563">
              <a:spcBef>
                <a:spcPct val="0"/>
              </a:spcBef>
            </a:pPr>
            <a:r>
              <a:rPr lang="ru-RU" altLang="ru-RU" sz="2400" dirty="0">
                <a:latin typeface="Arial" panose="020B0604020202020204" pitchFamily="34" charset="0"/>
                <a:cs typeface="Times New Roman" panose="02020603050405020304" pitchFamily="18" charset="0"/>
              </a:rPr>
              <a:t>со всем составом объединения </a:t>
            </a:r>
            <a:endParaRPr lang="ru-RU" altLang="ru-RU" sz="2400" dirty="0">
              <a:latin typeface="Arial" panose="020B0604020202020204" pitchFamily="34" charset="0"/>
            </a:endParaRPr>
          </a:p>
        </p:txBody>
      </p:sp>
      <p:sp>
        <p:nvSpPr>
          <p:cNvPr id="81924" name="TextBox 6"/>
          <p:cNvSpPr txBox="1">
            <a:spLocks noChangeArrowheads="1"/>
          </p:cNvSpPr>
          <p:nvPr/>
        </p:nvSpPr>
        <p:spPr bwMode="auto">
          <a:xfrm>
            <a:off x="5160963" y="4941168"/>
            <a:ext cx="39830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ru-RU" altLang="ru-RU" sz="2400" dirty="0">
                <a:latin typeface="Arial" panose="020B0604020202020204" pitchFamily="34" charset="0"/>
              </a:rPr>
              <a:t>аудиторные</a:t>
            </a:r>
          </a:p>
          <a:p>
            <a:pPr>
              <a:spcBef>
                <a:spcPct val="0"/>
              </a:spcBef>
            </a:pPr>
            <a:r>
              <a:rPr lang="ru-RU" altLang="ru-RU" sz="2400" dirty="0">
                <a:latin typeface="Arial" panose="020B0604020202020204" pitchFamily="34" charset="0"/>
              </a:rPr>
              <a:t>внеаудиторные (</a:t>
            </a:r>
            <a:r>
              <a:rPr lang="ru-RU" altLang="ru-RU" sz="2400" i="1" dirty="0" smtClean="0">
                <a:latin typeface="Arial" panose="020B0604020202020204" pitchFamily="34" charset="0"/>
              </a:rPr>
              <a:t>самостоятельные, выездные</a:t>
            </a:r>
            <a:r>
              <a:rPr lang="ru-RU" altLang="ru-RU" sz="2400" dirty="0" smtClean="0">
                <a:latin typeface="Arial" panose="020B0604020202020204" pitchFamily="34" charset="0"/>
              </a:rPr>
              <a:t>)</a:t>
            </a:r>
            <a:endParaRPr lang="ru-RU" altLang="ru-RU" sz="2400" dirty="0">
              <a:latin typeface="Arial" panose="020B0604020202020204" pitchFamily="34" charset="0"/>
            </a:endParaRPr>
          </a:p>
        </p:txBody>
      </p:sp>
      <p:sp>
        <p:nvSpPr>
          <p:cNvPr id="2" name="TextBox 1"/>
          <p:cNvSpPr txBox="1"/>
          <p:nvPr/>
        </p:nvSpPr>
        <p:spPr>
          <a:xfrm>
            <a:off x="5292080" y="4005064"/>
            <a:ext cx="2519362" cy="646112"/>
          </a:xfrm>
          <a:prstGeom prst="rect">
            <a:avLst/>
          </a:prstGeom>
          <a:noFill/>
        </p:spPr>
        <p:txBody>
          <a:bodyPr>
            <a:spAutoFit/>
          </a:bodyPr>
          <a:lstStyle/>
          <a:p>
            <a:pPr>
              <a:defRPr/>
            </a:pPr>
            <a:r>
              <a:rPr lang="ru-RU" dirty="0">
                <a:solidFill>
                  <a:schemeClr val="accent1">
                    <a:lumMod val="75000"/>
                  </a:schemeClr>
                </a:solidFill>
              </a:rPr>
              <a:t>Могут предусматриваться</a:t>
            </a:r>
          </a:p>
        </p:txBody>
      </p:sp>
      <p:graphicFrame>
        <p:nvGraphicFramePr>
          <p:cNvPr id="6" name="Схема 5"/>
          <p:cNvGraphicFramePr/>
          <p:nvPr/>
        </p:nvGraphicFramePr>
        <p:xfrm>
          <a:off x="439924" y="986998"/>
          <a:ext cx="3868340" cy="61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27" name="Прямоугольник 2"/>
          <p:cNvSpPr>
            <a:spLocks noChangeArrowheads="1"/>
          </p:cNvSpPr>
          <p:nvPr/>
        </p:nvSpPr>
        <p:spPr bwMode="auto">
          <a:xfrm>
            <a:off x="5148064" y="1916832"/>
            <a:ext cx="36258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b="1" dirty="0"/>
              <a:t>Сведения о формах проведения занятий </a:t>
            </a:r>
            <a:r>
              <a:rPr lang="ru-RU" altLang="ru-RU" b="1" dirty="0" smtClean="0"/>
              <a:t/>
            </a:r>
            <a:br>
              <a:rPr lang="ru-RU" altLang="ru-RU" b="1" dirty="0" smtClean="0"/>
            </a:br>
            <a:r>
              <a:rPr lang="ru-RU" altLang="ru-RU" b="1" dirty="0" smtClean="0"/>
              <a:t>в объединениях</a:t>
            </a:r>
            <a:endParaRPr lang="ru-RU" altLang="ru-RU" b="1" dirty="0"/>
          </a:p>
        </p:txBody>
      </p:sp>
      <p:graphicFrame>
        <p:nvGraphicFramePr>
          <p:cNvPr id="8" name="Схема 7"/>
          <p:cNvGraphicFramePr/>
          <p:nvPr/>
        </p:nvGraphicFramePr>
        <p:xfrm>
          <a:off x="4742974" y="1003375"/>
          <a:ext cx="3887391" cy="617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71500" y="214313"/>
            <a:ext cx="8229600" cy="652462"/>
          </a:xfrm>
        </p:spPr>
        <p:txBody>
          <a:bodyPr/>
          <a:lstStyle/>
          <a:p>
            <a:pPr>
              <a:defRPr/>
            </a:pPr>
            <a:r>
              <a:rPr lang="ru-RU" altLang="ru-RU" sz="2800" b="1" dirty="0">
                <a:latin typeface="Arial" panose="020B0604020202020204" pitchFamily="34" charset="0"/>
                <a:ea typeface="+mn-ea"/>
                <a:cs typeface="Arial" panose="020B0604020202020204" pitchFamily="34" charset="0"/>
              </a:rPr>
              <a:t>Формы </a:t>
            </a:r>
            <a:r>
              <a:rPr lang="ru-RU" altLang="ru-RU" sz="2800" b="1" dirty="0" smtClean="0">
                <a:latin typeface="Arial" panose="020B0604020202020204" pitchFamily="34" charset="0"/>
                <a:ea typeface="+mn-ea"/>
                <a:cs typeface="Arial" panose="020B0604020202020204" pitchFamily="34" charset="0"/>
              </a:rPr>
              <a:t>проведения занятий</a:t>
            </a:r>
            <a:endParaRPr lang="ru-RU" altLang="ru-RU" sz="2800" b="1" dirty="0">
              <a:latin typeface="Arial" panose="020B0604020202020204" pitchFamily="34" charset="0"/>
              <a:ea typeface="+mn-ea"/>
              <a:cs typeface="Arial" panose="020B0604020202020204" pitchFamily="34" charset="0"/>
            </a:endParaRPr>
          </a:p>
        </p:txBody>
      </p:sp>
      <p:sp>
        <p:nvSpPr>
          <p:cNvPr id="39939" name="Rectangle 3"/>
          <p:cNvSpPr>
            <a:spLocks noGrp="1" noChangeArrowheads="1"/>
          </p:cNvSpPr>
          <p:nvPr>
            <p:ph sz="half" idx="1"/>
          </p:nvPr>
        </p:nvSpPr>
        <p:spPr>
          <a:xfrm>
            <a:off x="214313" y="2143125"/>
            <a:ext cx="4210050" cy="2857500"/>
          </a:xfrm>
        </p:spPr>
        <p:txBody>
          <a:bodyPr rtlCol="0">
            <a:normAutofit/>
          </a:bodyPr>
          <a:lstStyle/>
          <a:p>
            <a:pPr eaLnBrk="1" fontAlgn="auto" hangingPunct="1">
              <a:lnSpc>
                <a:spcPct val="90000"/>
              </a:lnSpc>
              <a:spcAft>
                <a:spcPts val="0"/>
              </a:spcAft>
              <a:defRPr/>
            </a:pPr>
            <a:endParaRPr lang="ru-RU" altLang="ru-RU" sz="2400" b="1" dirty="0" smtClean="0">
              <a:solidFill>
                <a:srgbClr val="58267E"/>
              </a:solidFill>
            </a:endParaRPr>
          </a:p>
          <a:p>
            <a:pPr marL="0" indent="0" eaLnBrk="1" fontAlgn="auto" hangingPunct="1">
              <a:lnSpc>
                <a:spcPct val="90000"/>
              </a:lnSpc>
              <a:spcAft>
                <a:spcPts val="0"/>
              </a:spcAft>
              <a:buFont typeface="Wingdings 2" pitchFamily="18" charset="2"/>
              <a:buNone/>
              <a:defRPr/>
            </a:pPr>
            <a:endParaRPr lang="ru-RU" altLang="ru-RU" sz="2400" b="1" dirty="0" smtClean="0">
              <a:solidFill>
                <a:srgbClr val="58267E"/>
              </a:solidFill>
            </a:endParaRPr>
          </a:p>
        </p:txBody>
      </p:sp>
      <p:sp>
        <p:nvSpPr>
          <p:cNvPr id="82948" name="Прямоугольник 5"/>
          <p:cNvSpPr>
            <a:spLocks noChangeArrowheads="1"/>
          </p:cNvSpPr>
          <p:nvPr/>
        </p:nvSpPr>
        <p:spPr bwMode="auto">
          <a:xfrm>
            <a:off x="2825750" y="785813"/>
            <a:ext cx="33083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a:latin typeface="Times New Roman" panose="02020603050405020304" pitchFamily="18" charset="0"/>
                <a:cs typeface="Times New Roman" panose="02020603050405020304" pitchFamily="18" charset="0"/>
              </a:rPr>
              <a:t>ТРАДИЦИОННЫЕ ФОРМЫ </a:t>
            </a:r>
            <a:endParaRPr lang="ru-RU" altLang="ru-RU" sz="1600">
              <a:cs typeface="Times New Roman" panose="02020603050405020304" pitchFamily="18" charset="0"/>
            </a:endParaRPr>
          </a:p>
        </p:txBody>
      </p:sp>
      <p:grpSp>
        <p:nvGrpSpPr>
          <p:cNvPr id="82949" name="Группа 33"/>
          <p:cNvGrpSpPr>
            <a:grpSpLocks/>
          </p:cNvGrpSpPr>
          <p:nvPr/>
        </p:nvGrpSpPr>
        <p:grpSpPr bwMode="auto">
          <a:xfrm>
            <a:off x="285750" y="1285875"/>
            <a:ext cx="8643938" cy="5357813"/>
            <a:chOff x="1295267" y="2233032"/>
            <a:chExt cx="6511352" cy="3927854"/>
          </a:xfrm>
        </p:grpSpPr>
        <p:sp>
          <p:nvSpPr>
            <p:cNvPr id="8" name="Прямоугольник 7"/>
            <p:cNvSpPr/>
            <p:nvPr/>
          </p:nvSpPr>
          <p:spPr>
            <a:xfrm>
              <a:off x="3482307" y="2239567"/>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лабораторная работа</a:t>
              </a:r>
            </a:p>
          </p:txBody>
        </p:sp>
        <p:sp>
          <p:nvSpPr>
            <p:cNvPr id="9" name="Прямоугольник 8">
              <a:hlinkClick r:id="rId3" action="ppaction://hlinkfile"/>
            </p:cNvPr>
            <p:cNvSpPr/>
            <p:nvPr/>
          </p:nvSpPr>
          <p:spPr>
            <a:xfrm>
              <a:off x="1295267" y="2239567"/>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лекция</a:t>
              </a:r>
            </a:p>
          </p:txBody>
        </p:sp>
        <p:sp>
          <p:nvSpPr>
            <p:cNvPr id="10" name="Прямоугольник 9">
              <a:hlinkClick r:id="rId4" action="ppaction://hlinkfile"/>
            </p:cNvPr>
            <p:cNvSpPr/>
            <p:nvPr/>
          </p:nvSpPr>
          <p:spPr>
            <a:xfrm>
              <a:off x="1295267" y="2688160"/>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семинар</a:t>
              </a:r>
            </a:p>
          </p:txBody>
        </p:sp>
        <p:sp>
          <p:nvSpPr>
            <p:cNvPr id="11" name="Прямоугольник 10"/>
            <p:cNvSpPr/>
            <p:nvPr/>
          </p:nvSpPr>
          <p:spPr>
            <a:xfrm>
              <a:off x="5668577" y="2233032"/>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тестирование</a:t>
              </a:r>
            </a:p>
          </p:txBody>
        </p:sp>
        <p:sp>
          <p:nvSpPr>
            <p:cNvPr id="12" name="Прямоугольник 11">
              <a:hlinkClick r:id="rId5" action="ppaction://hlinkfile"/>
            </p:cNvPr>
            <p:cNvSpPr/>
            <p:nvPr/>
          </p:nvSpPr>
          <p:spPr>
            <a:xfrm>
              <a:off x="1295267" y="5335252"/>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познавательная игра</a:t>
              </a:r>
            </a:p>
          </p:txBody>
        </p:sp>
        <p:sp>
          <p:nvSpPr>
            <p:cNvPr id="13" name="Прямоугольник 12"/>
            <p:cNvSpPr/>
            <p:nvPr/>
          </p:nvSpPr>
          <p:spPr>
            <a:xfrm>
              <a:off x="1295267" y="4894070"/>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деловая</a:t>
              </a:r>
              <a:r>
                <a:rPr lang="en-US" sz="2000" dirty="0">
                  <a:solidFill>
                    <a:schemeClr val="tx1">
                      <a:lumMod val="95000"/>
                      <a:lumOff val="5000"/>
                    </a:schemeClr>
                  </a:solidFill>
                </a:rPr>
                <a:t>/</a:t>
              </a:r>
              <a:r>
                <a:rPr lang="ru-RU" sz="2000" dirty="0">
                  <a:solidFill>
                    <a:schemeClr val="tx1">
                      <a:lumMod val="95000"/>
                      <a:lumOff val="5000"/>
                    </a:schemeClr>
                  </a:solidFill>
                </a:rPr>
                <a:t>ролевая игра</a:t>
              </a:r>
            </a:p>
          </p:txBody>
        </p:sp>
        <p:sp>
          <p:nvSpPr>
            <p:cNvPr id="14" name="Прямоугольник 13"/>
            <p:cNvSpPr/>
            <p:nvPr/>
          </p:nvSpPr>
          <p:spPr>
            <a:xfrm>
              <a:off x="1295267" y="4452888"/>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проблемное</a:t>
              </a:r>
            </a:p>
          </p:txBody>
        </p:sp>
        <p:sp>
          <p:nvSpPr>
            <p:cNvPr id="15" name="Прямоугольник 14"/>
            <p:cNvSpPr/>
            <p:nvPr/>
          </p:nvSpPr>
          <p:spPr>
            <a:xfrm>
              <a:off x="1295267" y="3129342"/>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беседа</a:t>
              </a:r>
            </a:p>
          </p:txBody>
        </p:sp>
        <p:sp>
          <p:nvSpPr>
            <p:cNvPr id="16" name="Прямоугольник 15">
              <a:hlinkClick r:id="rId6" action="ppaction://hlinksldjump"/>
            </p:cNvPr>
            <p:cNvSpPr/>
            <p:nvPr/>
          </p:nvSpPr>
          <p:spPr>
            <a:xfrm>
              <a:off x="1295267" y="4011706"/>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практическая работа</a:t>
              </a:r>
            </a:p>
          </p:txBody>
        </p:sp>
        <p:sp>
          <p:nvSpPr>
            <p:cNvPr id="17" name="Прямоугольник 16"/>
            <p:cNvSpPr/>
            <p:nvPr/>
          </p:nvSpPr>
          <p:spPr>
            <a:xfrm>
              <a:off x="1295267" y="3570524"/>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конференция</a:t>
              </a:r>
            </a:p>
          </p:txBody>
        </p:sp>
        <p:sp>
          <p:nvSpPr>
            <p:cNvPr id="18" name="Прямоугольник 17"/>
            <p:cNvSpPr/>
            <p:nvPr/>
          </p:nvSpPr>
          <p:spPr>
            <a:xfrm>
              <a:off x="1295267" y="5776434"/>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занятие-игра</a:t>
              </a:r>
            </a:p>
          </p:txBody>
        </p:sp>
        <p:sp>
          <p:nvSpPr>
            <p:cNvPr id="19" name="Прямоугольник 18">
              <a:hlinkClick r:id="rId7" action="ppaction://hlinksldjump"/>
            </p:cNvPr>
            <p:cNvSpPr/>
            <p:nvPr/>
          </p:nvSpPr>
          <p:spPr>
            <a:xfrm>
              <a:off x="3481922" y="4008659"/>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экскурсия</a:t>
              </a:r>
            </a:p>
          </p:txBody>
        </p:sp>
        <p:sp>
          <p:nvSpPr>
            <p:cNvPr id="20" name="Прямоугольник 19"/>
            <p:cNvSpPr/>
            <p:nvPr/>
          </p:nvSpPr>
          <p:spPr>
            <a:xfrm>
              <a:off x="3481922" y="3129342"/>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тренинг</a:t>
              </a:r>
            </a:p>
          </p:txBody>
        </p:sp>
        <p:sp>
          <p:nvSpPr>
            <p:cNvPr id="21" name="Прямоугольник 20"/>
            <p:cNvSpPr/>
            <p:nvPr/>
          </p:nvSpPr>
          <p:spPr>
            <a:xfrm>
              <a:off x="3481922" y="2683236"/>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репетиция</a:t>
              </a:r>
            </a:p>
          </p:txBody>
        </p:sp>
        <p:sp>
          <p:nvSpPr>
            <p:cNvPr id="22" name="Прямоугольник 21"/>
            <p:cNvSpPr/>
            <p:nvPr/>
          </p:nvSpPr>
          <p:spPr>
            <a:xfrm>
              <a:off x="3481922" y="5331595"/>
              <a:ext cx="2137272" cy="542785"/>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самостоятельная</a:t>
              </a:r>
              <a:br>
                <a:rPr lang="ru-RU" sz="2000" dirty="0">
                  <a:solidFill>
                    <a:schemeClr val="tx1">
                      <a:lumMod val="95000"/>
                      <a:lumOff val="5000"/>
                    </a:schemeClr>
                  </a:solidFill>
                </a:rPr>
              </a:br>
              <a:r>
                <a:rPr lang="ru-RU" sz="2000" dirty="0">
                  <a:solidFill>
                    <a:schemeClr val="tx1">
                      <a:lumMod val="95000"/>
                      <a:lumOff val="5000"/>
                    </a:schemeClr>
                  </a:solidFill>
                </a:rPr>
                <a:t>работа</a:t>
              </a:r>
            </a:p>
          </p:txBody>
        </p:sp>
        <p:sp>
          <p:nvSpPr>
            <p:cNvPr id="23" name="Прямоугольник 22"/>
            <p:cNvSpPr/>
            <p:nvPr/>
          </p:nvSpPr>
          <p:spPr>
            <a:xfrm>
              <a:off x="3481922" y="3567477"/>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соревнование (спорт)</a:t>
              </a:r>
            </a:p>
          </p:txBody>
        </p:sp>
        <p:sp>
          <p:nvSpPr>
            <p:cNvPr id="24" name="Прямоугольник 23"/>
            <p:cNvSpPr/>
            <p:nvPr/>
          </p:nvSpPr>
          <p:spPr>
            <a:xfrm>
              <a:off x="3484080" y="4891023"/>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турпоход</a:t>
              </a:r>
            </a:p>
          </p:txBody>
        </p:sp>
        <p:sp>
          <p:nvSpPr>
            <p:cNvPr id="25" name="Прямоугольник 24">
              <a:hlinkClick r:id="rId8" action="ppaction://hlinksldjump"/>
            </p:cNvPr>
            <p:cNvSpPr/>
            <p:nvPr/>
          </p:nvSpPr>
          <p:spPr>
            <a:xfrm>
              <a:off x="3481922" y="4449841"/>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экспедиция</a:t>
              </a:r>
            </a:p>
          </p:txBody>
        </p:sp>
        <p:sp>
          <p:nvSpPr>
            <p:cNvPr id="26" name="Прямоугольник 25"/>
            <p:cNvSpPr/>
            <p:nvPr/>
          </p:nvSpPr>
          <p:spPr>
            <a:xfrm>
              <a:off x="5668577" y="3567477"/>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отчет</a:t>
              </a:r>
            </a:p>
          </p:txBody>
        </p:sp>
        <p:sp>
          <p:nvSpPr>
            <p:cNvPr id="27" name="Прямоугольник 26"/>
            <p:cNvSpPr/>
            <p:nvPr/>
          </p:nvSpPr>
          <p:spPr>
            <a:xfrm>
              <a:off x="5668577" y="3128725"/>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зачет</a:t>
              </a:r>
            </a:p>
          </p:txBody>
        </p:sp>
        <p:sp>
          <p:nvSpPr>
            <p:cNvPr id="28" name="Прямоугольник 27"/>
            <p:cNvSpPr/>
            <p:nvPr/>
          </p:nvSpPr>
          <p:spPr>
            <a:xfrm>
              <a:off x="5669347" y="2681187"/>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контрольная работа</a:t>
              </a:r>
            </a:p>
          </p:txBody>
        </p:sp>
        <p:sp>
          <p:nvSpPr>
            <p:cNvPr id="29" name="Прямоугольник 28"/>
            <p:cNvSpPr/>
            <p:nvPr/>
          </p:nvSpPr>
          <p:spPr>
            <a:xfrm>
              <a:off x="5668577" y="4889641"/>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экзамен</a:t>
              </a:r>
            </a:p>
          </p:txBody>
        </p:sp>
        <p:sp>
          <p:nvSpPr>
            <p:cNvPr id="30" name="Прямоугольник 29"/>
            <p:cNvSpPr/>
            <p:nvPr/>
          </p:nvSpPr>
          <p:spPr>
            <a:xfrm>
              <a:off x="5669347" y="4443202"/>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выставка</a:t>
              </a:r>
            </a:p>
          </p:txBody>
        </p:sp>
        <p:sp>
          <p:nvSpPr>
            <p:cNvPr id="31" name="Прямоугольник 30"/>
            <p:cNvSpPr/>
            <p:nvPr/>
          </p:nvSpPr>
          <p:spPr>
            <a:xfrm>
              <a:off x="5668577" y="4008659"/>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концерт</a:t>
              </a:r>
            </a:p>
          </p:txBody>
        </p:sp>
        <p:sp>
          <p:nvSpPr>
            <p:cNvPr id="32" name="Прямоугольник 31"/>
            <p:cNvSpPr/>
            <p:nvPr/>
          </p:nvSpPr>
          <p:spPr>
            <a:xfrm>
              <a:off x="5668577" y="5765366"/>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праздник</a:t>
              </a:r>
            </a:p>
          </p:txBody>
        </p:sp>
        <p:sp>
          <p:nvSpPr>
            <p:cNvPr id="33" name="Прямоугольник 32"/>
            <p:cNvSpPr/>
            <p:nvPr/>
          </p:nvSpPr>
          <p:spPr>
            <a:xfrm>
              <a:off x="5668577" y="5324184"/>
              <a:ext cx="2137272" cy="384452"/>
            </a:xfrm>
            <a:prstGeom prst="rect">
              <a:avLst/>
            </a:prstGeom>
            <a:solidFill>
              <a:schemeClr val="accent1">
                <a:alpha val="32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lumMod val="95000"/>
                      <a:lumOff val="5000"/>
                    </a:schemeClr>
                  </a:solidFill>
                </a:rPr>
                <a:t>спектакль</a:t>
              </a: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sz="half" idx="1"/>
          </p:nvPr>
        </p:nvSpPr>
        <p:spPr>
          <a:xfrm>
            <a:off x="214313" y="2143125"/>
            <a:ext cx="4210050" cy="2857500"/>
          </a:xfrm>
        </p:spPr>
        <p:txBody>
          <a:bodyPr rtlCol="0">
            <a:normAutofit/>
          </a:bodyPr>
          <a:lstStyle/>
          <a:p>
            <a:pPr eaLnBrk="1" fontAlgn="auto" hangingPunct="1">
              <a:lnSpc>
                <a:spcPct val="90000"/>
              </a:lnSpc>
              <a:spcAft>
                <a:spcPts val="0"/>
              </a:spcAft>
              <a:defRPr/>
            </a:pPr>
            <a:endParaRPr lang="ru-RU" altLang="ru-RU" sz="2400" b="1" dirty="0" smtClean="0">
              <a:solidFill>
                <a:srgbClr val="58267E"/>
              </a:solidFill>
            </a:endParaRPr>
          </a:p>
          <a:p>
            <a:pPr marL="0" indent="0" eaLnBrk="1" fontAlgn="auto" hangingPunct="1">
              <a:lnSpc>
                <a:spcPct val="90000"/>
              </a:lnSpc>
              <a:spcAft>
                <a:spcPts val="0"/>
              </a:spcAft>
              <a:buFont typeface="Wingdings 2" pitchFamily="18" charset="2"/>
              <a:buNone/>
              <a:defRPr/>
            </a:pPr>
            <a:endParaRPr lang="ru-RU" altLang="ru-RU" sz="2400" b="1" dirty="0" smtClean="0">
              <a:solidFill>
                <a:srgbClr val="58267E"/>
              </a:solidFill>
            </a:endParaRPr>
          </a:p>
        </p:txBody>
      </p:sp>
      <p:sp>
        <p:nvSpPr>
          <p:cNvPr id="35" name="Прямоугольник 34">
            <a:hlinkClick r:id="rId3" action="ppaction://hlinksldjump"/>
          </p:cNvPr>
          <p:cNvSpPr/>
          <p:nvPr/>
        </p:nvSpPr>
        <p:spPr>
          <a:xfrm>
            <a:off x="2500298" y="1071546"/>
            <a:ext cx="3698373" cy="931411"/>
          </a:xfrm>
          <a:prstGeom prst="rect">
            <a:avLst/>
          </a:prstGeom>
          <a:solidFill>
            <a:schemeClr val="accent1">
              <a:alpha val="3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accent1">
                    <a:lumMod val="75000"/>
                  </a:schemeClr>
                </a:solidFill>
              </a:rPr>
              <a:t>Занятия, основанные на </a:t>
            </a:r>
            <a:r>
              <a:rPr lang="ru-RU" sz="2000" b="1" dirty="0" err="1">
                <a:solidFill>
                  <a:schemeClr val="accent1">
                    <a:lumMod val="75000"/>
                  </a:schemeClr>
                </a:solidFill>
              </a:rPr>
              <a:t>межпредметных</a:t>
            </a:r>
            <a:r>
              <a:rPr lang="ru-RU" sz="2000" b="1" dirty="0">
                <a:solidFill>
                  <a:schemeClr val="accent1">
                    <a:lumMod val="75000"/>
                  </a:schemeClr>
                </a:solidFill>
              </a:rPr>
              <a:t> связях</a:t>
            </a:r>
          </a:p>
        </p:txBody>
      </p:sp>
      <p:sp>
        <p:nvSpPr>
          <p:cNvPr id="36" name="Прямоугольник 35">
            <a:hlinkClick r:id="rId4" action="ppaction://hlinksldjump"/>
          </p:cNvPr>
          <p:cNvSpPr/>
          <p:nvPr/>
        </p:nvSpPr>
        <p:spPr>
          <a:xfrm>
            <a:off x="6000760" y="2214554"/>
            <a:ext cx="2509182" cy="650636"/>
          </a:xfrm>
          <a:prstGeom prst="rect">
            <a:avLst/>
          </a:prstGeom>
          <a:solidFill>
            <a:schemeClr val="accent1">
              <a:alpha val="3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accent1">
                    <a:lumMod val="75000"/>
                  </a:schemeClr>
                </a:solidFill>
              </a:rPr>
              <a:t>Занятия-соревнования</a:t>
            </a:r>
          </a:p>
        </p:txBody>
      </p:sp>
      <p:sp>
        <p:nvSpPr>
          <p:cNvPr id="37" name="Прямоугольник 36">
            <a:hlinkClick r:id="rId4" action="ppaction://hlinksldjump"/>
          </p:cNvPr>
          <p:cNvSpPr/>
          <p:nvPr/>
        </p:nvSpPr>
        <p:spPr>
          <a:xfrm>
            <a:off x="571472" y="4214818"/>
            <a:ext cx="3588351" cy="1074381"/>
          </a:xfrm>
          <a:prstGeom prst="rect">
            <a:avLst/>
          </a:prstGeom>
          <a:solidFill>
            <a:schemeClr val="accent1">
              <a:alpha val="3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accent1">
                    <a:lumMod val="75000"/>
                  </a:schemeClr>
                </a:solidFill>
              </a:rPr>
              <a:t>Занятия, основанные на методах общественной практики</a:t>
            </a:r>
          </a:p>
        </p:txBody>
      </p:sp>
      <p:sp>
        <p:nvSpPr>
          <p:cNvPr id="38" name="Прямоугольник 37">
            <a:hlinkClick r:id="rId5" action="ppaction://hlinksldjump"/>
          </p:cNvPr>
          <p:cNvSpPr/>
          <p:nvPr/>
        </p:nvSpPr>
        <p:spPr>
          <a:xfrm>
            <a:off x="4357686" y="3071810"/>
            <a:ext cx="4047901" cy="1184068"/>
          </a:xfrm>
          <a:prstGeom prst="rect">
            <a:avLst/>
          </a:prstGeom>
          <a:solidFill>
            <a:schemeClr val="accent1">
              <a:alpha val="3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accent1">
                    <a:lumMod val="75000"/>
                  </a:schemeClr>
                </a:solidFill>
              </a:rPr>
              <a:t>Занятия на основе нетрадиционной организации учебного процесса</a:t>
            </a:r>
          </a:p>
        </p:txBody>
      </p:sp>
      <p:sp>
        <p:nvSpPr>
          <p:cNvPr id="39" name="Прямоугольник 38">
            <a:hlinkClick r:id="rId6" action="ppaction://hlinksldjump"/>
          </p:cNvPr>
          <p:cNvSpPr/>
          <p:nvPr/>
        </p:nvSpPr>
        <p:spPr>
          <a:xfrm>
            <a:off x="500034" y="3357562"/>
            <a:ext cx="2509182" cy="650636"/>
          </a:xfrm>
          <a:prstGeom prst="rect">
            <a:avLst/>
          </a:prstGeom>
          <a:solidFill>
            <a:schemeClr val="accent1">
              <a:alpha val="3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accent1">
                    <a:lumMod val="75000"/>
                  </a:schemeClr>
                </a:solidFill>
              </a:rPr>
              <a:t>Занятия -творчество</a:t>
            </a:r>
          </a:p>
        </p:txBody>
      </p:sp>
      <p:sp>
        <p:nvSpPr>
          <p:cNvPr id="40" name="Прямоугольник 39">
            <a:hlinkClick r:id="rId6" action="ppaction://hlinksldjump"/>
          </p:cNvPr>
          <p:cNvSpPr/>
          <p:nvPr/>
        </p:nvSpPr>
        <p:spPr>
          <a:xfrm>
            <a:off x="5572132" y="4500570"/>
            <a:ext cx="2509182" cy="650636"/>
          </a:xfrm>
          <a:prstGeom prst="rect">
            <a:avLst/>
          </a:prstGeom>
          <a:solidFill>
            <a:schemeClr val="accent1">
              <a:alpha val="3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accent1">
                    <a:lumMod val="75000"/>
                  </a:schemeClr>
                </a:solidFill>
              </a:rPr>
              <a:t>Проектные занятия</a:t>
            </a:r>
          </a:p>
        </p:txBody>
      </p:sp>
      <p:sp>
        <p:nvSpPr>
          <p:cNvPr id="41" name="Прямоугольник 40">
            <a:hlinkClick r:id="rId7" action="ppaction://hlinksldjump"/>
          </p:cNvPr>
          <p:cNvSpPr/>
          <p:nvPr/>
        </p:nvSpPr>
        <p:spPr>
          <a:xfrm>
            <a:off x="500034" y="2143116"/>
            <a:ext cx="3588351" cy="1007826"/>
          </a:xfrm>
          <a:prstGeom prst="rect">
            <a:avLst/>
          </a:prstGeom>
          <a:solidFill>
            <a:schemeClr val="accent1">
              <a:alpha val="3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accent1">
                    <a:lumMod val="75000"/>
                  </a:schemeClr>
                </a:solidFill>
              </a:rPr>
              <a:t>Занятия, основанные на имитации общественной деятельности</a:t>
            </a:r>
          </a:p>
        </p:txBody>
      </p:sp>
      <p:sp>
        <p:nvSpPr>
          <p:cNvPr id="42" name="Прямоугольник 41">
            <a:hlinkClick r:id="rId6" action="ppaction://hlinksldjump"/>
          </p:cNvPr>
          <p:cNvSpPr/>
          <p:nvPr/>
        </p:nvSpPr>
        <p:spPr>
          <a:xfrm>
            <a:off x="2500298" y="5357826"/>
            <a:ext cx="4793391" cy="1251835"/>
          </a:xfrm>
          <a:prstGeom prst="rect">
            <a:avLst/>
          </a:prstGeom>
          <a:solidFill>
            <a:schemeClr val="accent1">
              <a:alpha val="3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accent1">
                    <a:lumMod val="75000"/>
                  </a:schemeClr>
                </a:solidFill>
              </a:rPr>
              <a:t>Занятия на основе нетрадиционного управления образовательным процессом</a:t>
            </a:r>
          </a:p>
        </p:txBody>
      </p:sp>
      <p:sp>
        <p:nvSpPr>
          <p:cNvPr id="85019" name="Прямоугольник 43"/>
          <p:cNvSpPr>
            <a:spLocks noChangeArrowheads="1"/>
          </p:cNvSpPr>
          <p:nvPr/>
        </p:nvSpPr>
        <p:spPr bwMode="auto">
          <a:xfrm>
            <a:off x="1169988" y="306388"/>
            <a:ext cx="72151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ru-RU" altLang="ru-RU" sz="1800" b="1">
                <a:latin typeface="Times New Roman" panose="02020603050405020304" pitchFamily="18" charset="0"/>
                <a:cs typeface="Times New Roman" panose="02020603050405020304" pitchFamily="18" charset="0"/>
              </a:rPr>
              <a:t>НЕТРАДИЦИОННЫЕ ФОРМЫ</a:t>
            </a:r>
            <a:endParaRPr lang="ru-RU" altLang="ru-RU" sz="160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кругленная прямоугольная выноска 22"/>
          <p:cNvSpPr/>
          <p:nvPr/>
        </p:nvSpPr>
        <p:spPr>
          <a:xfrm>
            <a:off x="3275856" y="3717032"/>
            <a:ext cx="4968552" cy="2414194"/>
          </a:xfrm>
          <a:prstGeom prst="wedgeRoundRectCallout">
            <a:avLst>
              <a:gd name="adj1" fmla="val -50624"/>
              <a:gd name="adj2" fmla="val -114074"/>
              <a:gd name="adj3" fmla="val 16667"/>
            </a:avLst>
          </a:prstGeom>
          <a:solidFill>
            <a:schemeClr val="accent1">
              <a:alpha val="2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tabLst>
                <a:tab pos="342900" algn="l"/>
              </a:tabLst>
              <a:defRPr>
                <a:solidFill>
                  <a:schemeClr val="tx1"/>
                </a:solidFill>
                <a:latin typeface="Arial" panose="020B0604020202020204" pitchFamily="34" charset="0"/>
                <a:cs typeface="Arial" panose="020B0604020202020204" pitchFamily="34" charset="0"/>
              </a:defRPr>
            </a:lvl1pPr>
            <a:lvl2pPr marL="742950" indent="-285750" defTabSz="685800">
              <a:tabLst>
                <a:tab pos="342900" algn="l"/>
              </a:tabLst>
              <a:defRPr>
                <a:solidFill>
                  <a:schemeClr val="tx1"/>
                </a:solidFill>
                <a:latin typeface="Arial" panose="020B0604020202020204" pitchFamily="34" charset="0"/>
                <a:cs typeface="Arial" panose="020B0604020202020204" pitchFamily="34" charset="0"/>
              </a:defRPr>
            </a:lvl2pPr>
            <a:lvl3pPr marL="1143000" indent="-228600" defTabSz="685800">
              <a:tabLst>
                <a:tab pos="342900" algn="l"/>
              </a:tabLst>
              <a:defRPr>
                <a:solidFill>
                  <a:schemeClr val="tx1"/>
                </a:solidFill>
                <a:latin typeface="Arial" panose="020B0604020202020204" pitchFamily="34" charset="0"/>
                <a:cs typeface="Arial" panose="020B0604020202020204" pitchFamily="34" charset="0"/>
              </a:defRPr>
            </a:lvl3pPr>
            <a:lvl4pPr marL="1600200" indent="-228600" defTabSz="685800">
              <a:tabLst>
                <a:tab pos="342900" algn="l"/>
              </a:tabLst>
              <a:defRPr>
                <a:solidFill>
                  <a:schemeClr val="tx1"/>
                </a:solidFill>
                <a:latin typeface="Arial" panose="020B0604020202020204" pitchFamily="34" charset="0"/>
                <a:cs typeface="Arial" panose="020B0604020202020204" pitchFamily="34" charset="0"/>
              </a:defRPr>
            </a:lvl4pPr>
            <a:lvl5pPr marL="2057400" indent="-228600" defTabSz="685800">
              <a:tabLst>
                <a:tab pos="342900" algn="l"/>
              </a:tabLst>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9pPr>
          </a:lstStyle>
          <a:p>
            <a:pPr algn="just" eaLnBrk="1" hangingPunct="1">
              <a:lnSpc>
                <a:spcPct val="115000"/>
              </a:lnSpc>
              <a:defRPr/>
            </a:pPr>
            <a:r>
              <a:rPr lang="ru-RU" altLang="ru-RU" sz="2000">
                <a:solidFill>
                  <a:srgbClr val="2E75B6"/>
                </a:solidFill>
                <a:latin typeface="Calibri" panose="020F0502020204030204" pitchFamily="34" charset="0"/>
                <a:cs typeface="Times New Roman" panose="02020603050405020304" pitchFamily="18" charset="0"/>
              </a:rPr>
              <a:t>Учебное занятие по теме ведут два или несколько педагогов по разным учебным дисциплинам. Общая проблема рассматривается, решается через материал двух учебных дисциплин. Может быть одной из форм проекта.</a:t>
            </a:r>
          </a:p>
        </p:txBody>
      </p:sp>
      <p:sp>
        <p:nvSpPr>
          <p:cNvPr id="9" name="TextBox 8"/>
          <p:cNvSpPr txBox="1"/>
          <p:nvPr/>
        </p:nvSpPr>
        <p:spPr>
          <a:xfrm>
            <a:off x="1547813" y="404813"/>
            <a:ext cx="5995987" cy="300037"/>
          </a:xfrm>
          <a:prstGeom prst="rect">
            <a:avLst/>
          </a:prstGeom>
          <a:noFill/>
        </p:spPr>
        <p:txBody>
          <a:bodyPr>
            <a:spAutoFit/>
          </a:bodyPr>
          <a:lstStyle/>
          <a:p>
            <a:pPr algn="ctr" defTabSz="685800" eaLnBrk="1" fontAlgn="auto" hangingPunct="1">
              <a:spcBef>
                <a:spcPts val="0"/>
              </a:spcBef>
              <a:spcAft>
                <a:spcPts val="0"/>
              </a:spcAft>
              <a:defRPr/>
            </a:pPr>
            <a:r>
              <a:rPr lang="ru-RU" sz="1350" b="1" dirty="0">
                <a:solidFill>
                  <a:prstClr val="black"/>
                </a:solidFill>
                <a:latin typeface="Times New Roman" panose="02020603050405020304" pitchFamily="18" charset="0"/>
                <a:cs typeface="Times New Roman" panose="02020603050405020304" pitchFamily="18" charset="0"/>
              </a:rPr>
              <a:t>ЗАНЯТИЯ, ОСНОВАННЫЕ НА МЕЖПРЕДМЕТНЫХ СВЯЗЯХ</a:t>
            </a:r>
          </a:p>
        </p:txBody>
      </p:sp>
      <p:sp>
        <p:nvSpPr>
          <p:cNvPr id="2" name="Прямоугольная выноска 1"/>
          <p:cNvSpPr/>
          <p:nvPr/>
        </p:nvSpPr>
        <p:spPr>
          <a:xfrm>
            <a:off x="1547664" y="1196752"/>
            <a:ext cx="1828800" cy="794748"/>
          </a:xfrm>
          <a:prstGeom prst="wedgeRectCallout">
            <a:avLst>
              <a:gd name="adj1" fmla="val 99520"/>
              <a:gd name="adj2" fmla="val -104921"/>
            </a:avLst>
          </a:prstGeom>
          <a:solidFill>
            <a:schemeClr val="accent1">
              <a:alpha val="3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ru-RU" sz="1500" b="1" dirty="0">
                <a:solidFill>
                  <a:srgbClr val="5B9BD5">
                    <a:lumMod val="75000"/>
                  </a:srgbClr>
                </a:solidFill>
              </a:rPr>
              <a:t>интегрированное, бинарное</a:t>
            </a: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кругленная прямоугольная выноска 24"/>
          <p:cNvSpPr/>
          <p:nvPr/>
        </p:nvSpPr>
        <p:spPr>
          <a:xfrm>
            <a:off x="702024" y="2060848"/>
            <a:ext cx="7974432" cy="4439460"/>
          </a:xfrm>
          <a:prstGeom prst="wedgeRoundRectCallout">
            <a:avLst>
              <a:gd name="adj1" fmla="val 10773"/>
              <a:gd name="adj2" fmla="val -73556"/>
              <a:gd name="adj3" fmla="val 16667"/>
            </a:avLst>
          </a:prstGeom>
          <a:solidFill>
            <a:schemeClr val="accent1">
              <a:alpha val="2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04813" indent="-214313" defTabSz="685800" eaLnBrk="1" fontAlgn="auto" hangingPunct="1">
              <a:spcBef>
                <a:spcPts val="0"/>
              </a:spcBef>
              <a:spcAft>
                <a:spcPts val="450"/>
              </a:spcAft>
              <a:buFont typeface="Arial" panose="020B0604020202020204" pitchFamily="34" charset="0"/>
              <a:buChar char="•"/>
              <a:defRPr/>
            </a:pPr>
            <a:r>
              <a:rPr lang="ru-RU" sz="1400" dirty="0">
                <a:solidFill>
                  <a:srgbClr val="5B9BD5">
                    <a:lumMod val="75000"/>
                  </a:srgbClr>
                </a:solidFill>
              </a:rPr>
              <a:t>Репортаж</a:t>
            </a:r>
          </a:p>
          <a:p>
            <a:pPr marL="404813" indent="-214313" defTabSz="685800" eaLnBrk="1" fontAlgn="auto" hangingPunct="1">
              <a:spcBef>
                <a:spcPts val="0"/>
              </a:spcBef>
              <a:spcAft>
                <a:spcPts val="450"/>
              </a:spcAft>
              <a:buFont typeface="Arial" panose="020B0604020202020204" pitchFamily="34" charset="0"/>
              <a:buChar char="•"/>
              <a:defRPr/>
            </a:pPr>
            <a:r>
              <a:rPr lang="ru-RU" sz="1400" dirty="0">
                <a:solidFill>
                  <a:srgbClr val="5B9BD5">
                    <a:lumMod val="75000"/>
                  </a:srgbClr>
                </a:solidFill>
              </a:rPr>
              <a:t>Интервью</a:t>
            </a:r>
          </a:p>
          <a:p>
            <a:pPr marL="404813" indent="-214313" defTabSz="685800" eaLnBrk="1" fontAlgn="auto" hangingPunct="1">
              <a:spcBef>
                <a:spcPts val="0"/>
              </a:spcBef>
              <a:spcAft>
                <a:spcPts val="450"/>
              </a:spcAft>
              <a:buFont typeface="Arial" panose="020B0604020202020204" pitchFamily="34" charset="0"/>
              <a:buChar char="•"/>
              <a:defRPr/>
            </a:pPr>
            <a:r>
              <a:rPr lang="ru-RU" sz="1400" dirty="0">
                <a:solidFill>
                  <a:srgbClr val="5B9BD5">
                    <a:lumMod val="75000"/>
                  </a:srgbClr>
                </a:solidFill>
              </a:rPr>
              <a:t>Пресс-конференция</a:t>
            </a:r>
          </a:p>
          <a:p>
            <a:pPr marL="404813" indent="-214313" defTabSz="685800" eaLnBrk="1" fontAlgn="auto" hangingPunct="1">
              <a:spcBef>
                <a:spcPts val="0"/>
              </a:spcBef>
              <a:spcAft>
                <a:spcPts val="450"/>
              </a:spcAft>
              <a:buFont typeface="Arial" panose="020B0604020202020204" pitchFamily="34" charset="0"/>
              <a:buChar char="•"/>
              <a:defRPr/>
            </a:pPr>
            <a:r>
              <a:rPr lang="ru-RU" sz="1400" dirty="0">
                <a:solidFill>
                  <a:srgbClr val="5B9BD5">
                    <a:lumMod val="75000"/>
                  </a:srgbClr>
                </a:solidFill>
              </a:rPr>
              <a:t>Встреча со специалистами, учеными, изобретателями, авторами научно-популярной литературы</a:t>
            </a:r>
          </a:p>
          <a:p>
            <a:pPr marL="404813" indent="-214313" defTabSz="685800" eaLnBrk="1" fontAlgn="auto" hangingPunct="1">
              <a:spcBef>
                <a:spcPts val="0"/>
              </a:spcBef>
              <a:spcAft>
                <a:spcPts val="450"/>
              </a:spcAft>
              <a:buFont typeface="Arial" panose="020B0604020202020204" pitchFamily="34" charset="0"/>
              <a:buChar char="•"/>
              <a:defRPr/>
            </a:pPr>
            <a:r>
              <a:rPr lang="ru-RU" sz="1400" dirty="0">
                <a:solidFill>
                  <a:srgbClr val="5B9BD5">
                    <a:lumMod val="75000"/>
                  </a:srgbClr>
                </a:solidFill>
              </a:rPr>
              <a:t>Интеллектуальный марафон </a:t>
            </a:r>
          </a:p>
          <a:p>
            <a:pPr marL="404813" indent="-214313" defTabSz="685800" eaLnBrk="1" fontAlgn="auto" hangingPunct="1">
              <a:spcBef>
                <a:spcPts val="0"/>
              </a:spcBef>
              <a:spcAft>
                <a:spcPts val="450"/>
              </a:spcAft>
              <a:buFont typeface="Arial" panose="020B0604020202020204" pitchFamily="34" charset="0"/>
              <a:buChar char="•"/>
              <a:defRPr/>
            </a:pPr>
            <a:r>
              <a:rPr lang="ru-RU" sz="1400" dirty="0">
                <a:solidFill>
                  <a:srgbClr val="5B9BD5">
                    <a:lumMod val="75000"/>
                  </a:srgbClr>
                </a:solidFill>
              </a:rPr>
              <a:t>Аукцион </a:t>
            </a:r>
          </a:p>
          <a:p>
            <a:pPr marL="404813" indent="-214313" defTabSz="685800" eaLnBrk="1" fontAlgn="auto" hangingPunct="1">
              <a:spcBef>
                <a:spcPts val="0"/>
              </a:spcBef>
              <a:spcAft>
                <a:spcPts val="450"/>
              </a:spcAft>
              <a:buFont typeface="Arial" panose="020B0604020202020204" pitchFamily="34" charset="0"/>
              <a:buChar char="•"/>
              <a:defRPr/>
            </a:pPr>
            <a:r>
              <a:rPr lang="ru-RU" sz="1400" dirty="0">
                <a:solidFill>
                  <a:srgbClr val="5B9BD5">
                    <a:lumMod val="75000"/>
                  </a:srgbClr>
                </a:solidFill>
              </a:rPr>
              <a:t>Математический аукцион</a:t>
            </a:r>
          </a:p>
          <a:p>
            <a:pPr marL="404813" indent="-214313" defTabSz="685800" eaLnBrk="1" fontAlgn="auto" hangingPunct="1">
              <a:spcBef>
                <a:spcPts val="0"/>
              </a:spcBef>
              <a:spcAft>
                <a:spcPts val="450"/>
              </a:spcAft>
              <a:buFont typeface="Arial" panose="020B0604020202020204" pitchFamily="34" charset="0"/>
              <a:buChar char="•"/>
              <a:defRPr/>
            </a:pPr>
            <a:r>
              <a:rPr lang="ru-RU" sz="1400" dirty="0">
                <a:solidFill>
                  <a:srgbClr val="5B9BD5">
                    <a:lumMod val="75000"/>
                  </a:srgbClr>
                </a:solidFill>
              </a:rPr>
              <a:t>Митинг</a:t>
            </a:r>
          </a:p>
          <a:p>
            <a:pPr marL="404813" indent="-214313" defTabSz="685800" eaLnBrk="1" fontAlgn="auto" hangingPunct="1">
              <a:spcBef>
                <a:spcPts val="0"/>
              </a:spcBef>
              <a:spcAft>
                <a:spcPts val="450"/>
              </a:spcAft>
              <a:buFont typeface="Arial" panose="020B0604020202020204" pitchFamily="34" charset="0"/>
              <a:buChar char="•"/>
              <a:defRPr/>
            </a:pPr>
            <a:r>
              <a:rPr lang="ru-RU" sz="1400" dirty="0">
                <a:solidFill>
                  <a:srgbClr val="5B9BD5">
                    <a:lumMod val="75000"/>
                  </a:srgbClr>
                </a:solidFill>
              </a:rPr>
              <a:t>Диспут, дискуссия</a:t>
            </a:r>
          </a:p>
          <a:p>
            <a:pPr marL="404813" indent="-214313" defTabSz="685800" eaLnBrk="1" fontAlgn="auto" hangingPunct="1">
              <a:spcBef>
                <a:spcPts val="0"/>
              </a:spcBef>
              <a:spcAft>
                <a:spcPts val="450"/>
              </a:spcAft>
              <a:buFont typeface="Arial" panose="020B0604020202020204" pitchFamily="34" charset="0"/>
              <a:buChar char="•"/>
              <a:defRPr/>
            </a:pPr>
            <a:r>
              <a:rPr lang="ru-RU" sz="1400" dirty="0">
                <a:solidFill>
                  <a:srgbClr val="5B9BD5">
                    <a:lumMod val="75000"/>
                  </a:srgbClr>
                </a:solidFill>
              </a:rPr>
              <a:t>Бенефис</a:t>
            </a:r>
          </a:p>
          <a:p>
            <a:pPr marL="404813" indent="-214313" defTabSz="685800" eaLnBrk="1" fontAlgn="auto" hangingPunct="1">
              <a:spcBef>
                <a:spcPts val="0"/>
              </a:spcBef>
              <a:spcAft>
                <a:spcPts val="450"/>
              </a:spcAft>
              <a:buFont typeface="Arial" panose="020B0604020202020204" pitchFamily="34" charset="0"/>
              <a:buChar char="•"/>
              <a:defRPr/>
            </a:pPr>
            <a:r>
              <a:rPr lang="ru-RU" sz="1400" dirty="0">
                <a:solidFill>
                  <a:srgbClr val="5B9BD5">
                    <a:lumMod val="75000"/>
                  </a:srgbClr>
                </a:solidFill>
              </a:rPr>
              <a:t>Устный журнал </a:t>
            </a:r>
            <a:r>
              <a:rPr lang="en-US" sz="1400" dirty="0">
                <a:solidFill>
                  <a:srgbClr val="5B9BD5">
                    <a:lumMod val="75000"/>
                  </a:srgbClr>
                </a:solidFill>
              </a:rPr>
              <a:t>/</a:t>
            </a:r>
            <a:r>
              <a:rPr lang="ru-RU" sz="1400" dirty="0">
                <a:solidFill>
                  <a:srgbClr val="5B9BD5">
                    <a:lumMod val="75000"/>
                  </a:srgbClr>
                </a:solidFill>
              </a:rPr>
              <a:t> сайт </a:t>
            </a:r>
            <a:r>
              <a:rPr lang="en-US" sz="1400" dirty="0">
                <a:solidFill>
                  <a:srgbClr val="5B9BD5">
                    <a:lumMod val="75000"/>
                  </a:srgbClr>
                </a:solidFill>
              </a:rPr>
              <a:t>/ </a:t>
            </a:r>
            <a:r>
              <a:rPr lang="ru-RU" sz="1400" dirty="0">
                <a:solidFill>
                  <a:srgbClr val="5B9BD5">
                    <a:lumMod val="75000"/>
                  </a:srgbClr>
                </a:solidFill>
              </a:rPr>
              <a:t>газета</a:t>
            </a:r>
            <a:r>
              <a:rPr lang="en-US" sz="1400" dirty="0">
                <a:solidFill>
                  <a:srgbClr val="5B9BD5">
                    <a:lumMod val="75000"/>
                  </a:srgbClr>
                </a:solidFill>
              </a:rPr>
              <a:t> </a:t>
            </a:r>
          </a:p>
          <a:p>
            <a:pPr marL="404813" indent="-214313" defTabSz="685800" eaLnBrk="1" fontAlgn="auto" hangingPunct="1">
              <a:spcBef>
                <a:spcPts val="0"/>
              </a:spcBef>
              <a:spcAft>
                <a:spcPts val="450"/>
              </a:spcAft>
              <a:buFont typeface="Arial" panose="020B0604020202020204" pitchFamily="34" charset="0"/>
              <a:buChar char="•"/>
              <a:defRPr/>
            </a:pPr>
            <a:r>
              <a:rPr lang="ru-RU" sz="1400" dirty="0">
                <a:solidFill>
                  <a:srgbClr val="5B9BD5">
                    <a:lumMod val="75000"/>
                  </a:srgbClr>
                </a:solidFill>
              </a:rPr>
              <a:t>Выпускной ринг</a:t>
            </a:r>
          </a:p>
          <a:p>
            <a:pPr marL="404813" indent="-214313" defTabSz="685800" eaLnBrk="1" fontAlgn="auto" hangingPunct="1">
              <a:spcBef>
                <a:spcPts val="0"/>
              </a:spcBef>
              <a:spcAft>
                <a:spcPts val="450"/>
              </a:spcAft>
              <a:buFont typeface="Arial" panose="020B0604020202020204" pitchFamily="34" charset="0"/>
              <a:buChar char="•"/>
              <a:defRPr/>
            </a:pPr>
            <a:r>
              <a:rPr lang="ru-RU" sz="1400" dirty="0">
                <a:solidFill>
                  <a:srgbClr val="5B9BD5">
                    <a:lumMod val="75000"/>
                  </a:srgbClr>
                </a:solidFill>
              </a:rPr>
              <a:t>Телевизионные игры («Поле чудес», «Самый умный», «</a:t>
            </a:r>
            <a:r>
              <a:rPr lang="ru-RU" sz="1400" dirty="0" err="1">
                <a:solidFill>
                  <a:srgbClr val="5B9BD5">
                    <a:lumMod val="75000"/>
                  </a:srgbClr>
                </a:solidFill>
              </a:rPr>
              <a:t>Брейн</a:t>
            </a:r>
            <a:r>
              <a:rPr lang="ru-RU" sz="1400" dirty="0">
                <a:solidFill>
                  <a:srgbClr val="5B9BD5">
                    <a:lumMod val="75000"/>
                  </a:srgbClr>
                </a:solidFill>
              </a:rPr>
              <a:t>-ринг» и т.п.) и др.</a:t>
            </a:r>
          </a:p>
        </p:txBody>
      </p:sp>
      <p:sp>
        <p:nvSpPr>
          <p:cNvPr id="26" name="TextBox 25"/>
          <p:cNvSpPr txBox="1"/>
          <p:nvPr/>
        </p:nvSpPr>
        <p:spPr>
          <a:xfrm>
            <a:off x="1403350" y="476250"/>
            <a:ext cx="5995988" cy="508000"/>
          </a:xfrm>
          <a:prstGeom prst="rect">
            <a:avLst/>
          </a:prstGeom>
          <a:noFill/>
        </p:spPr>
        <p:txBody>
          <a:bodyPr>
            <a:spAutoFit/>
          </a:bodyPr>
          <a:lstStyle/>
          <a:p>
            <a:pPr algn="ctr" defTabSz="685800" eaLnBrk="1" fontAlgn="auto" hangingPunct="1">
              <a:spcBef>
                <a:spcPts val="0"/>
              </a:spcBef>
              <a:spcAft>
                <a:spcPts val="0"/>
              </a:spcAft>
              <a:defRPr/>
            </a:pPr>
            <a:r>
              <a:rPr lang="ru-RU" sz="1350" b="1" dirty="0">
                <a:solidFill>
                  <a:prstClr val="black"/>
                </a:solidFill>
                <a:latin typeface="Times New Roman" panose="02020603050405020304" pitchFamily="18" charset="0"/>
                <a:cs typeface="Times New Roman" panose="02020603050405020304" pitchFamily="18" charset="0"/>
              </a:rPr>
              <a:t>ЗАНЯТИЯ, ОСНОВАННЫЕ НА МЕТОДАХ </a:t>
            </a:r>
          </a:p>
          <a:p>
            <a:pPr algn="ctr" defTabSz="685800" eaLnBrk="1" fontAlgn="auto" hangingPunct="1">
              <a:spcBef>
                <a:spcPts val="0"/>
              </a:spcBef>
              <a:spcAft>
                <a:spcPts val="0"/>
              </a:spcAft>
              <a:defRPr/>
            </a:pPr>
            <a:r>
              <a:rPr lang="ru-RU" sz="1350" b="1" dirty="0">
                <a:solidFill>
                  <a:prstClr val="black"/>
                </a:solidFill>
                <a:latin typeface="Times New Roman" panose="02020603050405020304" pitchFamily="18" charset="0"/>
                <a:cs typeface="Times New Roman" panose="02020603050405020304" pitchFamily="18" charset="0"/>
              </a:rPr>
              <a:t>ОБЩЕСТВЕННОЙ ПРАКТИКИ</a:t>
            </a: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76375" y="404813"/>
            <a:ext cx="5994400" cy="508000"/>
          </a:xfrm>
          <a:prstGeom prst="rect">
            <a:avLst/>
          </a:prstGeom>
          <a:noFill/>
        </p:spPr>
        <p:txBody>
          <a:bodyPr>
            <a:spAutoFit/>
          </a:bodyPr>
          <a:lstStyle/>
          <a:p>
            <a:pPr algn="ctr" defTabSz="685800" eaLnBrk="1" fontAlgn="auto" hangingPunct="1">
              <a:spcBef>
                <a:spcPts val="0"/>
              </a:spcBef>
              <a:spcAft>
                <a:spcPts val="0"/>
              </a:spcAft>
              <a:defRPr/>
            </a:pPr>
            <a:r>
              <a:rPr lang="ru-RU" sz="1350" b="1" dirty="0">
                <a:solidFill>
                  <a:prstClr val="black"/>
                </a:solidFill>
                <a:latin typeface="Times New Roman" panose="02020603050405020304" pitchFamily="18" charset="0"/>
                <a:cs typeface="Times New Roman" panose="02020603050405020304" pitchFamily="18" charset="0"/>
              </a:rPr>
              <a:t>ЗАНЯТИЯ, ОСНОВАННЫЕ НА ИМИТАЦИИ </a:t>
            </a:r>
            <a:br>
              <a:rPr lang="ru-RU" sz="1350" b="1" dirty="0">
                <a:solidFill>
                  <a:prstClr val="black"/>
                </a:solidFill>
                <a:latin typeface="Times New Roman" panose="02020603050405020304" pitchFamily="18" charset="0"/>
                <a:cs typeface="Times New Roman" panose="02020603050405020304" pitchFamily="18" charset="0"/>
              </a:rPr>
            </a:br>
            <a:r>
              <a:rPr lang="ru-RU" sz="1350" b="1" dirty="0">
                <a:solidFill>
                  <a:prstClr val="black"/>
                </a:solidFill>
                <a:latin typeface="Times New Roman" panose="02020603050405020304" pitchFamily="18" charset="0"/>
                <a:cs typeface="Times New Roman" panose="02020603050405020304" pitchFamily="18" charset="0"/>
              </a:rPr>
              <a:t>ОБЩЕСТВЕННОЙ ДЕЯТЕЛЬНОСТИ</a:t>
            </a:r>
          </a:p>
        </p:txBody>
      </p:sp>
      <p:sp>
        <p:nvSpPr>
          <p:cNvPr id="20" name="Скругленная прямоугольная выноска 19"/>
          <p:cNvSpPr/>
          <p:nvPr/>
        </p:nvSpPr>
        <p:spPr>
          <a:xfrm>
            <a:off x="1259632" y="2420888"/>
            <a:ext cx="6840760" cy="3312368"/>
          </a:xfrm>
          <a:prstGeom prst="wedgeRoundRectCallout">
            <a:avLst>
              <a:gd name="adj1" fmla="val -3434"/>
              <a:gd name="adj2" fmla="val -94956"/>
              <a:gd name="adj3" fmla="val 16667"/>
            </a:avLst>
          </a:prstGeom>
          <a:solidFill>
            <a:schemeClr val="accent1">
              <a:alpha val="2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04813" indent="-214313" defTabSz="685800" eaLnBrk="1" fontAlgn="auto" hangingPunct="1">
              <a:spcBef>
                <a:spcPts val="0"/>
              </a:spcBef>
              <a:spcAft>
                <a:spcPts val="450"/>
              </a:spcAft>
              <a:buFont typeface="Arial" panose="020B0604020202020204" pitchFamily="34" charset="0"/>
              <a:buChar char="•"/>
              <a:defRPr/>
            </a:pPr>
            <a:r>
              <a:rPr lang="ru-RU" sz="2000" dirty="0">
                <a:solidFill>
                  <a:srgbClr val="5B9BD5">
                    <a:lumMod val="75000"/>
                  </a:srgbClr>
                </a:solidFill>
              </a:rPr>
              <a:t>Суд</a:t>
            </a:r>
          </a:p>
          <a:p>
            <a:pPr marL="404813" indent="-214313" defTabSz="685800" eaLnBrk="1" fontAlgn="auto" hangingPunct="1">
              <a:spcBef>
                <a:spcPts val="0"/>
              </a:spcBef>
              <a:spcAft>
                <a:spcPts val="450"/>
              </a:spcAft>
              <a:buFont typeface="Arial" panose="020B0604020202020204" pitchFamily="34" charset="0"/>
              <a:buChar char="•"/>
              <a:defRPr/>
            </a:pPr>
            <a:r>
              <a:rPr lang="ru-RU" sz="2000" dirty="0">
                <a:solidFill>
                  <a:srgbClr val="5B9BD5">
                    <a:lumMod val="75000"/>
                  </a:srgbClr>
                </a:solidFill>
              </a:rPr>
              <a:t>«Следствие ведут знатоки»</a:t>
            </a:r>
          </a:p>
          <a:p>
            <a:pPr marL="404813" indent="-214313" defTabSz="685800" eaLnBrk="1" fontAlgn="auto" hangingPunct="1">
              <a:spcBef>
                <a:spcPts val="0"/>
              </a:spcBef>
              <a:spcAft>
                <a:spcPts val="450"/>
              </a:spcAft>
              <a:buFont typeface="Arial" panose="020B0604020202020204" pitchFamily="34" charset="0"/>
              <a:buChar char="•"/>
              <a:defRPr/>
            </a:pPr>
            <a:r>
              <a:rPr lang="ru-RU" sz="2000" dirty="0">
                <a:solidFill>
                  <a:srgbClr val="5B9BD5">
                    <a:lumMod val="75000"/>
                  </a:srgbClr>
                </a:solidFill>
              </a:rPr>
              <a:t>Ученый совет</a:t>
            </a:r>
          </a:p>
          <a:p>
            <a:pPr marL="404813" indent="-214313" defTabSz="685800" eaLnBrk="1" fontAlgn="auto" hangingPunct="1">
              <a:spcBef>
                <a:spcPts val="0"/>
              </a:spcBef>
              <a:spcAft>
                <a:spcPts val="450"/>
              </a:spcAft>
              <a:buFont typeface="Arial" panose="020B0604020202020204" pitchFamily="34" charset="0"/>
              <a:buChar char="•"/>
              <a:defRPr/>
            </a:pPr>
            <a:r>
              <a:rPr lang="ru-RU" sz="2000" dirty="0">
                <a:solidFill>
                  <a:srgbClr val="5B9BD5">
                    <a:lumMod val="75000"/>
                  </a:srgbClr>
                </a:solidFill>
              </a:rPr>
              <a:t>Чтения (литературные, исторические, научные)</a:t>
            </a:r>
          </a:p>
          <a:p>
            <a:pPr marL="404813" indent="-214313" defTabSz="685800" eaLnBrk="1" fontAlgn="auto" hangingPunct="1">
              <a:spcBef>
                <a:spcPts val="0"/>
              </a:spcBef>
              <a:spcAft>
                <a:spcPts val="450"/>
              </a:spcAft>
              <a:buFont typeface="Arial" panose="020B0604020202020204" pitchFamily="34" charset="0"/>
              <a:buChar char="•"/>
              <a:defRPr/>
            </a:pPr>
            <a:r>
              <a:rPr lang="ru-RU" sz="2000" dirty="0">
                <a:solidFill>
                  <a:srgbClr val="5B9BD5">
                    <a:lumMod val="75000"/>
                  </a:srgbClr>
                </a:solidFill>
              </a:rPr>
              <a:t>Переговоры</a:t>
            </a:r>
          </a:p>
          <a:p>
            <a:pPr marL="404813" indent="-214313" defTabSz="685800" eaLnBrk="1" fontAlgn="auto" hangingPunct="1">
              <a:spcBef>
                <a:spcPts val="0"/>
              </a:spcBef>
              <a:spcAft>
                <a:spcPts val="450"/>
              </a:spcAft>
              <a:buFont typeface="Arial" panose="020B0604020202020204" pitchFamily="34" charset="0"/>
              <a:buChar char="•"/>
              <a:defRPr/>
            </a:pPr>
            <a:r>
              <a:rPr lang="ru-RU" sz="2000" dirty="0">
                <a:solidFill>
                  <a:srgbClr val="5B9BD5">
                    <a:lumMod val="75000"/>
                  </a:srgbClr>
                </a:solidFill>
              </a:rPr>
              <a:t>Парламент и др.</a:t>
            </a: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ая прямоугольная выноска 19"/>
          <p:cNvSpPr/>
          <p:nvPr/>
        </p:nvSpPr>
        <p:spPr>
          <a:xfrm>
            <a:off x="1475917" y="1772815"/>
            <a:ext cx="6048672" cy="3928237"/>
          </a:xfrm>
          <a:prstGeom prst="wedgeRoundRectCallout">
            <a:avLst>
              <a:gd name="adj1" fmla="val -2673"/>
              <a:gd name="adj2" fmla="val -71378"/>
              <a:gd name="adj3" fmla="val 16667"/>
            </a:avLst>
          </a:prstGeom>
          <a:solidFill>
            <a:schemeClr val="accent1">
              <a:alpha val="2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Занятие-презентация</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Посиделки</a:t>
            </a:r>
          </a:p>
          <a:p>
            <a:pPr marL="404813" indent="-214313" defTabSz="685800" eaLnBrk="1" fontAlgn="auto" hangingPunct="1">
              <a:spcBef>
                <a:spcPts val="0"/>
              </a:spcBef>
              <a:spcAft>
                <a:spcPts val="0"/>
              </a:spcAft>
              <a:buFont typeface="Arial" panose="020B0604020202020204" pitchFamily="34" charset="0"/>
              <a:buChar char="•"/>
              <a:defRPr/>
            </a:pPr>
            <a:r>
              <a:rPr lang="ru-RU" dirty="0">
                <a:solidFill>
                  <a:srgbClr val="5B9BD5">
                    <a:lumMod val="75000"/>
                  </a:srgbClr>
                </a:solidFill>
              </a:rPr>
              <a:t>Музейное занятие </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Исповедь</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Гостиная </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Педагогическая мастерская</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Квест  </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Заочное </a:t>
            </a:r>
            <a:r>
              <a:rPr lang="en-US" dirty="0">
                <a:solidFill>
                  <a:srgbClr val="5B9BD5">
                    <a:lumMod val="75000"/>
                  </a:srgbClr>
                </a:solidFill>
              </a:rPr>
              <a:t>/ </a:t>
            </a:r>
            <a:r>
              <a:rPr lang="ru-RU" dirty="0">
                <a:solidFill>
                  <a:srgbClr val="5B9BD5">
                    <a:lumMod val="75000"/>
                  </a:srgbClr>
                </a:solidFill>
              </a:rPr>
              <a:t>виртуальное путешествие</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Экологическая тропа</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«Волшебный конверт» и др.</a:t>
            </a:r>
          </a:p>
        </p:txBody>
      </p:sp>
      <p:sp>
        <p:nvSpPr>
          <p:cNvPr id="25" name="TextBox 24"/>
          <p:cNvSpPr txBox="1"/>
          <p:nvPr/>
        </p:nvSpPr>
        <p:spPr>
          <a:xfrm>
            <a:off x="1547813" y="333375"/>
            <a:ext cx="5995987" cy="506413"/>
          </a:xfrm>
          <a:prstGeom prst="rect">
            <a:avLst/>
          </a:prstGeom>
          <a:noFill/>
        </p:spPr>
        <p:txBody>
          <a:bodyPr>
            <a:spAutoFit/>
          </a:bodyPr>
          <a:lstStyle/>
          <a:p>
            <a:pPr algn="ctr" defTabSz="685800" eaLnBrk="1" fontAlgn="auto" hangingPunct="1">
              <a:spcBef>
                <a:spcPts val="0"/>
              </a:spcBef>
              <a:spcAft>
                <a:spcPts val="0"/>
              </a:spcAft>
              <a:defRPr/>
            </a:pPr>
            <a:r>
              <a:rPr lang="ru-RU" sz="1350" b="1" dirty="0">
                <a:solidFill>
                  <a:prstClr val="black"/>
                </a:solidFill>
                <a:latin typeface="Times New Roman" panose="02020603050405020304" pitchFamily="18" charset="0"/>
                <a:cs typeface="Times New Roman" panose="02020603050405020304" pitchFamily="18" charset="0"/>
              </a:rPr>
              <a:t>ЗАНЯТИЯ НА ОСНОВЕ НЕТРАДИЦИОННОЙ ОРГАНИЗАЦИИ УЧЕБНОГО  ПРОЦЕССА</a:t>
            </a: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ая прямоугольная выноска 19">
            <a:hlinkClick r:id="rId2" action="ppaction://hlinkfile"/>
          </p:cNvPr>
          <p:cNvSpPr/>
          <p:nvPr/>
        </p:nvSpPr>
        <p:spPr>
          <a:xfrm>
            <a:off x="2195736" y="2204864"/>
            <a:ext cx="4968233" cy="1842572"/>
          </a:xfrm>
          <a:prstGeom prst="wedgeRoundRectCallout">
            <a:avLst>
              <a:gd name="adj1" fmla="val -9673"/>
              <a:gd name="adj2" fmla="val -99356"/>
              <a:gd name="adj3" fmla="val 16667"/>
            </a:avLst>
          </a:prstGeom>
          <a:solidFill>
            <a:schemeClr val="accent1">
              <a:alpha val="2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Занятие без педагога</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Занятие </a:t>
            </a:r>
            <a:r>
              <a:rPr lang="ru-RU" dirty="0" err="1">
                <a:solidFill>
                  <a:srgbClr val="5B9BD5">
                    <a:lumMod val="75000"/>
                  </a:srgbClr>
                </a:solidFill>
              </a:rPr>
              <a:t>взаимообучения</a:t>
            </a:r>
            <a:endParaRPr lang="ru-RU" dirty="0">
              <a:solidFill>
                <a:srgbClr val="5B9BD5">
                  <a:lumMod val="75000"/>
                </a:srgbClr>
              </a:solidFill>
            </a:endParaRP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Занятие-консультация</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Общественный смотр знаний</a:t>
            </a:r>
          </a:p>
        </p:txBody>
      </p:sp>
      <p:sp>
        <p:nvSpPr>
          <p:cNvPr id="9" name="TextBox 8"/>
          <p:cNvSpPr txBox="1"/>
          <p:nvPr/>
        </p:nvSpPr>
        <p:spPr>
          <a:xfrm>
            <a:off x="1476375" y="476250"/>
            <a:ext cx="5994400" cy="508000"/>
          </a:xfrm>
          <a:prstGeom prst="rect">
            <a:avLst/>
          </a:prstGeom>
          <a:noFill/>
        </p:spPr>
        <p:txBody>
          <a:bodyPr>
            <a:spAutoFit/>
          </a:bodyPr>
          <a:lstStyle/>
          <a:p>
            <a:pPr algn="ctr" defTabSz="685800" eaLnBrk="1" fontAlgn="auto" hangingPunct="1">
              <a:spcBef>
                <a:spcPts val="0"/>
              </a:spcBef>
              <a:spcAft>
                <a:spcPts val="0"/>
              </a:spcAft>
              <a:defRPr/>
            </a:pPr>
            <a:r>
              <a:rPr lang="ru-RU" sz="1350" b="1" dirty="0">
                <a:solidFill>
                  <a:prstClr val="black"/>
                </a:solidFill>
                <a:latin typeface="Times New Roman" panose="02020603050405020304" pitchFamily="18" charset="0"/>
                <a:cs typeface="Times New Roman" panose="02020603050405020304" pitchFamily="18" charset="0"/>
              </a:rPr>
              <a:t>ЗАНЯТИЯ НА ОСНОВЕ НЕТРАДИЦИОННОГО УПРАВЛЕНИЯ ОБРАЗОВАТЕЛЬНЫМ ПРОЦЕССОМ  </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14313"/>
            <a:ext cx="8658225" cy="1438275"/>
          </a:xfrm>
        </p:spPr>
        <p:txBody>
          <a:bodyPr rtlCol="0">
            <a:normAutofit/>
          </a:bodyPr>
          <a:lstStyle/>
          <a:p>
            <a:pPr eaLnBrk="1" fontAlgn="auto" hangingPunct="1">
              <a:spcAft>
                <a:spcPts val="0"/>
              </a:spcAft>
              <a:defRPr/>
            </a:pPr>
            <a:r>
              <a:rPr lang="ru-RU" sz="2800" b="1" dirty="0" smtClean="0">
                <a:ea typeface="+mn-ea"/>
                <a:cs typeface="Arial" panose="020B0604020202020204" pitchFamily="34" charset="0"/>
              </a:rPr>
              <a:t>Структурные компоненты ДОП</a:t>
            </a:r>
            <a:br>
              <a:rPr lang="ru-RU" sz="2800" b="1" dirty="0" smtClean="0">
                <a:ea typeface="+mn-ea"/>
                <a:cs typeface="Arial" panose="020B0604020202020204" pitchFamily="34" charset="0"/>
              </a:rPr>
            </a:br>
            <a:r>
              <a:rPr lang="ru-RU" sz="2000" b="1" dirty="0" smtClean="0">
                <a:solidFill>
                  <a:schemeClr val="accent1">
                    <a:lumMod val="75000"/>
                  </a:schemeClr>
                </a:solidFill>
                <a:ea typeface="+mn-ea"/>
                <a:cs typeface="Arial" panose="020B0604020202020204" pitchFamily="34" charset="0"/>
              </a:rPr>
              <a:t>в соответствии с  распоряжением Комитета по образованию </a:t>
            </a:r>
            <a:br>
              <a:rPr lang="ru-RU" sz="2000" b="1" dirty="0" smtClean="0">
                <a:solidFill>
                  <a:schemeClr val="accent1">
                    <a:lumMod val="75000"/>
                  </a:schemeClr>
                </a:solidFill>
                <a:ea typeface="+mn-ea"/>
                <a:cs typeface="Arial" panose="020B0604020202020204" pitchFamily="34" charset="0"/>
              </a:rPr>
            </a:br>
            <a:r>
              <a:rPr lang="ru-RU" sz="2000" b="1" dirty="0" smtClean="0">
                <a:solidFill>
                  <a:schemeClr val="accent1">
                    <a:lumMod val="75000"/>
                  </a:schemeClr>
                </a:solidFill>
                <a:ea typeface="+mn-ea"/>
                <a:cs typeface="Arial" panose="020B0604020202020204" pitchFamily="34" charset="0"/>
              </a:rPr>
              <a:t>от 25.08.2022 № 1676-р</a:t>
            </a:r>
            <a:br>
              <a:rPr lang="ru-RU" sz="2000" b="1" dirty="0" smtClean="0">
                <a:solidFill>
                  <a:schemeClr val="accent1">
                    <a:lumMod val="75000"/>
                  </a:schemeClr>
                </a:solidFill>
                <a:ea typeface="+mn-ea"/>
                <a:cs typeface="Arial" panose="020B0604020202020204" pitchFamily="34" charset="0"/>
              </a:rPr>
            </a:br>
            <a:endParaRPr lang="ru-RU" sz="2000" b="1" dirty="0">
              <a:solidFill>
                <a:schemeClr val="accent1">
                  <a:lumMod val="75000"/>
                </a:schemeClr>
              </a:solidFill>
              <a:ea typeface="+mn-ea"/>
              <a:cs typeface="Arial" panose="020B0604020202020204" pitchFamily="34" charset="0"/>
            </a:endParaRPr>
          </a:p>
        </p:txBody>
      </p:sp>
      <p:sp>
        <p:nvSpPr>
          <p:cNvPr id="24579" name="Rectangle 3"/>
          <p:cNvSpPr>
            <a:spLocks noGrp="1" noChangeArrowheads="1"/>
          </p:cNvSpPr>
          <p:nvPr>
            <p:ph idx="1"/>
          </p:nvPr>
        </p:nvSpPr>
        <p:spPr>
          <a:xfrm>
            <a:off x="611188" y="2133600"/>
            <a:ext cx="8229600" cy="4389438"/>
          </a:xfrm>
        </p:spPr>
        <p:txBody>
          <a:bodyPr rtlCol="0">
            <a:normAutofit/>
          </a:bodyPr>
          <a:lstStyle/>
          <a:p>
            <a:pPr eaLnBrk="1" fontAlgn="auto" hangingPunct="1">
              <a:spcAft>
                <a:spcPts val="0"/>
              </a:spcAft>
              <a:defRPr/>
            </a:pPr>
            <a:r>
              <a:rPr lang="ru-RU" sz="2400" dirty="0" smtClean="0">
                <a:latin typeface="+mj-lt"/>
              </a:rPr>
              <a:t>Титульный лист </a:t>
            </a:r>
          </a:p>
          <a:p>
            <a:pPr eaLnBrk="1" fontAlgn="auto" hangingPunct="1">
              <a:spcAft>
                <a:spcPts val="0"/>
              </a:spcAft>
              <a:defRPr/>
            </a:pPr>
            <a:r>
              <a:rPr lang="ru-RU" sz="2400" dirty="0" smtClean="0">
                <a:latin typeface="+mj-lt"/>
              </a:rPr>
              <a:t>Пояснительная записка</a:t>
            </a:r>
            <a:r>
              <a:rPr lang="en-US" sz="2400" dirty="0" smtClean="0">
                <a:latin typeface="+mj-lt"/>
              </a:rPr>
              <a:t> </a:t>
            </a:r>
            <a:endParaRPr lang="ru-RU" sz="2400" dirty="0" smtClean="0">
              <a:latin typeface="+mj-lt"/>
            </a:endParaRPr>
          </a:p>
          <a:p>
            <a:pPr eaLnBrk="1" fontAlgn="auto" hangingPunct="1">
              <a:spcAft>
                <a:spcPts val="0"/>
              </a:spcAft>
              <a:defRPr/>
            </a:pPr>
            <a:r>
              <a:rPr lang="ru-RU" sz="2400" dirty="0" smtClean="0">
                <a:latin typeface="+mj-lt"/>
              </a:rPr>
              <a:t>Учебный план</a:t>
            </a:r>
          </a:p>
          <a:p>
            <a:pPr eaLnBrk="1" fontAlgn="auto" hangingPunct="1">
              <a:spcAft>
                <a:spcPts val="0"/>
              </a:spcAft>
              <a:defRPr/>
            </a:pPr>
            <a:r>
              <a:rPr lang="ru-RU" sz="2400" dirty="0">
                <a:latin typeface="+mj-lt"/>
              </a:rPr>
              <a:t>Календарный учебный </a:t>
            </a:r>
            <a:r>
              <a:rPr lang="ru-RU" sz="2400" dirty="0" smtClean="0">
                <a:latin typeface="+mj-lt"/>
              </a:rPr>
              <a:t>график</a:t>
            </a:r>
          </a:p>
          <a:p>
            <a:pPr eaLnBrk="1" fontAlgn="auto" hangingPunct="1">
              <a:spcAft>
                <a:spcPts val="0"/>
              </a:spcAft>
              <a:defRPr/>
            </a:pPr>
            <a:r>
              <a:rPr lang="ru-RU" altLang="ru-RU" sz="2400" dirty="0" smtClean="0">
                <a:latin typeface="+mj-lt"/>
              </a:rPr>
              <a:t>Рабочая(</a:t>
            </a:r>
            <a:r>
              <a:rPr lang="ru-RU" altLang="ru-RU" sz="2400" dirty="0" err="1" smtClean="0">
                <a:latin typeface="+mj-lt"/>
              </a:rPr>
              <a:t>ие</a:t>
            </a:r>
            <a:r>
              <a:rPr lang="ru-RU" altLang="ru-RU" sz="2400" dirty="0" smtClean="0">
                <a:latin typeface="+mj-lt"/>
              </a:rPr>
              <a:t>) программа(ы) </a:t>
            </a:r>
            <a:endParaRPr lang="ru-RU" altLang="ru-RU" sz="2400" dirty="0">
              <a:latin typeface="+mj-lt"/>
            </a:endParaRPr>
          </a:p>
          <a:p>
            <a:pPr eaLnBrk="1" fontAlgn="auto" hangingPunct="1">
              <a:spcAft>
                <a:spcPts val="0"/>
              </a:spcAft>
              <a:defRPr/>
            </a:pPr>
            <a:r>
              <a:rPr lang="ru-RU" sz="2400" dirty="0" smtClean="0">
                <a:latin typeface="+mj-lt"/>
              </a:rPr>
              <a:t>Методические и оценочные </a:t>
            </a:r>
            <a:r>
              <a:rPr lang="ru-RU" sz="2400" dirty="0">
                <a:latin typeface="+mj-lt"/>
              </a:rPr>
              <a:t>и </a:t>
            </a:r>
            <a:r>
              <a:rPr lang="ru-RU" sz="2400" dirty="0" smtClean="0">
                <a:latin typeface="+mj-lt"/>
              </a:rPr>
              <a:t>материалы  </a:t>
            </a:r>
            <a:endParaRPr lang="ru-RU" sz="2400" dirty="0">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87450" y="692150"/>
            <a:ext cx="5995988" cy="300038"/>
          </a:xfrm>
          <a:prstGeom prst="rect">
            <a:avLst/>
          </a:prstGeom>
          <a:noFill/>
        </p:spPr>
        <p:txBody>
          <a:bodyPr>
            <a:spAutoFit/>
          </a:bodyPr>
          <a:lstStyle/>
          <a:p>
            <a:pPr algn="ctr" defTabSz="685800" eaLnBrk="1" fontAlgn="auto" hangingPunct="1">
              <a:spcBef>
                <a:spcPts val="0"/>
              </a:spcBef>
              <a:spcAft>
                <a:spcPts val="0"/>
              </a:spcAft>
              <a:defRPr/>
            </a:pPr>
            <a:r>
              <a:rPr lang="ru-RU" sz="1350" b="1" dirty="0">
                <a:solidFill>
                  <a:prstClr val="black"/>
                </a:solidFill>
                <a:latin typeface="Times New Roman" panose="02020603050405020304" pitchFamily="18" charset="0"/>
                <a:cs typeface="Times New Roman" panose="02020603050405020304" pitchFamily="18" charset="0"/>
              </a:rPr>
              <a:t>ЗАНЯТИЯ - СОРЕВНОВАНИЯ</a:t>
            </a:r>
          </a:p>
        </p:txBody>
      </p:sp>
      <p:sp>
        <p:nvSpPr>
          <p:cNvPr id="20" name="Скругленная прямоугольная выноска 19"/>
          <p:cNvSpPr/>
          <p:nvPr/>
        </p:nvSpPr>
        <p:spPr>
          <a:xfrm>
            <a:off x="1691680" y="2276872"/>
            <a:ext cx="5688313" cy="3096344"/>
          </a:xfrm>
          <a:prstGeom prst="wedgeRoundRectCallout">
            <a:avLst>
              <a:gd name="adj1" fmla="val -11202"/>
              <a:gd name="adj2" fmla="val -89855"/>
              <a:gd name="adj3" fmla="val 16667"/>
            </a:avLst>
          </a:prstGeom>
          <a:solidFill>
            <a:schemeClr val="accent1">
              <a:alpha val="2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603647"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Конкурс </a:t>
            </a:r>
          </a:p>
          <a:p>
            <a:pPr marL="603647"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Смотр</a:t>
            </a:r>
          </a:p>
          <a:p>
            <a:pPr marL="603647"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Фестиваль</a:t>
            </a:r>
          </a:p>
          <a:p>
            <a:pPr marL="603647"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КВН</a:t>
            </a:r>
          </a:p>
          <a:p>
            <a:pPr marL="603647"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Олимпиада</a:t>
            </a:r>
          </a:p>
          <a:p>
            <a:pPr marL="603647"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Турнир </a:t>
            </a:r>
          </a:p>
          <a:p>
            <a:pPr marL="603647"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Викторина </a:t>
            </a: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47813" y="765175"/>
            <a:ext cx="5995987" cy="300038"/>
          </a:xfrm>
          <a:prstGeom prst="rect">
            <a:avLst/>
          </a:prstGeom>
          <a:noFill/>
        </p:spPr>
        <p:txBody>
          <a:bodyPr>
            <a:spAutoFit/>
          </a:bodyPr>
          <a:lstStyle/>
          <a:p>
            <a:pPr algn="ctr" defTabSz="685800" eaLnBrk="1" fontAlgn="auto" hangingPunct="1">
              <a:spcBef>
                <a:spcPts val="0"/>
              </a:spcBef>
              <a:spcAft>
                <a:spcPts val="0"/>
              </a:spcAft>
              <a:defRPr/>
            </a:pPr>
            <a:r>
              <a:rPr lang="ru-RU" sz="1350" b="1" dirty="0">
                <a:solidFill>
                  <a:prstClr val="black"/>
                </a:solidFill>
                <a:latin typeface="Times New Roman" panose="02020603050405020304" pitchFamily="18" charset="0"/>
                <a:cs typeface="Times New Roman" panose="02020603050405020304" pitchFamily="18" charset="0"/>
              </a:rPr>
              <a:t>ЗАНЯТИЯ - ТВОРЧЕСТВО</a:t>
            </a:r>
          </a:p>
        </p:txBody>
      </p:sp>
      <p:sp>
        <p:nvSpPr>
          <p:cNvPr id="20" name="Скругленная прямоугольная выноска 19">
            <a:hlinkClick r:id="rId2" action="ppaction://hlinkfile"/>
          </p:cNvPr>
          <p:cNvSpPr/>
          <p:nvPr/>
        </p:nvSpPr>
        <p:spPr>
          <a:xfrm>
            <a:off x="1763688" y="2132856"/>
            <a:ext cx="4968233" cy="3960440"/>
          </a:xfrm>
          <a:prstGeom prst="wedgeRoundRectCallout">
            <a:avLst>
              <a:gd name="adj1" fmla="val 1262"/>
              <a:gd name="adj2" fmla="val -75436"/>
              <a:gd name="adj3" fmla="val 16667"/>
            </a:avLst>
          </a:prstGeom>
          <a:solidFill>
            <a:schemeClr val="accent1">
              <a:alpha val="28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Сочинение</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Сказка</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Фантазия</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Сюрприз</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Изобретение, конструкторское бюро</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Приключение</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Импровизация, театрализация </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Занятие творчества</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Защита и анализ творческих работ</a:t>
            </a:r>
          </a:p>
          <a:p>
            <a:pPr marL="404813" indent="-214313" defTabSz="685800" eaLnBrk="1" fontAlgn="auto" hangingPunct="1">
              <a:spcBef>
                <a:spcPts val="0"/>
              </a:spcBef>
              <a:spcAft>
                <a:spcPts val="450"/>
              </a:spcAft>
              <a:buFont typeface="Arial" panose="020B0604020202020204" pitchFamily="34" charset="0"/>
              <a:buChar char="•"/>
              <a:defRPr/>
            </a:pPr>
            <a:r>
              <a:rPr lang="ru-RU" dirty="0">
                <a:solidFill>
                  <a:srgbClr val="5B9BD5">
                    <a:lumMod val="75000"/>
                  </a:srgbClr>
                </a:solidFill>
              </a:rPr>
              <a:t>Творческий отчет</a:t>
            </a: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sz="half" idx="1"/>
          </p:nvPr>
        </p:nvSpPr>
        <p:spPr>
          <a:xfrm>
            <a:off x="571500" y="1500188"/>
            <a:ext cx="8572500" cy="4000500"/>
          </a:xfrm>
        </p:spPr>
        <p:txBody>
          <a:bodyPr rtlCol="0">
            <a:normAutofit fontScale="47500" lnSpcReduction="20000"/>
          </a:bodyPr>
          <a:lstStyle/>
          <a:p>
            <a:pPr marL="6350" indent="-6350" eaLnBrk="1" fontAlgn="auto" hangingPunct="1">
              <a:lnSpc>
                <a:spcPct val="110000"/>
              </a:lnSpc>
              <a:spcAft>
                <a:spcPts val="600"/>
              </a:spcAft>
              <a:buFont typeface="Wingdings" pitchFamily="2" charset="2"/>
              <a:buChar char="§"/>
              <a:defRPr/>
            </a:pPr>
            <a:r>
              <a:rPr lang="ru-RU" altLang="ru-RU" sz="5100" dirty="0">
                <a:latin typeface="+mj-lt"/>
              </a:rPr>
              <a:t> </a:t>
            </a:r>
            <a:r>
              <a:rPr lang="ru-RU" altLang="ru-RU" sz="5100" dirty="0" smtClean="0">
                <a:latin typeface="+mj-lt"/>
              </a:rPr>
              <a:t> фронтальная - работа педагога со всеми одновременно – рассказ, показ, выполнение упражнений, …</a:t>
            </a:r>
          </a:p>
          <a:p>
            <a:pPr marL="6350" indent="-6350" eaLnBrk="1" fontAlgn="auto" hangingPunct="1">
              <a:lnSpc>
                <a:spcPct val="110000"/>
              </a:lnSpc>
              <a:spcAft>
                <a:spcPts val="600"/>
              </a:spcAft>
              <a:buFont typeface="Wingdings" pitchFamily="2" charset="2"/>
              <a:buChar char="§"/>
              <a:defRPr/>
            </a:pPr>
            <a:r>
              <a:rPr lang="ru-RU" altLang="ru-RU" sz="5100" dirty="0" smtClean="0">
                <a:latin typeface="+mj-lt"/>
              </a:rPr>
              <a:t>  групповая  - работа в парах, тройках,  малых группах, звеньях, бригадах, и т.д. </a:t>
            </a:r>
          </a:p>
          <a:p>
            <a:pPr marL="6350" indent="-6350" eaLnBrk="1" fontAlgn="auto" hangingPunct="1">
              <a:lnSpc>
                <a:spcPct val="110000"/>
              </a:lnSpc>
              <a:spcAft>
                <a:spcPts val="600"/>
              </a:spcAft>
              <a:buFont typeface="Wingdings" pitchFamily="2" charset="2"/>
              <a:buChar char="§"/>
              <a:defRPr/>
            </a:pPr>
            <a:r>
              <a:rPr lang="ru-RU" altLang="ru-RU" sz="5100" dirty="0" smtClean="0">
                <a:latin typeface="+mj-lt"/>
              </a:rPr>
              <a:t> коллективная  - одновременная работа всех - разучивание танца, песни,  панно, картина, изделие, концерт, спектакль, соревнование командами</a:t>
            </a:r>
          </a:p>
          <a:p>
            <a:pPr marL="6350" indent="-6350" eaLnBrk="1" fontAlgn="auto" hangingPunct="1">
              <a:lnSpc>
                <a:spcPct val="110000"/>
              </a:lnSpc>
              <a:spcAft>
                <a:spcPts val="600"/>
              </a:spcAft>
              <a:buFont typeface="Wingdings" pitchFamily="2" charset="2"/>
              <a:buChar char="§"/>
              <a:defRPr/>
            </a:pPr>
            <a:r>
              <a:rPr lang="ru-RU" altLang="ru-RU" sz="5100" dirty="0" smtClean="0">
                <a:latin typeface="+mj-lt"/>
              </a:rPr>
              <a:t> индивидуальная - работа с одаренными, солистами, отстающими, оказание  индивидуальной помощи</a:t>
            </a:r>
          </a:p>
          <a:p>
            <a:pPr eaLnBrk="1" fontAlgn="auto" hangingPunct="1">
              <a:lnSpc>
                <a:spcPct val="90000"/>
              </a:lnSpc>
              <a:spcAft>
                <a:spcPts val="0"/>
              </a:spcAft>
              <a:defRPr/>
            </a:pPr>
            <a:endParaRPr lang="ru-RU" altLang="ru-RU" sz="2400" b="1" dirty="0" smtClean="0">
              <a:solidFill>
                <a:srgbClr val="58267E"/>
              </a:solidFill>
            </a:endParaRPr>
          </a:p>
          <a:p>
            <a:pPr marL="0" indent="0" eaLnBrk="1" fontAlgn="auto" hangingPunct="1">
              <a:lnSpc>
                <a:spcPct val="90000"/>
              </a:lnSpc>
              <a:spcAft>
                <a:spcPts val="0"/>
              </a:spcAft>
              <a:buFont typeface="Wingdings 2" pitchFamily="18" charset="2"/>
              <a:buNone/>
              <a:defRPr/>
            </a:pPr>
            <a:endParaRPr lang="ru-RU" altLang="ru-RU" sz="2400" b="1" dirty="0" smtClean="0">
              <a:solidFill>
                <a:srgbClr val="58267E"/>
              </a:solidFill>
            </a:endParaRPr>
          </a:p>
        </p:txBody>
      </p:sp>
      <p:sp>
        <p:nvSpPr>
          <p:cNvPr id="95235" name="Прямоугольник 4"/>
          <p:cNvSpPr>
            <a:spLocks noChangeArrowheads="1"/>
          </p:cNvSpPr>
          <p:nvPr/>
        </p:nvSpPr>
        <p:spPr bwMode="auto">
          <a:xfrm>
            <a:off x="1428750" y="5929313"/>
            <a:ext cx="5929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2" panose="05020102010507070707" pitchFamily="18" charset="2"/>
              <a:buNone/>
            </a:pPr>
            <a:r>
              <a:rPr lang="ru-RU" altLang="ru-RU" sz="1800" b="1" i="1" dirty="0">
                <a:solidFill>
                  <a:schemeClr val="tx2">
                    <a:lumMod val="60000"/>
                    <a:lumOff val="40000"/>
                  </a:schemeClr>
                </a:solidFill>
                <a:latin typeface="Arial" panose="020B0604020202020204" pitchFamily="34" charset="0"/>
              </a:rPr>
              <a:t>в соответствии с программой указывается конкретно в каких случаях</a:t>
            </a:r>
          </a:p>
        </p:txBody>
      </p:sp>
      <p:sp>
        <p:nvSpPr>
          <p:cNvPr id="4" name="Прямоугольник 3"/>
          <p:cNvSpPr/>
          <p:nvPr/>
        </p:nvSpPr>
        <p:spPr>
          <a:xfrm>
            <a:off x="571500" y="285750"/>
            <a:ext cx="8001000" cy="868363"/>
          </a:xfrm>
          <a:prstGeom prst="rect">
            <a:avLst/>
          </a:prstGeom>
        </p:spPr>
        <p:txBody>
          <a:bodyPr>
            <a:spAutoFit/>
          </a:bodyPr>
          <a:lstStyle/>
          <a:p>
            <a:pPr marL="6350" indent="-6350" eaLnBrk="1" fontAlgn="auto" hangingPunct="1">
              <a:lnSpc>
                <a:spcPct val="90000"/>
              </a:lnSpc>
              <a:spcBef>
                <a:spcPct val="20000"/>
              </a:spcBef>
              <a:spcAft>
                <a:spcPts val="0"/>
              </a:spcAft>
              <a:defRPr/>
            </a:pPr>
            <a:r>
              <a:rPr lang="ru-RU" altLang="ru-RU" sz="2800" b="1" dirty="0"/>
              <a:t>Форма организации деятельности учащихся на занятии</a:t>
            </a:r>
            <a:endParaRPr lang="ru-RU" altLang="ru-RU" sz="2800" dirty="0">
              <a:solidFill>
                <a:prstClr val="black"/>
              </a:solidFill>
              <a:latin typeface="Calibri"/>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4"/>
          <p:cNvSpPr txBox="1">
            <a:spLocks noChangeArrowheads="1"/>
          </p:cNvSpPr>
          <p:nvPr/>
        </p:nvSpPr>
        <p:spPr bwMode="auto">
          <a:xfrm>
            <a:off x="611188" y="333375"/>
            <a:ext cx="6911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2400" b="1" dirty="0" smtClean="0">
                <a:latin typeface="+mn-lt"/>
              </a:rPr>
              <a:t>Материально-техническое </a:t>
            </a:r>
            <a:r>
              <a:rPr lang="ru-RU" altLang="ru-RU" sz="2400" b="1" dirty="0" smtClean="0">
                <a:solidFill>
                  <a:srgbClr val="FF0000"/>
                </a:solidFill>
                <a:latin typeface="+mn-lt"/>
              </a:rPr>
              <a:t>оснащение</a:t>
            </a:r>
          </a:p>
        </p:txBody>
      </p:sp>
      <p:sp>
        <p:nvSpPr>
          <p:cNvPr id="96259" name="Прямоугольник 5"/>
          <p:cNvSpPr>
            <a:spLocks noChangeArrowheads="1"/>
          </p:cNvSpPr>
          <p:nvPr/>
        </p:nvSpPr>
        <p:spPr bwMode="auto">
          <a:xfrm>
            <a:off x="4067175" y="962025"/>
            <a:ext cx="4789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i="1">
                <a:solidFill>
                  <a:srgbClr val="000000"/>
                </a:solidFill>
                <a:latin typeface="Arial" panose="020B0604020202020204" pitchFamily="34" charset="0"/>
              </a:rPr>
              <a:t>Совокупность всех необходимых средств, в т.ч. технических,  которыми оснащено что-л.</a:t>
            </a:r>
            <a:endParaRPr lang="ru-RU" altLang="ru-RU" sz="1600" i="1">
              <a:latin typeface="Arial" panose="020B0604020202020204" pitchFamily="34" charset="0"/>
            </a:endParaRPr>
          </a:p>
        </p:txBody>
      </p:sp>
      <p:sp>
        <p:nvSpPr>
          <p:cNvPr id="96260" name="TextBox 6"/>
          <p:cNvSpPr txBox="1">
            <a:spLocks noChangeArrowheads="1"/>
          </p:cNvSpPr>
          <p:nvPr/>
        </p:nvSpPr>
        <p:spPr bwMode="auto">
          <a:xfrm>
            <a:off x="790575" y="2781300"/>
            <a:ext cx="597693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
            </a:pPr>
            <a:r>
              <a:rPr lang="ru-RU" altLang="ru-RU" sz="2000">
                <a:latin typeface="Arial" panose="020B0604020202020204" pitchFamily="34" charset="0"/>
              </a:rPr>
              <a:t>Требования к помещению</a:t>
            </a:r>
          </a:p>
          <a:p>
            <a:pPr>
              <a:spcBef>
                <a:spcPct val="0"/>
              </a:spcBef>
              <a:buFont typeface="Wingdings" panose="05000000000000000000" pitchFamily="2" charset="2"/>
              <a:buChar char="§"/>
            </a:pPr>
            <a:r>
              <a:rPr lang="ru-RU" altLang="ru-RU" sz="2000">
                <a:latin typeface="Arial" panose="020B0604020202020204" pitchFamily="34" charset="0"/>
              </a:rPr>
              <a:t>Мебель</a:t>
            </a:r>
          </a:p>
          <a:p>
            <a:pPr>
              <a:spcBef>
                <a:spcPct val="0"/>
              </a:spcBef>
              <a:buFont typeface="Wingdings" panose="05000000000000000000" pitchFamily="2" charset="2"/>
              <a:buChar char="§"/>
            </a:pPr>
            <a:r>
              <a:rPr lang="ru-RU" altLang="ru-RU" sz="2000">
                <a:latin typeface="Arial" panose="020B0604020202020204" pitchFamily="34" charset="0"/>
              </a:rPr>
              <a:t>Технические средства</a:t>
            </a:r>
          </a:p>
          <a:p>
            <a:pPr>
              <a:spcBef>
                <a:spcPct val="0"/>
              </a:spcBef>
              <a:buFont typeface="Wingdings" panose="05000000000000000000" pitchFamily="2" charset="2"/>
              <a:buChar char="§"/>
            </a:pPr>
            <a:r>
              <a:rPr lang="ru-RU" altLang="ru-RU" sz="2000">
                <a:latin typeface="Arial" panose="020B0604020202020204" pitchFamily="34" charset="0"/>
              </a:rPr>
              <a:t>Материалы</a:t>
            </a:r>
          </a:p>
          <a:p>
            <a:pPr>
              <a:spcBef>
                <a:spcPct val="0"/>
              </a:spcBef>
              <a:buFont typeface="Wingdings" panose="05000000000000000000" pitchFamily="2" charset="2"/>
              <a:buChar char="§"/>
            </a:pPr>
            <a:r>
              <a:rPr lang="ru-RU" altLang="ru-RU" sz="2000">
                <a:latin typeface="Arial" panose="020B0604020202020204" pitchFamily="34" charset="0"/>
              </a:rPr>
              <a:t>Инструменты</a:t>
            </a:r>
          </a:p>
          <a:p>
            <a:pPr>
              <a:spcBef>
                <a:spcPct val="0"/>
              </a:spcBef>
              <a:buFont typeface="Wingdings" panose="05000000000000000000" pitchFamily="2" charset="2"/>
              <a:buChar char="§"/>
            </a:pPr>
            <a:r>
              <a:rPr lang="ru-RU" altLang="ru-RU" sz="2000">
                <a:latin typeface="Arial" panose="020B0604020202020204" pitchFamily="34" charset="0"/>
              </a:rPr>
              <a:t>Приборы</a:t>
            </a:r>
          </a:p>
          <a:p>
            <a:pPr>
              <a:spcBef>
                <a:spcPct val="0"/>
              </a:spcBef>
              <a:buFont typeface="Wingdings" panose="05000000000000000000" pitchFamily="2" charset="2"/>
              <a:buChar char="§"/>
            </a:pPr>
            <a:r>
              <a:rPr lang="ru-RU" altLang="ru-RU" sz="2000">
                <a:latin typeface="Arial" panose="020B0604020202020204" pitchFamily="34" charset="0"/>
              </a:rPr>
              <a:t>Программное обеспечение</a:t>
            </a:r>
          </a:p>
          <a:p>
            <a:pPr>
              <a:spcBef>
                <a:spcPct val="0"/>
              </a:spcBef>
              <a:buFont typeface="Wingdings" panose="05000000000000000000" pitchFamily="2" charset="2"/>
              <a:buChar char="§"/>
            </a:pPr>
            <a:r>
              <a:rPr lang="ru-RU" altLang="ru-RU" sz="2000">
                <a:latin typeface="Arial" panose="020B0604020202020204" pitchFamily="34" charset="0"/>
              </a:rPr>
              <a:t>Форма или костюмы</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Прямоугольник 4"/>
          <p:cNvSpPr>
            <a:spLocks noChangeArrowheads="1"/>
          </p:cNvSpPr>
          <p:nvPr/>
        </p:nvSpPr>
        <p:spPr bwMode="auto">
          <a:xfrm>
            <a:off x="611188" y="404813"/>
            <a:ext cx="8499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Занятия художественно-производственных и обслуживающих цехов проходят в учебных лабораториях и мастерских, оснащённых всем необходимым оборудованием в соответствии со специализацией, а также компьютерной и копировальной техникой. </a:t>
            </a:r>
          </a:p>
        </p:txBody>
      </p:sp>
      <p:graphicFrame>
        <p:nvGraphicFramePr>
          <p:cNvPr id="6" name="Таблица 5"/>
          <p:cNvGraphicFramePr>
            <a:graphicFrameLocks noGrp="1"/>
          </p:cNvGraphicFramePr>
          <p:nvPr/>
        </p:nvGraphicFramePr>
        <p:xfrm>
          <a:off x="251520" y="1772816"/>
          <a:ext cx="8568952" cy="45720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370840">
                <a:tc>
                  <a:txBody>
                    <a:bodyPr/>
                    <a:lstStyle/>
                    <a:p>
                      <a:r>
                        <a:rPr lang="ru-RU" dirty="0" smtClean="0"/>
                        <a:t>Цех</a:t>
                      </a:r>
                      <a:endParaRPr lang="ru-RU" dirty="0"/>
                    </a:p>
                  </a:txBody>
                  <a:tcPr/>
                </a:tc>
                <a:tc>
                  <a:txBody>
                    <a:bodyPr/>
                    <a:lstStyle/>
                    <a:p>
                      <a:r>
                        <a:rPr lang="ru-RU" dirty="0" smtClean="0"/>
                        <a:t>Инструменты и приспособления</a:t>
                      </a:r>
                      <a:endParaRPr lang="ru-RU" dirty="0"/>
                    </a:p>
                  </a:txBody>
                  <a:tcPr/>
                </a:tc>
                <a:tc>
                  <a:txBody>
                    <a:bodyPr/>
                    <a:lstStyle/>
                    <a:p>
                      <a:r>
                        <a:rPr lang="ru-RU" dirty="0" smtClean="0"/>
                        <a:t>Материалы</a:t>
                      </a:r>
                      <a:endParaRPr lang="ru-RU" dirty="0"/>
                    </a:p>
                  </a:txBody>
                  <a:tcPr/>
                </a:tc>
                <a:tc>
                  <a:txBody>
                    <a:bodyPr/>
                    <a:lstStyle/>
                    <a:p>
                      <a:r>
                        <a:rPr lang="ru-RU" dirty="0" smtClean="0"/>
                        <a:t>Специальное оборудование </a:t>
                      </a:r>
                      <a:endParaRPr lang="ru-RU" dirty="0"/>
                    </a:p>
                  </a:txBody>
                  <a:tcPr/>
                </a:tc>
                <a:extLst>
                  <a:ext uri="{0D108BD9-81ED-4DB2-BD59-A6C34878D82A}">
                    <a16:rowId xmlns:a16="http://schemas.microsoft.com/office/drawing/2014/main" val="10000"/>
                  </a:ext>
                </a:extLst>
              </a:tr>
              <a:tr h="370840">
                <a:tc>
                  <a:txBody>
                    <a:bodyPr/>
                    <a:lstStyle/>
                    <a:p>
                      <a:r>
                        <a:rPr lang="ru-RU" dirty="0" smtClean="0"/>
                        <a:t>Поделочный</a:t>
                      </a:r>
                      <a:endParaRPr lang="ru-RU" dirty="0"/>
                    </a:p>
                  </a:txBody>
                  <a:tcPr vert="vert" anchor="ctr"/>
                </a:tc>
                <a:tc>
                  <a:txBody>
                    <a:bodyPr/>
                    <a:lstStyle/>
                    <a:p>
                      <a:r>
                        <a:rPr lang="ru-RU" dirty="0" smtClean="0"/>
                        <a:t>Столярный инструмент (молоток, пила, стамеска), измерительные инструменты (рулетка, линейка, уровнемер, штангенциркуль, уголок и т. д.), циркуль, карандаши, пассатижи, кусачки, </a:t>
                      </a:r>
                      <a:r>
                        <a:rPr lang="ru-RU" dirty="0" err="1" smtClean="0"/>
                        <a:t>узкогубцы</a:t>
                      </a:r>
                      <a:r>
                        <a:rPr lang="ru-RU" dirty="0" smtClean="0"/>
                        <a:t>, гвозди, </a:t>
                      </a:r>
                      <a:r>
                        <a:rPr lang="ru-RU" dirty="0" err="1" smtClean="0"/>
                        <a:t>саморезы</a:t>
                      </a:r>
                      <a:r>
                        <a:rPr lang="ru-RU" dirty="0" smtClean="0"/>
                        <a:t> по дереву и металлу, скобяные изделия для болтовых соединений и т. д</a:t>
                      </a:r>
                      <a:endParaRPr lang="ru-RU" dirty="0"/>
                    </a:p>
                  </a:txBody>
                  <a:tcPr/>
                </a:tc>
                <a:tc>
                  <a:txBody>
                    <a:bodyPr/>
                    <a:lstStyle/>
                    <a:p>
                      <a:r>
                        <a:rPr lang="ru-RU" dirty="0" smtClean="0"/>
                        <a:t>Бумага, картон, клей ПВА, декорационные элементы, рашпильные и глухие петли, пластины разных форм, пиломатериалы (брус, доска, фанера, мебельный щит и прочее) </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Электролобзики</a:t>
                      </a:r>
                      <a:r>
                        <a:rPr lang="ru-RU" dirty="0" smtClean="0"/>
                        <a:t>, </a:t>
                      </a:r>
                      <a:r>
                        <a:rPr lang="ru-RU" dirty="0" err="1" smtClean="0"/>
                        <a:t>шуруповерты</a:t>
                      </a:r>
                      <a:r>
                        <a:rPr lang="ru-RU" dirty="0" smtClean="0"/>
                        <a:t> аккумуляторные и проводные, электрические дрели, мебельные </a:t>
                      </a:r>
                      <a:r>
                        <a:rPr lang="ru-RU" dirty="0" err="1" smtClean="0"/>
                        <a:t>степлеры</a:t>
                      </a:r>
                      <a:r>
                        <a:rPr lang="ru-RU" dirty="0" smtClean="0"/>
                        <a:t>, токарный станок ТВ-6, станок настольно-сверлильный, станок фрезерный, станок деревообрабатывающий, паркетная пила, </a:t>
                      </a:r>
                      <a:r>
                        <a:rPr lang="ru-RU" dirty="0" err="1" smtClean="0"/>
                        <a:t>электрорубанок</a:t>
                      </a:r>
                      <a:endParaRPr lang="ru-RU" dirty="0" smtClean="0"/>
                    </a:p>
                    <a:p>
                      <a:endParaRPr lang="ru-RU" dirty="0"/>
                    </a:p>
                  </a:txBody>
                  <a:tcPr/>
                </a:tc>
                <a:extLst>
                  <a:ext uri="{0D108BD9-81ED-4DB2-BD59-A6C34878D82A}">
                    <a16:rowId xmlns:a16="http://schemas.microsoft.com/office/drawing/2014/main" val="10001"/>
                  </a:ext>
                </a:extLst>
              </a:tr>
            </a:tbl>
          </a:graphicData>
        </a:graphic>
      </p:graphicFrame>
      <p:sp>
        <p:nvSpPr>
          <p:cNvPr id="2" name="TextBox 1"/>
          <p:cNvSpPr txBox="1"/>
          <p:nvPr/>
        </p:nvSpPr>
        <p:spPr>
          <a:xfrm>
            <a:off x="71438" y="404813"/>
            <a:ext cx="360362" cy="1108075"/>
          </a:xfrm>
          <a:prstGeom prst="rect">
            <a:avLst/>
          </a:prstGeom>
          <a:noFill/>
        </p:spPr>
        <p:txBody>
          <a:bodyPr>
            <a:spAutoFit/>
          </a:bodyPr>
          <a:lstStyle/>
          <a:p>
            <a:pPr>
              <a:defRPr/>
            </a:pPr>
            <a:r>
              <a:rPr lang="ru-RU" sz="6600" dirty="0">
                <a:solidFill>
                  <a:schemeClr val="tx2">
                    <a:lumMod val="60000"/>
                    <a:lumOff val="40000"/>
                  </a:schemeClr>
                </a:solidFill>
              </a:rPr>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95288" y="180975"/>
            <a:ext cx="7793037" cy="450850"/>
          </a:xfrm>
        </p:spPr>
        <p:txBody>
          <a:bodyPr rtlCol="0">
            <a:normAutofit fontScale="90000"/>
          </a:bodyPr>
          <a:lstStyle/>
          <a:p>
            <a:pPr eaLnBrk="1" fontAlgn="auto" hangingPunct="1">
              <a:spcAft>
                <a:spcPts val="0"/>
              </a:spcAft>
              <a:defRPr/>
            </a:pPr>
            <a:r>
              <a:rPr lang="ru-RU" altLang="ru-RU" sz="3100" b="1" dirty="0" smtClean="0"/>
              <a:t>УЧЕБНЫЙ ПЛАН</a:t>
            </a:r>
            <a:r>
              <a:rPr lang="ru-RU" altLang="ru-RU" sz="3100" dirty="0" smtClean="0"/>
              <a:t> </a:t>
            </a:r>
            <a:r>
              <a:rPr lang="en-US" altLang="ru-RU" sz="3100" dirty="0" smtClean="0"/>
              <a:t/>
            </a:r>
            <a:br>
              <a:rPr lang="en-US" altLang="ru-RU" sz="3100" dirty="0" smtClean="0"/>
            </a:br>
            <a:r>
              <a:rPr lang="ru-RU" altLang="ru-RU" sz="2400" dirty="0" smtClean="0"/>
              <a:t>___</a:t>
            </a:r>
            <a:r>
              <a:rPr lang="en-US" altLang="ru-RU" sz="2400" dirty="0" smtClean="0"/>
              <a:t> </a:t>
            </a:r>
            <a:r>
              <a:rPr lang="ru-RU" altLang="ru-RU" sz="2400" b="1" dirty="0" smtClean="0"/>
              <a:t>год обучения</a:t>
            </a:r>
          </a:p>
        </p:txBody>
      </p:sp>
      <p:graphicFrame>
        <p:nvGraphicFramePr>
          <p:cNvPr id="75843" name="Group 67"/>
          <p:cNvGraphicFramePr>
            <a:graphicFrameLocks noGrp="1"/>
          </p:cNvGraphicFramePr>
          <p:nvPr>
            <p:ph idx="4294967295"/>
            <p:extLst>
              <p:ext uri="{D42A27DB-BD31-4B8C-83A1-F6EECF244321}">
                <p14:modId xmlns:p14="http://schemas.microsoft.com/office/powerpoint/2010/main" val="2140148326"/>
              </p:ext>
            </p:extLst>
          </p:nvPr>
        </p:nvGraphicFramePr>
        <p:xfrm>
          <a:off x="214313" y="928688"/>
          <a:ext cx="7429501" cy="5769900"/>
        </p:xfrm>
        <a:graphic>
          <a:graphicData uri="http://schemas.openxmlformats.org/drawingml/2006/table">
            <a:tbl>
              <a:tblPr/>
              <a:tblGrid>
                <a:gridCol w="571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785813">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285875">
                  <a:extLst>
                    <a:ext uri="{9D8B030D-6E8A-4147-A177-3AD203B41FA5}">
                      <a16:colId xmlns:a16="http://schemas.microsoft.com/office/drawing/2014/main" val="20004"/>
                    </a:ext>
                  </a:extLst>
                </a:gridCol>
                <a:gridCol w="2071688">
                  <a:extLst>
                    <a:ext uri="{9D8B030D-6E8A-4147-A177-3AD203B41FA5}">
                      <a16:colId xmlns:a16="http://schemas.microsoft.com/office/drawing/2014/main" val="20005"/>
                    </a:ext>
                  </a:extLst>
                </a:gridCol>
              </a:tblGrid>
              <a:tr h="500080">
                <a:tc rowSpan="2">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 </a:t>
                      </a:r>
                      <a:r>
                        <a:rPr kumimoji="0" lang="ru-RU" sz="2000" b="0" i="0" u="none" strike="noStrike" cap="none" normalizeH="0" baseline="0" dirty="0" err="1" smtClean="0">
                          <a:ln>
                            <a:noFill/>
                          </a:ln>
                          <a:solidFill>
                            <a:schemeClr val="tx1"/>
                          </a:solidFill>
                          <a:effectLst/>
                          <a:latin typeface="+mj-lt"/>
                        </a:rPr>
                        <a:t>п</a:t>
                      </a:r>
                      <a:r>
                        <a:rPr kumimoji="0" lang="ru-RU" sz="2000" b="0" i="0" u="none" strike="noStrike" cap="none" normalizeH="0" baseline="0" dirty="0" smtClean="0">
                          <a:ln>
                            <a:noFill/>
                          </a:ln>
                          <a:solidFill>
                            <a:schemeClr val="tx1"/>
                          </a:solidFill>
                          <a:effectLst/>
                          <a:latin typeface="+mj-lt"/>
                        </a:rPr>
                        <a:t>/</a:t>
                      </a:r>
                      <a:r>
                        <a:rPr kumimoji="0" lang="ru-RU" sz="2000" b="0" i="0" u="none" strike="noStrike" cap="none" normalizeH="0" baseline="0" dirty="0" err="1" smtClean="0">
                          <a:ln>
                            <a:noFill/>
                          </a:ln>
                          <a:solidFill>
                            <a:schemeClr val="tx1"/>
                          </a:solidFill>
                          <a:effectLst/>
                          <a:latin typeface="+mj-lt"/>
                        </a:rPr>
                        <a:t>п</a:t>
                      </a:r>
                      <a:endParaRPr kumimoji="0" lang="ru-RU" sz="2000" b="0" i="0" u="none" strike="noStrike" cap="none" normalizeH="0" baseline="0" dirty="0" smtClean="0">
                        <a:ln>
                          <a:noFill/>
                        </a:ln>
                        <a:solidFill>
                          <a:schemeClr val="tx1"/>
                        </a:solidFill>
                        <a:effectLst/>
                        <a:latin typeface="+mj-lt"/>
                      </a:endParaRPr>
                    </a:p>
                  </a:txBody>
                  <a:tcPr marL="91434" marR="91434"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Название раздела, темы</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Количество часов</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Формы контроля</a:t>
                      </a:r>
                    </a:p>
                  </a:txBody>
                  <a:tcPr marL="91434" marR="91434"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0832">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Всего</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Теория</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Практика</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ru-RU" sz="2000" b="0" i="0" u="none" strike="noStrike" cap="none" normalizeH="0" baseline="0" dirty="0" smtClean="0">
                        <a:ln>
                          <a:noFill/>
                        </a:ln>
                        <a:solidFill>
                          <a:schemeClr val="tx1"/>
                        </a:solidFill>
                        <a:effectLst/>
                        <a:latin typeface="+mj-lt"/>
                      </a:endParaRPr>
                    </a:p>
                  </a:txBody>
                  <a:tcPr marL="91435" marR="91435"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1972">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smtClean="0">
                          <a:ln>
                            <a:noFill/>
                          </a:ln>
                          <a:solidFill>
                            <a:schemeClr val="tx1"/>
                          </a:solidFill>
                          <a:effectLst/>
                          <a:latin typeface="+mj-lt"/>
                        </a:rPr>
                        <a:t>1</a:t>
                      </a:r>
                    </a:p>
                  </a:txBody>
                  <a:tcPr marL="91434" marR="91434"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Вводное занятие </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1</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0,5</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1" i="0" u="none" strike="noStrike" cap="none" normalizeH="0" baseline="0" dirty="0" smtClean="0">
                          <a:ln>
                            <a:noFill/>
                          </a:ln>
                          <a:solidFill>
                            <a:srgbClr val="FF0000"/>
                          </a:solidFill>
                          <a:effectLst/>
                          <a:latin typeface="+mj-lt"/>
                        </a:rPr>
                        <a:t>0,5</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Практические задания</a:t>
                      </a:r>
                    </a:p>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Наблюдение </a:t>
                      </a:r>
                    </a:p>
                  </a:txBody>
                  <a:tcPr marL="91434" marR="91434"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41">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smtClean="0">
                          <a:ln>
                            <a:noFill/>
                          </a:ln>
                          <a:solidFill>
                            <a:schemeClr val="tx1"/>
                          </a:solidFill>
                          <a:effectLst/>
                          <a:latin typeface="+mj-lt"/>
                        </a:rPr>
                        <a:t>2</a:t>
                      </a:r>
                    </a:p>
                  </a:txBody>
                  <a:tcPr marL="91434" marR="91434"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defRPr/>
                      </a:pPr>
                      <a:r>
                        <a:rPr kumimoji="0" lang="ru-RU" sz="2000" b="0" i="0" u="none" strike="noStrike" kern="1200" cap="none" normalizeH="0" baseline="0" dirty="0" smtClean="0">
                          <a:ln>
                            <a:noFill/>
                          </a:ln>
                          <a:solidFill>
                            <a:schemeClr val="tx1"/>
                          </a:solidFill>
                          <a:effectLst/>
                          <a:latin typeface="+mj-lt"/>
                          <a:ea typeface="+mn-ea"/>
                          <a:cs typeface="+mn-cs"/>
                        </a:rPr>
                        <a:t>Музыкальная грамота</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10</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2</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8</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Ритмический диктант</a:t>
                      </a:r>
                    </a:p>
                  </a:txBody>
                  <a:tcPr marL="91434" marR="91434"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41">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smtClean="0">
                          <a:ln>
                            <a:noFill/>
                          </a:ln>
                          <a:solidFill>
                            <a:schemeClr val="tx1"/>
                          </a:solidFill>
                          <a:effectLst/>
                          <a:latin typeface="+mj-lt"/>
                        </a:rPr>
                        <a:t>3</a:t>
                      </a:r>
                    </a:p>
                  </a:txBody>
                  <a:tcPr marL="91434" marR="91434"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defRPr/>
                      </a:pPr>
                      <a:r>
                        <a:rPr kumimoji="0" lang="ru-RU" sz="2000" b="0" i="0" u="none" strike="noStrike" kern="1200" cap="none" normalizeH="0" baseline="0" dirty="0" smtClean="0">
                          <a:ln>
                            <a:noFill/>
                          </a:ln>
                          <a:solidFill>
                            <a:schemeClr val="tx1"/>
                          </a:solidFill>
                          <a:effectLst/>
                          <a:latin typeface="+mj-lt"/>
                          <a:ea typeface="+mn-ea"/>
                          <a:cs typeface="+mn-cs"/>
                        </a:rPr>
                        <a:t>Сценическое мастерство</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10</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3</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7</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Показ этюдов</a:t>
                      </a:r>
                    </a:p>
                  </a:txBody>
                  <a:tcPr marL="91434" marR="91434"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41">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smtClean="0">
                          <a:ln>
                            <a:noFill/>
                          </a:ln>
                          <a:solidFill>
                            <a:schemeClr val="tx1"/>
                          </a:solidFill>
                          <a:effectLst/>
                          <a:latin typeface="+mj-lt"/>
                        </a:rPr>
                        <a:t>4</a:t>
                      </a:r>
                    </a:p>
                  </a:txBody>
                  <a:tcPr marL="91434" marR="91434"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defRPr/>
                      </a:pPr>
                      <a:r>
                        <a:rPr kumimoji="0" lang="ru-RU" sz="2000" b="0" i="0" u="none" strike="noStrike" kern="1200" cap="none" normalizeH="0" baseline="0" dirty="0" smtClean="0">
                          <a:ln>
                            <a:noFill/>
                          </a:ln>
                          <a:solidFill>
                            <a:schemeClr val="tx1"/>
                          </a:solidFill>
                          <a:effectLst/>
                          <a:latin typeface="+mj-lt"/>
                          <a:ea typeface="+mn-ea"/>
                          <a:cs typeface="+mn-cs"/>
                        </a:rPr>
                        <a:t>Работа над репертуаром </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13</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4</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9</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Концерт </a:t>
                      </a:r>
                    </a:p>
                  </a:txBody>
                  <a:tcPr marL="91434" marR="91434"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05839">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smtClean="0">
                          <a:ln>
                            <a:noFill/>
                          </a:ln>
                          <a:solidFill>
                            <a:schemeClr val="tx1"/>
                          </a:solidFill>
                          <a:effectLst/>
                          <a:latin typeface="+mj-lt"/>
                        </a:rPr>
                        <a:t>5</a:t>
                      </a:r>
                    </a:p>
                  </a:txBody>
                  <a:tcPr marL="91434" marR="91434"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Контрольные и итоговые занятия </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2</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1" i="0" u="none" strike="noStrike" cap="none" normalizeH="0" baseline="0" dirty="0" smtClean="0">
                          <a:ln>
                            <a:noFill/>
                          </a:ln>
                          <a:solidFill>
                            <a:srgbClr val="FF0000"/>
                          </a:solidFill>
                          <a:effectLst/>
                          <a:latin typeface="+mj-lt"/>
                        </a:rPr>
                        <a:t>0</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2</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Викторина</a:t>
                      </a:r>
                    </a:p>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 </a:t>
                      </a:r>
                    </a:p>
                  </a:txBody>
                  <a:tcPr marL="91434" marR="91434"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41">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ru-RU" sz="2000" b="0" i="0" u="none" strike="noStrike" cap="none" normalizeH="0" baseline="0" smtClean="0">
                        <a:ln>
                          <a:noFill/>
                        </a:ln>
                        <a:solidFill>
                          <a:schemeClr val="tx1"/>
                        </a:solidFill>
                        <a:effectLst/>
                        <a:latin typeface="+mj-lt"/>
                      </a:endParaRPr>
                    </a:p>
                  </a:txBody>
                  <a:tcPr marL="91434" marR="91434"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0" i="0" u="none" strike="noStrike" cap="none" normalizeH="0" baseline="0" dirty="0" smtClean="0">
                          <a:ln>
                            <a:noFill/>
                          </a:ln>
                          <a:solidFill>
                            <a:schemeClr val="tx1"/>
                          </a:solidFill>
                          <a:effectLst/>
                          <a:latin typeface="+mj-lt"/>
                        </a:rPr>
                        <a:t>Итого</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1" i="0" u="none" strike="noStrike" cap="none" normalizeH="0" baseline="0" dirty="0" smtClean="0">
                          <a:ln>
                            <a:noFill/>
                          </a:ln>
                          <a:solidFill>
                            <a:schemeClr val="tx1"/>
                          </a:solidFill>
                          <a:effectLst/>
                          <a:latin typeface="+mj-lt"/>
                        </a:rPr>
                        <a:t>36</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1" i="0" u="none" strike="noStrike" cap="none" normalizeH="0" baseline="0" dirty="0" smtClean="0">
                          <a:ln>
                            <a:noFill/>
                          </a:ln>
                          <a:solidFill>
                            <a:schemeClr val="tx1"/>
                          </a:solidFill>
                          <a:effectLst/>
                          <a:latin typeface="+mj-lt"/>
                        </a:rPr>
                        <a:t>9,5</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ru-RU" sz="2000" b="1" i="0" u="none" strike="noStrike" cap="none" normalizeH="0" baseline="0" dirty="0" smtClean="0">
                          <a:ln>
                            <a:noFill/>
                          </a:ln>
                          <a:solidFill>
                            <a:schemeClr val="tx1"/>
                          </a:solidFill>
                          <a:effectLst/>
                          <a:latin typeface="+mj-lt"/>
                        </a:rPr>
                        <a:t>26,5</a:t>
                      </a:r>
                    </a:p>
                  </a:txBody>
                  <a:tcPr marL="91434" marR="9143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ru-RU" sz="2000" b="1" i="0" u="none" strike="noStrike" cap="none" normalizeH="0" baseline="0" dirty="0" smtClean="0">
                        <a:ln>
                          <a:noFill/>
                        </a:ln>
                        <a:solidFill>
                          <a:schemeClr val="tx1"/>
                        </a:solidFill>
                        <a:effectLst/>
                        <a:latin typeface="+mj-lt"/>
                      </a:endParaRPr>
                    </a:p>
                  </a:txBody>
                  <a:tcPr marL="91434" marR="91434"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cxnSp>
        <p:nvCxnSpPr>
          <p:cNvPr id="6" name="Прямая со стрелкой 5"/>
          <p:cNvCxnSpPr/>
          <p:nvPr/>
        </p:nvCxnSpPr>
        <p:spPr>
          <a:xfrm>
            <a:off x="6643688" y="1428750"/>
            <a:ext cx="1357312" cy="3571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7072313" y="1857375"/>
            <a:ext cx="1857375"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t>Содержание</a:t>
            </a:r>
          </a:p>
        </p:txBody>
      </p:sp>
      <p:cxnSp>
        <p:nvCxnSpPr>
          <p:cNvPr id="8" name="Прямая со стрелкой 7"/>
          <p:cNvCxnSpPr/>
          <p:nvPr/>
        </p:nvCxnSpPr>
        <p:spPr>
          <a:xfrm rot="16200000" flipH="1">
            <a:off x="6429375" y="1643063"/>
            <a:ext cx="2071688" cy="16430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7072313" y="3500438"/>
            <a:ext cx="1857375"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t>Оценочные материалы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536314" y="1450937"/>
            <a:ext cx="7793037" cy="768350"/>
          </a:xfrm>
        </p:spPr>
        <p:txBody>
          <a:bodyPr/>
          <a:lstStyle/>
          <a:p>
            <a:pPr eaLnBrk="1" hangingPunct="1"/>
            <a:r>
              <a:rPr lang="ru-RU" altLang="ru-RU" sz="2800" b="1" dirty="0" smtClean="0"/>
              <a:t>Календарный учебный график</a:t>
            </a:r>
            <a:r>
              <a:rPr lang="en-US" altLang="ru-RU" sz="2800" b="1" dirty="0" smtClean="0"/>
              <a:t/>
            </a:r>
            <a:br>
              <a:rPr lang="en-US" altLang="ru-RU" sz="2800" b="1" dirty="0" smtClean="0"/>
            </a:br>
            <a:r>
              <a:rPr lang="ru-RU" altLang="ru-RU" sz="1800" b="1" dirty="0" smtClean="0"/>
              <a:t>реализации ДОП «…» на ….. </a:t>
            </a:r>
            <a:r>
              <a:rPr lang="ru-RU" altLang="ru-RU" sz="1800" b="1" dirty="0" err="1" smtClean="0"/>
              <a:t>уч.год</a:t>
            </a:r>
            <a:endParaRPr lang="ru-RU" altLang="ru-RU" sz="1800" b="1" dirty="0" smtClean="0"/>
          </a:p>
        </p:txBody>
      </p:sp>
      <p:graphicFrame>
        <p:nvGraphicFramePr>
          <p:cNvPr id="5" name="Таблица 4"/>
          <p:cNvGraphicFramePr>
            <a:graphicFrameLocks noGrp="1"/>
          </p:cNvGraphicFramePr>
          <p:nvPr>
            <p:extLst>
              <p:ext uri="{D42A27DB-BD31-4B8C-83A1-F6EECF244321}">
                <p14:modId xmlns:p14="http://schemas.microsoft.com/office/powerpoint/2010/main" val="1177915669"/>
              </p:ext>
            </p:extLst>
          </p:nvPr>
        </p:nvGraphicFramePr>
        <p:xfrm>
          <a:off x="200024" y="3188492"/>
          <a:ext cx="8678863" cy="2132013"/>
        </p:xfrm>
        <a:graphic>
          <a:graphicData uri="http://schemas.openxmlformats.org/drawingml/2006/table">
            <a:tbl>
              <a:tblPr/>
              <a:tblGrid>
                <a:gridCol w="1008060">
                  <a:extLst>
                    <a:ext uri="{9D8B030D-6E8A-4147-A177-3AD203B41FA5}">
                      <a16:colId xmlns:a16="http://schemas.microsoft.com/office/drawing/2014/main" val="20000"/>
                    </a:ext>
                  </a:extLst>
                </a:gridCol>
                <a:gridCol w="1152069">
                  <a:extLst>
                    <a:ext uri="{9D8B030D-6E8A-4147-A177-3AD203B41FA5}">
                      <a16:colId xmlns:a16="http://schemas.microsoft.com/office/drawing/2014/main" val="20001"/>
                    </a:ext>
                  </a:extLst>
                </a:gridCol>
                <a:gridCol w="1008060">
                  <a:extLst>
                    <a:ext uri="{9D8B030D-6E8A-4147-A177-3AD203B41FA5}">
                      <a16:colId xmlns:a16="http://schemas.microsoft.com/office/drawing/2014/main" val="20002"/>
                    </a:ext>
                  </a:extLst>
                </a:gridCol>
                <a:gridCol w="1008060">
                  <a:extLst>
                    <a:ext uri="{9D8B030D-6E8A-4147-A177-3AD203B41FA5}">
                      <a16:colId xmlns:a16="http://schemas.microsoft.com/office/drawing/2014/main" val="20003"/>
                    </a:ext>
                  </a:extLst>
                </a:gridCol>
                <a:gridCol w="1080064">
                  <a:extLst>
                    <a:ext uri="{9D8B030D-6E8A-4147-A177-3AD203B41FA5}">
                      <a16:colId xmlns:a16="http://schemas.microsoft.com/office/drawing/2014/main" val="20004"/>
                    </a:ext>
                  </a:extLst>
                </a:gridCol>
                <a:gridCol w="1008060">
                  <a:extLst>
                    <a:ext uri="{9D8B030D-6E8A-4147-A177-3AD203B41FA5}">
                      <a16:colId xmlns:a16="http://schemas.microsoft.com/office/drawing/2014/main" val="20005"/>
                    </a:ext>
                  </a:extLst>
                </a:gridCol>
                <a:gridCol w="2414490">
                  <a:extLst>
                    <a:ext uri="{9D8B030D-6E8A-4147-A177-3AD203B41FA5}">
                      <a16:colId xmlns:a16="http://schemas.microsoft.com/office/drawing/2014/main" val="20006"/>
                    </a:ext>
                  </a:extLst>
                </a:gridCol>
              </a:tblGrid>
              <a:tr h="1516063">
                <a:tc>
                  <a:txBody>
                    <a:bodyPr/>
                    <a:lstStyle>
                      <a:lvl1pPr>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Год обучения</a:t>
                      </a:r>
                      <a:endParaRPr kumimoji="0" lang="ru-RU" altLang="ru-RU"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Дата начала обучения</a:t>
                      </a:r>
                      <a:endParaRPr kumimoji="0" lang="ru-RU" altLang="ru-RU"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по программе</a:t>
                      </a:r>
                      <a:endParaRPr kumimoji="0" lang="ru-RU" altLang="ru-RU"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Дата окончания обучения</a:t>
                      </a:r>
                      <a:endParaRPr kumimoji="0" lang="ru-RU" altLang="ru-RU"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по программе</a:t>
                      </a:r>
                      <a:endParaRPr kumimoji="0" lang="ru-RU" altLang="ru-RU"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Кол-во</a:t>
                      </a:r>
                      <a:endParaRPr kumimoji="0" lang="ru-RU" altLang="ru-RU"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учебных недель</a:t>
                      </a:r>
                      <a:endParaRPr kumimoji="0" lang="ru-RU" altLang="ru-RU"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ru-RU" sz="14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Кол-во </a:t>
                      </a:r>
                    </a:p>
                    <a:p>
                      <a:pPr algn="ctr"/>
                      <a:r>
                        <a:rPr kumimoji="0" lang="ru-RU" sz="14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учебных </a:t>
                      </a:r>
                    </a:p>
                    <a:p>
                      <a:pPr algn="ctr"/>
                      <a:r>
                        <a:rPr kumimoji="0" lang="ru-RU" sz="14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дней</a:t>
                      </a:r>
                      <a:endParaRPr kumimoji="0" lang="ru-RU" sz="14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Кол-во учебных часов</a:t>
                      </a:r>
                      <a:endParaRPr kumimoji="0" lang="ru-RU" altLang="ru-RU"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Режим занятий</a:t>
                      </a:r>
                      <a:endParaRPr kumimoji="0" lang="ru-RU" altLang="ru-RU" sz="1400" b="0" i="0" u="none" strike="noStrike" cap="none" normalizeH="0" baseline="0" smtClean="0">
                        <a:ln>
                          <a:noFill/>
                        </a:ln>
                        <a:solidFill>
                          <a:schemeClr val="tx1"/>
                        </a:solidFill>
                        <a:effectLst/>
                        <a:latin typeface="Calibri" pitchFamily="34" charset="0"/>
                        <a:cs typeface="Times New Roman" pitchFamily="18" charset="0"/>
                      </a:endParaRP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5950">
                <a:tc>
                  <a:txBody>
                    <a:bodyPr/>
                    <a:lstStyle>
                      <a:lvl1pPr>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itchFamily="18" charset="0"/>
                          <a:cs typeface="Times New Roman" pitchFamily="18" charset="0"/>
                        </a:rPr>
                        <a:t>1 год</a:t>
                      </a:r>
                      <a:endParaRPr kumimoji="0" lang="ru-RU" altLang="ru-RU" sz="1800" b="0" i="0" u="none" strike="noStrike" cap="none" normalizeH="0" baseline="0" dirty="0" smtClean="0">
                        <a:ln>
                          <a:noFill/>
                        </a:ln>
                        <a:solidFill>
                          <a:schemeClr val="tx1"/>
                        </a:solidFill>
                        <a:effectLst/>
                        <a:latin typeface="Calibri" pitchFamily="34" charset="0"/>
                        <a:cs typeface="Times New Roman" pitchFamily="18" charset="0"/>
                      </a:endParaRP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itchFamily="18" charset="0"/>
                          <a:cs typeface="Times New Roman" pitchFamily="18" charset="0"/>
                        </a:rPr>
                        <a:t>1 марта</a:t>
                      </a: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itchFamily="18" charset="0"/>
                          <a:cs typeface="Times New Roman" pitchFamily="18" charset="0"/>
                        </a:rPr>
                        <a:t>31 мая</a:t>
                      </a: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itchFamily="18" charset="0"/>
                          <a:cs typeface="Times New Roman" pitchFamily="18" charset="0"/>
                        </a:rPr>
                        <a:t>12</a:t>
                      </a: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ru-RU" sz="16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12</a:t>
                      </a:r>
                      <a:endParaRPr kumimoji="0" lang="ru-RU" sz="16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itchFamily="18" charset="0"/>
                          <a:cs typeface="Times New Roman" pitchFamily="18" charset="0"/>
                        </a:rPr>
                        <a:t>36</a:t>
                      </a: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itchFamily="18" charset="0"/>
                          <a:cs typeface="Times New Roman" pitchFamily="18" charset="0"/>
                        </a:rPr>
                        <a:t>1 раз в неделю по 3 часа</a:t>
                      </a:r>
                    </a:p>
                  </a:txBody>
                  <a:tcPr marL="66580" marR="66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2445" name="TextBox 5"/>
          <p:cNvSpPr txBox="1">
            <a:spLocks noChangeArrowheads="1"/>
          </p:cNvSpPr>
          <p:nvPr/>
        </p:nvSpPr>
        <p:spPr bwMode="auto">
          <a:xfrm>
            <a:off x="529564" y="5551487"/>
            <a:ext cx="8237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ru-RU" altLang="ru-RU" sz="1800" dirty="0">
                <a:solidFill>
                  <a:srgbClr val="FF0000"/>
                </a:solidFill>
                <a:latin typeface="Arial" panose="020B0604020202020204" pitchFamily="34" charset="0"/>
              </a:rPr>
              <a:t>С указанием продолжительности учебного часа </a:t>
            </a:r>
            <a:r>
              <a:rPr lang="ru-RU" altLang="ru-RU" sz="1800" dirty="0"/>
              <a:t>(учитывать нормы СанПиН и </a:t>
            </a:r>
          </a:p>
          <a:p>
            <a:pPr>
              <a:spcBef>
                <a:spcPct val="0"/>
              </a:spcBef>
              <a:buFont typeface="Arial" panose="020B0604020202020204" pitchFamily="34" charset="0"/>
              <a:buNone/>
            </a:pPr>
            <a:r>
              <a:rPr lang="ru-RU" altLang="ru-RU" sz="1800" dirty="0"/>
              <a:t>Стандарта безопасной деятельности )</a:t>
            </a:r>
          </a:p>
          <a:p>
            <a:pPr>
              <a:spcBef>
                <a:spcPct val="0"/>
              </a:spcBef>
              <a:buFontTx/>
              <a:buNone/>
            </a:pPr>
            <a:endParaRPr lang="ru-RU" altLang="ru-RU" sz="1800" dirty="0">
              <a:latin typeface="Arial" panose="020B0604020202020204" pitchFamily="34" charset="0"/>
            </a:endParaRPr>
          </a:p>
        </p:txBody>
      </p:sp>
      <p:sp>
        <p:nvSpPr>
          <p:cNvPr id="102446" name="Прямоугольник 1"/>
          <p:cNvSpPr>
            <a:spLocks noChangeArrowheads="1"/>
          </p:cNvSpPr>
          <p:nvPr/>
        </p:nvSpPr>
        <p:spPr bwMode="auto">
          <a:xfrm>
            <a:off x="4214813" y="60134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a:solidFill>
                  <a:srgbClr val="FF0000"/>
                </a:solidFill>
                <a:latin typeface="Arial" panose="020B0604020202020204" pitchFamily="34" charset="0"/>
              </a:rPr>
              <a:t> </a:t>
            </a:r>
          </a:p>
        </p:txBody>
      </p:sp>
      <p:sp>
        <p:nvSpPr>
          <p:cNvPr id="102447" name="Прямоугольник 5"/>
          <p:cNvSpPr>
            <a:spLocks noChangeArrowheads="1"/>
          </p:cNvSpPr>
          <p:nvPr/>
        </p:nvSpPr>
        <p:spPr bwMode="auto">
          <a:xfrm>
            <a:off x="246060" y="2426670"/>
            <a:ext cx="85867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a:solidFill>
                  <a:schemeClr val="tx2">
                    <a:lumMod val="60000"/>
                    <a:lumOff val="40000"/>
                  </a:schemeClr>
                </a:solidFill>
                <a:latin typeface="Arial" panose="020B0604020202020204" pitchFamily="34" charset="0"/>
              </a:rPr>
              <a:t>Составляется и утверждается </a:t>
            </a:r>
            <a:r>
              <a:rPr lang="ru-RU" altLang="ru-RU" sz="1800" b="1" dirty="0" smtClean="0">
                <a:solidFill>
                  <a:schemeClr val="tx2">
                    <a:lumMod val="60000"/>
                    <a:lumOff val="40000"/>
                  </a:schemeClr>
                </a:solidFill>
                <a:latin typeface="Arial" panose="020B0604020202020204" pitchFamily="34" charset="0"/>
              </a:rPr>
              <a:t>ежегодно перед началом  учебного года </a:t>
            </a:r>
            <a:r>
              <a:rPr lang="ru-RU" altLang="ru-RU" sz="1800" b="1" dirty="0" smtClean="0">
                <a:solidFill>
                  <a:srgbClr val="FF0000"/>
                </a:solidFill>
                <a:latin typeface="Arial" panose="020B0604020202020204" pitchFamily="34" charset="0"/>
              </a:rPr>
              <a:t>КСР – перед началом реализации (возможно несколько раз в год)</a:t>
            </a:r>
            <a:endParaRPr lang="ru-RU" altLang="ru-RU" sz="1800" b="1" dirty="0">
              <a:solidFill>
                <a:srgbClr val="FF0000"/>
              </a:solidFill>
              <a:latin typeface="Arial" panose="020B0604020202020204" pitchFamily="34" charset="0"/>
            </a:endParaRPr>
          </a:p>
        </p:txBody>
      </p:sp>
      <p:sp>
        <p:nvSpPr>
          <p:cNvPr id="2" name="TextBox 1"/>
          <p:cNvSpPr txBox="1"/>
          <p:nvPr/>
        </p:nvSpPr>
        <p:spPr>
          <a:xfrm>
            <a:off x="5940152" y="260648"/>
            <a:ext cx="2938735" cy="738664"/>
          </a:xfrm>
          <a:prstGeom prst="rect">
            <a:avLst/>
          </a:prstGeom>
          <a:noFill/>
        </p:spPr>
        <p:txBody>
          <a:bodyPr wrap="square" rtlCol="0">
            <a:spAutoFit/>
          </a:bodyPr>
          <a:lstStyle/>
          <a:p>
            <a:r>
              <a:rPr lang="ru-RU" sz="1400" dirty="0" smtClean="0"/>
              <a:t>Утвержден</a:t>
            </a:r>
          </a:p>
          <a:p>
            <a:r>
              <a:rPr lang="ru-RU" sz="1400" dirty="0" smtClean="0"/>
              <a:t>Приказ № ___ от ________</a:t>
            </a:r>
          </a:p>
          <a:p>
            <a:r>
              <a:rPr lang="ru-RU" sz="1400" dirty="0" smtClean="0">
                <a:solidFill>
                  <a:srgbClr val="FF0000"/>
                </a:solidFill>
              </a:rPr>
              <a:t>Директор</a:t>
            </a:r>
            <a:r>
              <a:rPr lang="ru-RU" sz="1400" dirty="0" smtClean="0"/>
              <a:t> __________________</a:t>
            </a:r>
            <a:endParaRPr lang="ru-RU" sz="1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ChangeArrowheads="1"/>
          </p:cNvSpPr>
          <p:nvPr/>
        </p:nvSpPr>
        <p:spPr bwMode="auto">
          <a:xfrm>
            <a:off x="214313" y="1630237"/>
            <a:ext cx="8715375" cy="3157788"/>
          </a:xfrm>
          <a:prstGeom prst="rect">
            <a:avLst/>
          </a:prstGeom>
          <a:noFill/>
          <a:ln>
            <a:noFill/>
          </a:ln>
          <a:extLst/>
        </p:spPr>
        <p:txBody>
          <a:bodyPr anchor="ctr">
            <a:spAutoFit/>
          </a:bodyPr>
          <a:lstStyle>
            <a:lvl1pPr marL="342900" indent="-342900">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1" algn="just">
              <a:defRPr/>
            </a:pPr>
            <a:r>
              <a:rPr lang="ru-RU" altLang="ru-RU" sz="2400" dirty="0" smtClean="0">
                <a:latin typeface="Calibri" pitchFamily="34" charset="0"/>
              </a:rPr>
              <a:t>Включает:</a:t>
            </a:r>
            <a:r>
              <a:rPr lang="ru-RU" altLang="ru-RU" sz="1200" dirty="0" smtClean="0">
                <a:latin typeface="Calibri" pitchFamily="34" charset="0"/>
              </a:rPr>
              <a:t>(порядок не имеет значения, но…)</a:t>
            </a:r>
          </a:p>
          <a:p>
            <a:pPr marL="0" lvl="1" algn="just">
              <a:defRPr/>
            </a:pPr>
            <a:endParaRPr lang="ru-RU" altLang="ru-RU" sz="1200" dirty="0" smtClean="0">
              <a:latin typeface="Calibri" pitchFamily="34" charset="0"/>
            </a:endParaRPr>
          </a:p>
          <a:p>
            <a:pPr marL="182563" lvl="1" indent="-182563">
              <a:spcBef>
                <a:spcPct val="20000"/>
              </a:spcBef>
              <a:buClr>
                <a:srgbClr val="0BD0D9"/>
              </a:buClr>
              <a:buSzPct val="95000"/>
              <a:buFont typeface="Wingdings 2" pitchFamily="18" charset="2"/>
              <a:buChar char=""/>
              <a:defRPr/>
            </a:pPr>
            <a:r>
              <a:rPr lang="ru-RU" altLang="ru-RU" sz="2400" dirty="0" smtClean="0">
                <a:latin typeface="Calibri" pitchFamily="34" charset="0"/>
              </a:rPr>
              <a:t>Задачи и планируемые результаты (</a:t>
            </a:r>
            <a:r>
              <a:rPr lang="ru-RU" altLang="ru-RU" sz="2400" dirty="0" smtClean="0">
                <a:solidFill>
                  <a:srgbClr val="FF0000"/>
                </a:solidFill>
                <a:latin typeface="Calibri" pitchFamily="34" charset="0"/>
              </a:rPr>
              <a:t>в КСР может не быть, если прописаны в пояснительной записке</a:t>
            </a:r>
            <a:r>
              <a:rPr lang="ru-RU" altLang="ru-RU" sz="2400" dirty="0" smtClean="0">
                <a:latin typeface="Calibri" pitchFamily="34" charset="0"/>
              </a:rPr>
              <a:t>)</a:t>
            </a:r>
          </a:p>
          <a:p>
            <a:pPr marL="182563" lvl="1" indent="-182563">
              <a:spcBef>
                <a:spcPct val="20000"/>
              </a:spcBef>
              <a:buClr>
                <a:srgbClr val="0BD0D9"/>
              </a:buClr>
              <a:buSzPct val="95000"/>
              <a:buFont typeface="Wingdings 2" pitchFamily="18" charset="2"/>
              <a:buChar char=""/>
              <a:defRPr/>
            </a:pPr>
            <a:r>
              <a:rPr lang="ru-RU" altLang="ru-RU" sz="2400" dirty="0" smtClean="0">
                <a:latin typeface="Calibri" pitchFamily="34" charset="0"/>
              </a:rPr>
              <a:t>Содержание программы  </a:t>
            </a:r>
          </a:p>
          <a:p>
            <a:pPr marL="182563" lvl="1" indent="-182563">
              <a:spcBef>
                <a:spcPct val="20000"/>
              </a:spcBef>
              <a:buClr>
                <a:srgbClr val="0BD0D9"/>
              </a:buClr>
              <a:buSzPct val="95000"/>
              <a:buFont typeface="Wingdings 2" pitchFamily="18" charset="2"/>
              <a:buChar char=""/>
              <a:defRPr/>
            </a:pPr>
            <a:r>
              <a:rPr lang="ru-RU" altLang="ru-RU" sz="2400" dirty="0" smtClean="0">
                <a:latin typeface="Calibri" pitchFamily="34" charset="0"/>
              </a:rPr>
              <a:t>Календарно-тематический план  на период обучения </a:t>
            </a:r>
            <a:br>
              <a:rPr lang="ru-RU" altLang="ru-RU" sz="2400" dirty="0" smtClean="0">
                <a:latin typeface="Calibri" pitchFamily="34" charset="0"/>
              </a:rPr>
            </a:br>
            <a:r>
              <a:rPr lang="ru-RU" altLang="ru-RU" sz="2400" dirty="0" smtClean="0">
                <a:latin typeface="Calibri" pitchFamily="34" charset="0"/>
              </a:rPr>
              <a:t>(на каждую учебную группу </a:t>
            </a:r>
            <a:r>
              <a:rPr lang="ru-RU" altLang="ru-RU" sz="2400" i="1" dirty="0" smtClean="0">
                <a:solidFill>
                  <a:srgbClr val="FF0000"/>
                </a:solidFill>
                <a:latin typeface="Calibri" pitchFamily="34" charset="0"/>
              </a:rPr>
              <a:t>в соответствии с локальным актом ОУ)</a:t>
            </a:r>
            <a:endParaRPr lang="ru-RU" altLang="ru-RU" b="1" dirty="0" smtClean="0">
              <a:solidFill>
                <a:srgbClr val="FF0000"/>
              </a:solidFill>
            </a:endParaRPr>
          </a:p>
        </p:txBody>
      </p:sp>
      <p:sp>
        <p:nvSpPr>
          <p:cNvPr id="3" name="TextBox 2"/>
          <p:cNvSpPr txBox="1"/>
          <p:nvPr/>
        </p:nvSpPr>
        <p:spPr>
          <a:xfrm>
            <a:off x="2484438" y="188913"/>
            <a:ext cx="3429000" cy="523875"/>
          </a:xfrm>
          <a:prstGeom prst="rect">
            <a:avLst/>
          </a:prstGeom>
          <a:noFill/>
        </p:spPr>
        <p:txBody>
          <a:bodyPr>
            <a:spAutoFit/>
          </a:bodyPr>
          <a:lstStyle/>
          <a:p>
            <a:pPr>
              <a:defRPr/>
            </a:pPr>
            <a:r>
              <a:rPr lang="ru-RU" altLang="ru-RU" sz="2800" b="1" dirty="0">
                <a:latin typeface="+mj-lt"/>
                <a:ea typeface="+mj-ea"/>
                <a:cs typeface="+mj-cs"/>
              </a:rPr>
              <a:t>Рабочая программа</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85750" y="500063"/>
            <a:ext cx="8462963" cy="552673"/>
          </a:xfrm>
        </p:spPr>
        <p:txBody>
          <a:bodyPr/>
          <a:lstStyle/>
          <a:p>
            <a:pPr eaLnBrk="1" hangingPunct="1"/>
            <a:r>
              <a:rPr lang="ru-RU" altLang="ru-RU" sz="2400" b="1" dirty="0" smtClean="0"/>
              <a:t> </a:t>
            </a:r>
            <a:endParaRPr lang="ru-RU" altLang="ru-RU" sz="2000" dirty="0" smtClean="0"/>
          </a:p>
        </p:txBody>
      </p:sp>
      <p:graphicFrame>
        <p:nvGraphicFramePr>
          <p:cNvPr id="5" name="Содержимое 4"/>
          <p:cNvGraphicFramePr>
            <a:graphicFrameLocks noGrp="1"/>
          </p:cNvGraphicFramePr>
          <p:nvPr>
            <p:ph idx="1"/>
          </p:nvPr>
        </p:nvGraphicFramePr>
        <p:xfrm>
          <a:off x="428596" y="3286124"/>
          <a:ext cx="8215369" cy="3286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428596" y="1124174"/>
            <a:ext cx="8286750" cy="1877437"/>
          </a:xfrm>
          <a:prstGeom prst="rect">
            <a:avLst/>
          </a:prstGeom>
        </p:spPr>
        <p:txBody>
          <a:bodyPr>
            <a:spAutoFit/>
          </a:bodyPr>
          <a:lstStyle/>
          <a:p>
            <a:pPr marL="457200" indent="-457200">
              <a:spcBef>
                <a:spcPts val="0"/>
              </a:spcBef>
              <a:spcAft>
                <a:spcPts val="0"/>
              </a:spcAft>
              <a:buFont typeface="+mj-lt"/>
              <a:buAutoNum type="arabicPeriod"/>
              <a:defRPr/>
            </a:pPr>
            <a:r>
              <a:rPr lang="ru-RU" sz="2000" dirty="0">
                <a:latin typeface="+mj-lt"/>
              </a:rPr>
              <a:t>направленности дополнительной общеобразовательной </a:t>
            </a:r>
            <a:r>
              <a:rPr lang="ru-RU" sz="2000" dirty="0" smtClean="0">
                <a:latin typeface="+mj-lt"/>
              </a:rPr>
              <a:t>программы, цели и задачам программы</a:t>
            </a:r>
            <a:endParaRPr lang="ru-RU" sz="2000" dirty="0">
              <a:latin typeface="+mj-lt"/>
            </a:endParaRPr>
          </a:p>
          <a:p>
            <a:pPr marL="457200" indent="-457200">
              <a:spcBef>
                <a:spcPts val="0"/>
              </a:spcBef>
              <a:spcAft>
                <a:spcPts val="0"/>
              </a:spcAft>
              <a:buFont typeface="+mj-lt"/>
              <a:buAutoNum type="arabicPeriod"/>
              <a:defRPr/>
            </a:pPr>
            <a:endParaRPr lang="ru-RU" sz="800" dirty="0">
              <a:latin typeface="+mj-lt"/>
            </a:endParaRPr>
          </a:p>
          <a:p>
            <a:pPr marL="457200" indent="-457200">
              <a:spcBef>
                <a:spcPts val="0"/>
              </a:spcBef>
              <a:spcAft>
                <a:spcPts val="0"/>
              </a:spcAft>
              <a:buFont typeface="+mj-lt"/>
              <a:buAutoNum type="arabicPeriod"/>
              <a:defRPr/>
            </a:pPr>
            <a:r>
              <a:rPr lang="ru-RU" sz="2000" dirty="0">
                <a:latin typeface="+mj-lt"/>
              </a:rPr>
              <a:t>возрастной категории обучающихся</a:t>
            </a:r>
          </a:p>
          <a:p>
            <a:pPr marL="457200" indent="-457200">
              <a:spcBef>
                <a:spcPts val="0"/>
              </a:spcBef>
              <a:spcAft>
                <a:spcPts val="0"/>
              </a:spcAft>
              <a:buFont typeface="+mj-lt"/>
              <a:buAutoNum type="arabicPeriod"/>
              <a:defRPr/>
            </a:pPr>
            <a:endParaRPr lang="ru-RU" sz="800" dirty="0">
              <a:latin typeface="+mj-lt"/>
            </a:endParaRPr>
          </a:p>
          <a:p>
            <a:pPr marL="457200" indent="-457200">
              <a:spcBef>
                <a:spcPts val="0"/>
              </a:spcBef>
              <a:spcAft>
                <a:spcPts val="0"/>
              </a:spcAft>
              <a:buFont typeface="+mj-lt"/>
              <a:buAutoNum type="arabicPeriod"/>
              <a:defRPr/>
            </a:pPr>
            <a:r>
              <a:rPr lang="ru-RU" sz="2000" dirty="0">
                <a:latin typeface="+mj-lt"/>
              </a:rPr>
              <a:t>достижениям мировой культуры, российским традициям, культурно-национальным особенностям регионов</a:t>
            </a:r>
            <a:endParaRPr lang="ru-RU" sz="2000" dirty="0"/>
          </a:p>
        </p:txBody>
      </p:sp>
      <p:sp>
        <p:nvSpPr>
          <p:cNvPr id="79877" name="Прямоугольник 5"/>
          <p:cNvSpPr>
            <a:spLocks noChangeArrowheads="1"/>
          </p:cNvSpPr>
          <p:nvPr/>
        </p:nvSpPr>
        <p:spPr bwMode="auto">
          <a:xfrm>
            <a:off x="428625" y="428625"/>
            <a:ext cx="6429375" cy="400050"/>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ru-RU" altLang="ru-RU" sz="2000" b="1" dirty="0" smtClean="0">
                <a:solidFill>
                  <a:schemeClr val="accent4">
                    <a:lumMod val="75000"/>
                  </a:schemeClr>
                </a:solidFill>
              </a:rPr>
              <a:t>Содержание</a:t>
            </a:r>
            <a:r>
              <a:rPr lang="ru-RU" altLang="ru-RU" sz="2000" b="1" dirty="0" smtClean="0"/>
              <a:t> должно соответствовать:</a:t>
            </a:r>
            <a:endParaRPr lang="ru-RU" altLang="ru-RU" sz="20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28625" y="357188"/>
            <a:ext cx="8229600" cy="866775"/>
          </a:xfrm>
        </p:spPr>
        <p:txBody>
          <a:bodyPr/>
          <a:lstStyle/>
          <a:p>
            <a:pPr eaLnBrk="1" hangingPunct="1"/>
            <a:r>
              <a:rPr lang="ru-RU" altLang="ru-RU" sz="2500" b="1" smtClean="0"/>
              <a:t>Содержание программы </a:t>
            </a:r>
            <a:br>
              <a:rPr lang="ru-RU" altLang="ru-RU" sz="2500" b="1" smtClean="0"/>
            </a:br>
            <a:r>
              <a:rPr lang="ru-RU" altLang="ru-RU" sz="2500" b="1" smtClean="0"/>
              <a:t>1 год обучения</a:t>
            </a:r>
          </a:p>
        </p:txBody>
      </p:sp>
      <p:sp>
        <p:nvSpPr>
          <p:cNvPr id="51203" name="Rectangle 3"/>
          <p:cNvSpPr>
            <a:spLocks noGrp="1" noChangeArrowheads="1"/>
          </p:cNvSpPr>
          <p:nvPr>
            <p:ph idx="1"/>
          </p:nvPr>
        </p:nvSpPr>
        <p:spPr>
          <a:xfrm>
            <a:off x="593725" y="1341438"/>
            <a:ext cx="8064500" cy="4537075"/>
          </a:xfrm>
        </p:spPr>
        <p:txBody>
          <a:bodyPr rtlCol="0">
            <a:normAutofit/>
          </a:bodyPr>
          <a:lstStyle/>
          <a:p>
            <a:pPr eaLnBrk="1" fontAlgn="auto" hangingPunct="1">
              <a:lnSpc>
                <a:spcPct val="80000"/>
              </a:lnSpc>
              <a:spcAft>
                <a:spcPts val="0"/>
              </a:spcAft>
              <a:buFont typeface="Wingdings 2" pitchFamily="18" charset="2"/>
              <a:buNone/>
              <a:defRPr/>
            </a:pPr>
            <a:r>
              <a:rPr lang="ru-RU" altLang="ru-RU" sz="2000" b="1" i="1" dirty="0" smtClean="0"/>
              <a:t>1.	</a:t>
            </a:r>
            <a:r>
              <a:rPr lang="ru-RU" altLang="ru-RU" sz="1800" b="1" i="1" dirty="0" smtClean="0">
                <a:latin typeface="+mj-lt"/>
              </a:rPr>
              <a:t>Вводное занятие</a:t>
            </a:r>
            <a:endParaRPr lang="ru-RU" altLang="ru-RU" sz="1800" i="1" dirty="0" smtClean="0">
              <a:latin typeface="+mj-lt"/>
            </a:endParaRPr>
          </a:p>
          <a:p>
            <a:pPr eaLnBrk="1" fontAlgn="auto" hangingPunct="1">
              <a:lnSpc>
                <a:spcPct val="80000"/>
              </a:lnSpc>
              <a:spcAft>
                <a:spcPts val="0"/>
              </a:spcAft>
              <a:buFont typeface="Wingdings 2" pitchFamily="18" charset="2"/>
              <a:buNone/>
              <a:defRPr/>
            </a:pPr>
            <a:r>
              <a:rPr lang="ru-RU" altLang="ru-RU" sz="1800" i="1" dirty="0" smtClean="0">
                <a:latin typeface="+mj-lt"/>
              </a:rPr>
              <a:t>Теория</a:t>
            </a:r>
          </a:p>
          <a:p>
            <a:pPr eaLnBrk="1" fontAlgn="auto" hangingPunct="1">
              <a:lnSpc>
                <a:spcPct val="80000"/>
              </a:lnSpc>
              <a:spcAft>
                <a:spcPts val="0"/>
              </a:spcAft>
              <a:buFont typeface="Wingdings 2" pitchFamily="18" charset="2"/>
              <a:buNone/>
              <a:defRPr/>
            </a:pPr>
            <a:r>
              <a:rPr lang="ru-RU" altLang="ru-RU" sz="1800" i="1" dirty="0" smtClean="0">
                <a:latin typeface="+mj-lt"/>
              </a:rPr>
              <a:t>     </a:t>
            </a:r>
            <a:r>
              <a:rPr lang="ru-RU" altLang="ru-RU" sz="1800" dirty="0" smtClean="0">
                <a:latin typeface="+mj-lt"/>
              </a:rPr>
              <a:t>Цель и задачи обучения</a:t>
            </a:r>
            <a:r>
              <a:rPr lang="ru-RU" altLang="ru-RU" sz="1800" i="1" dirty="0" smtClean="0">
                <a:latin typeface="+mj-lt"/>
              </a:rPr>
              <a:t>.</a:t>
            </a:r>
            <a:r>
              <a:rPr lang="ru-RU" altLang="ru-RU" sz="1800" dirty="0" smtClean="0">
                <a:latin typeface="+mj-lt"/>
              </a:rPr>
              <a:t> Материалы и инструменты художника. Правила охраны труда и техники безопасности при работе с инструментами и материалами художника (краски, лаки, восковые мелки, кисти, карандаши, ножницы, мольберт, кнопки, палитра и пр.).</a:t>
            </a:r>
            <a:endParaRPr lang="ru-RU" altLang="ru-RU" sz="1800" i="1" dirty="0" smtClean="0">
              <a:latin typeface="+mj-lt"/>
            </a:endParaRPr>
          </a:p>
          <a:p>
            <a:pPr eaLnBrk="1" fontAlgn="auto" hangingPunct="1">
              <a:lnSpc>
                <a:spcPct val="80000"/>
              </a:lnSpc>
              <a:spcAft>
                <a:spcPts val="0"/>
              </a:spcAft>
              <a:buFont typeface="Wingdings 2" pitchFamily="18" charset="2"/>
              <a:buNone/>
              <a:defRPr/>
            </a:pPr>
            <a:r>
              <a:rPr lang="ru-RU" altLang="ru-RU" sz="1800" i="1" dirty="0" smtClean="0">
                <a:latin typeface="+mj-lt"/>
              </a:rPr>
              <a:t>Практика</a:t>
            </a:r>
          </a:p>
          <a:p>
            <a:pPr eaLnBrk="1" fontAlgn="auto" hangingPunct="1">
              <a:lnSpc>
                <a:spcPct val="80000"/>
              </a:lnSpc>
              <a:spcAft>
                <a:spcPts val="0"/>
              </a:spcAft>
              <a:buFont typeface="Wingdings 2" pitchFamily="18" charset="2"/>
              <a:buNone/>
              <a:defRPr/>
            </a:pPr>
            <a:r>
              <a:rPr lang="ru-RU" altLang="ru-RU" sz="1800" dirty="0" smtClean="0">
                <a:latin typeface="+mj-lt"/>
              </a:rPr>
              <a:t>     Игры на знакомство с детьми</a:t>
            </a:r>
            <a:r>
              <a:rPr lang="ru-RU" altLang="ru-RU" sz="1800" i="1" dirty="0" smtClean="0">
                <a:latin typeface="+mj-lt"/>
              </a:rPr>
              <a:t>.</a:t>
            </a:r>
            <a:r>
              <a:rPr lang="ru-RU" altLang="ru-RU" sz="1800" dirty="0" smtClean="0">
                <a:latin typeface="+mj-lt"/>
              </a:rPr>
              <a:t> Практическая работа по организации рабочего места юного художника. Выполнение творческого задания.</a:t>
            </a:r>
            <a:endParaRPr lang="ru-RU" altLang="ru-RU" sz="1800" b="1" i="1" dirty="0" smtClean="0">
              <a:latin typeface="+mj-lt"/>
            </a:endParaRPr>
          </a:p>
          <a:p>
            <a:pPr eaLnBrk="1" fontAlgn="auto" hangingPunct="1">
              <a:lnSpc>
                <a:spcPct val="80000"/>
              </a:lnSpc>
              <a:spcAft>
                <a:spcPts val="0"/>
              </a:spcAft>
              <a:buFont typeface="Wingdings 2" pitchFamily="18" charset="2"/>
              <a:buNone/>
              <a:defRPr/>
            </a:pPr>
            <a:r>
              <a:rPr lang="ru-RU" altLang="ru-RU" sz="1800" b="1" i="1" dirty="0" smtClean="0">
                <a:latin typeface="+mj-lt"/>
              </a:rPr>
              <a:t>2.	</a:t>
            </a:r>
          </a:p>
          <a:p>
            <a:pPr eaLnBrk="1" fontAlgn="auto" hangingPunct="1">
              <a:lnSpc>
                <a:spcPct val="80000"/>
              </a:lnSpc>
              <a:spcAft>
                <a:spcPts val="0"/>
              </a:spcAft>
              <a:buFont typeface="Wingdings 2" pitchFamily="18" charset="2"/>
              <a:buNone/>
              <a:defRPr/>
            </a:pPr>
            <a:r>
              <a:rPr lang="ru-RU" altLang="ru-RU" sz="1800" b="1" i="1" dirty="0" smtClean="0">
                <a:latin typeface="+mj-lt"/>
              </a:rPr>
              <a:t>3.	</a:t>
            </a:r>
          </a:p>
          <a:p>
            <a:pPr eaLnBrk="1" fontAlgn="auto" hangingPunct="1">
              <a:lnSpc>
                <a:spcPct val="80000"/>
              </a:lnSpc>
              <a:spcAft>
                <a:spcPts val="0"/>
              </a:spcAft>
              <a:buFont typeface="Wingdings 2" pitchFamily="18" charset="2"/>
              <a:buNone/>
              <a:defRPr/>
            </a:pPr>
            <a:r>
              <a:rPr lang="ru-RU" altLang="ru-RU" sz="1800" b="1" i="1" dirty="0" smtClean="0">
                <a:latin typeface="+mj-lt"/>
              </a:rPr>
              <a:t>4.	</a:t>
            </a:r>
          </a:p>
          <a:p>
            <a:pPr eaLnBrk="1" fontAlgn="auto" hangingPunct="1">
              <a:lnSpc>
                <a:spcPct val="80000"/>
              </a:lnSpc>
              <a:spcAft>
                <a:spcPts val="0"/>
              </a:spcAft>
              <a:buFont typeface="Wingdings 2" pitchFamily="18" charset="2"/>
              <a:buNone/>
              <a:defRPr/>
            </a:pPr>
            <a:r>
              <a:rPr lang="ru-RU" altLang="ru-RU" sz="1800" b="1" i="1" dirty="0" smtClean="0">
                <a:latin typeface="+mj-lt"/>
              </a:rPr>
              <a:t>5.	Контрольные и итоговые занятия</a:t>
            </a:r>
            <a:endParaRPr lang="ru-RU" altLang="ru-RU" sz="1800" i="1" dirty="0" smtClean="0">
              <a:latin typeface="+mj-lt"/>
            </a:endParaRPr>
          </a:p>
          <a:p>
            <a:pPr eaLnBrk="1" fontAlgn="auto" hangingPunct="1">
              <a:lnSpc>
                <a:spcPct val="80000"/>
              </a:lnSpc>
              <a:spcAft>
                <a:spcPts val="0"/>
              </a:spcAft>
              <a:buFont typeface="Wingdings 2" pitchFamily="18" charset="2"/>
              <a:buNone/>
              <a:defRPr/>
            </a:pPr>
            <a:r>
              <a:rPr lang="ru-RU" altLang="ru-RU" sz="1800" i="1" dirty="0" smtClean="0">
                <a:latin typeface="+mj-lt"/>
              </a:rPr>
              <a:t>Практика</a:t>
            </a:r>
          </a:p>
          <a:p>
            <a:pPr eaLnBrk="1" fontAlgn="auto" hangingPunct="1">
              <a:lnSpc>
                <a:spcPct val="80000"/>
              </a:lnSpc>
              <a:spcAft>
                <a:spcPts val="0"/>
              </a:spcAft>
              <a:buFont typeface="Wingdings 2" pitchFamily="18" charset="2"/>
              <a:buNone/>
              <a:defRPr/>
            </a:pPr>
            <a:r>
              <a:rPr lang="ru-RU" altLang="ru-RU" sz="1800" dirty="0" smtClean="0">
                <a:latin typeface="+mj-lt"/>
              </a:rPr>
              <a:t>     Викторина «Самый умный». Самостоятельная работа - пейзаж на свободную тему (акварель). Выставка итоговых работ.</a:t>
            </a:r>
          </a:p>
        </p:txBody>
      </p:sp>
      <p:sp>
        <p:nvSpPr>
          <p:cNvPr id="105476" name="Прямоугольник 1"/>
          <p:cNvSpPr>
            <a:spLocks noChangeArrowheads="1"/>
          </p:cNvSpPr>
          <p:nvPr/>
        </p:nvSpPr>
        <p:spPr bwMode="auto">
          <a:xfrm>
            <a:off x="785813" y="5643563"/>
            <a:ext cx="754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FF0000"/>
                </a:solidFill>
                <a:latin typeface="Arial" panose="020B0604020202020204" pitchFamily="34" charset="0"/>
              </a:rPr>
              <a:t>Разделы (темы) содержания </a:t>
            </a:r>
            <a:r>
              <a:rPr lang="ru-RU" altLang="ru-RU" sz="1800" b="1">
                <a:solidFill>
                  <a:srgbClr val="FF0000"/>
                </a:solidFill>
                <a:latin typeface="Arial" panose="020B0604020202020204" pitchFamily="34" charset="0"/>
              </a:rPr>
              <a:t>ДОЛЖНЫ СТРОГО СООТВЕТСТВОВАТЬ </a:t>
            </a:r>
            <a:r>
              <a:rPr lang="ru-RU" altLang="ru-RU" sz="1800">
                <a:solidFill>
                  <a:srgbClr val="FF0000"/>
                </a:solidFill>
                <a:latin typeface="Arial" panose="020B0604020202020204" pitchFamily="34" charset="0"/>
              </a:rPr>
              <a:t>последовательности  разделов (тем)</a:t>
            </a:r>
            <a:br>
              <a:rPr lang="ru-RU" altLang="ru-RU" sz="1800">
                <a:solidFill>
                  <a:srgbClr val="FF0000"/>
                </a:solidFill>
                <a:latin typeface="Arial" panose="020B0604020202020204" pitchFamily="34" charset="0"/>
              </a:rPr>
            </a:br>
            <a:r>
              <a:rPr lang="ru-RU" altLang="ru-RU" sz="1800">
                <a:solidFill>
                  <a:srgbClr val="FF0000"/>
                </a:solidFill>
                <a:latin typeface="Arial" panose="020B0604020202020204" pitchFamily="34" charset="0"/>
              </a:rPr>
              <a:t> в учебном плане</a:t>
            </a:r>
          </a:p>
        </p:txBody>
      </p:sp>
      <p:sp>
        <p:nvSpPr>
          <p:cNvPr id="111621" name="TextBox 4"/>
          <p:cNvSpPr txBox="1">
            <a:spLocks noChangeArrowheads="1"/>
          </p:cNvSpPr>
          <p:nvPr/>
        </p:nvSpPr>
        <p:spPr bwMode="auto">
          <a:xfrm>
            <a:off x="357188" y="142875"/>
            <a:ext cx="157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1400" b="1" dirty="0" smtClean="0">
                <a:solidFill>
                  <a:schemeClr val="tx2">
                    <a:lumMod val="60000"/>
                    <a:lumOff val="40000"/>
                  </a:schemeClr>
                </a:solidFill>
                <a:latin typeface="Arial" panose="020B0604020202020204" pitchFamily="34" charset="0"/>
              </a:rPr>
              <a:t>Пример 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250825" y="115888"/>
            <a:ext cx="8705850" cy="1049337"/>
          </a:xfrm>
        </p:spPr>
        <p:txBody>
          <a:bodyPr>
            <a:noAutofit/>
          </a:bodyPr>
          <a:lstStyle/>
          <a:p>
            <a:pPr>
              <a:defRPr/>
            </a:pPr>
            <a:r>
              <a:rPr lang="ru-RU" sz="2400" b="1" dirty="0">
                <a:ea typeface="+mn-ea"/>
                <a:cs typeface="Arial" panose="020B0604020202020204" pitchFamily="34" charset="0"/>
              </a:rPr>
              <a:t>Требования к порядку разработки и утверждения образовательных программ образовательной </a:t>
            </a:r>
            <a:r>
              <a:rPr lang="ru-RU" sz="2400" b="1" dirty="0" smtClean="0">
                <a:ea typeface="+mn-ea"/>
                <a:cs typeface="Arial" panose="020B0604020202020204" pitchFamily="34" charset="0"/>
              </a:rPr>
              <a:t>организации</a:t>
            </a:r>
            <a:r>
              <a:rPr lang="ru-RU" sz="2400" b="1" dirty="0">
                <a:ea typeface="+mn-ea"/>
                <a:cs typeface="Arial" panose="020B0604020202020204" pitchFamily="34" charset="0"/>
              </a:rPr>
              <a:t/>
            </a:r>
            <a:br>
              <a:rPr lang="ru-RU" sz="2400" b="1" dirty="0">
                <a:ea typeface="+mn-ea"/>
                <a:cs typeface="Arial" panose="020B0604020202020204" pitchFamily="34" charset="0"/>
              </a:rPr>
            </a:br>
            <a:endParaRPr lang="ru-RU" sz="2400" b="1" dirty="0">
              <a:ea typeface="+mn-ea"/>
              <a:cs typeface="Arial" panose="020B0604020202020204" pitchFamily="34" charset="0"/>
            </a:endParaRPr>
          </a:p>
        </p:txBody>
      </p:sp>
      <p:sp>
        <p:nvSpPr>
          <p:cNvPr id="12" name="Объект 11"/>
          <p:cNvSpPr>
            <a:spLocks noGrp="1"/>
          </p:cNvSpPr>
          <p:nvPr>
            <p:ph sz="half" idx="2"/>
          </p:nvPr>
        </p:nvSpPr>
        <p:spPr>
          <a:xfrm>
            <a:off x="531813" y="2420938"/>
            <a:ext cx="3297237" cy="2806700"/>
          </a:xfrm>
        </p:spPr>
        <p:txBody>
          <a:bodyPr>
            <a:normAutofit fontScale="40000" lnSpcReduction="20000"/>
          </a:bodyPr>
          <a:lstStyle/>
          <a:p>
            <a:pPr>
              <a:defRPr/>
            </a:pPr>
            <a:r>
              <a:rPr lang="ru-RU" sz="4000" dirty="0" smtClean="0"/>
              <a:t>п.6.ч.3.ст.28 (273-ФЗ)</a:t>
            </a:r>
          </a:p>
          <a:p>
            <a:pPr>
              <a:defRPr/>
            </a:pPr>
            <a:r>
              <a:rPr lang="ru-RU" sz="4000" dirty="0" smtClean="0"/>
              <a:t>п.6 (Приказ 629)</a:t>
            </a:r>
          </a:p>
          <a:p>
            <a:pPr>
              <a:defRPr/>
            </a:pPr>
            <a:endParaRPr lang="ru-RU" sz="4000" dirty="0"/>
          </a:p>
          <a:p>
            <a:pPr marL="0" indent="0">
              <a:buFont typeface="Arial" panose="020B0604020202020204" pitchFamily="34" charset="0"/>
              <a:buNone/>
              <a:defRPr/>
            </a:pPr>
            <a:r>
              <a:rPr lang="ru-RU" sz="4200" dirty="0"/>
              <a:t>Содержание дополнительных общеразвивающих программ и сроки обучения по ним определяются образовательной программой, разработанной и утвержденной организацией, осуществляющей образовательную деятельность. </a:t>
            </a:r>
          </a:p>
        </p:txBody>
      </p:sp>
      <p:sp>
        <p:nvSpPr>
          <p:cNvPr id="12292" name="Объект 13"/>
          <p:cNvSpPr>
            <a:spLocks noGrp="1"/>
          </p:cNvSpPr>
          <p:nvPr>
            <p:ph sz="quarter" idx="4"/>
          </p:nvPr>
        </p:nvSpPr>
        <p:spPr>
          <a:xfrm>
            <a:off x="4643438" y="2276475"/>
            <a:ext cx="4249737" cy="2806700"/>
          </a:xfrm>
        </p:spPr>
        <p:txBody>
          <a:bodyPr/>
          <a:lstStyle/>
          <a:p>
            <a:pPr marL="0" indent="0">
              <a:buFont typeface="Arial" panose="020B0604020202020204" pitchFamily="34" charset="0"/>
              <a:buNone/>
            </a:pPr>
            <a:r>
              <a:rPr lang="ru-RU" altLang="ru-RU" b="1" smtClean="0"/>
              <a:t>Сведения об утверждении образовательных программ образовательной организации в порядке, установленном в образовательной организации</a:t>
            </a:r>
            <a:endParaRPr lang="ru-RU" altLang="ru-RU" smtClean="0"/>
          </a:p>
        </p:txBody>
      </p:sp>
      <p:graphicFrame>
        <p:nvGraphicFramePr>
          <p:cNvPr id="15" name="Схема 14"/>
          <p:cNvGraphicFramePr/>
          <p:nvPr/>
        </p:nvGraphicFramePr>
        <p:xfrm>
          <a:off x="532392" y="1500188"/>
          <a:ext cx="3868340" cy="61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Схема 15"/>
          <p:cNvGraphicFramePr/>
          <p:nvPr/>
        </p:nvGraphicFramePr>
        <p:xfrm>
          <a:off x="4629151" y="1500188"/>
          <a:ext cx="3887391" cy="617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295" name="TextBox 1"/>
          <p:cNvSpPr txBox="1">
            <a:spLocks noChangeArrowheads="1"/>
          </p:cNvSpPr>
          <p:nvPr/>
        </p:nvSpPr>
        <p:spPr bwMode="auto">
          <a:xfrm>
            <a:off x="4716463" y="5245100"/>
            <a:ext cx="3959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a:solidFill>
                  <a:srgbClr val="FF0000"/>
                </a:solidFill>
                <a:latin typeface="Arial" panose="020B0604020202020204" pitchFamily="34" charset="0"/>
              </a:rPr>
              <a:t>В соответствии  с локальным актом ОО</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Прямоугольник 3"/>
          <p:cNvSpPr>
            <a:spLocks noChangeArrowheads="1"/>
          </p:cNvSpPr>
          <p:nvPr/>
        </p:nvSpPr>
        <p:spPr bwMode="auto">
          <a:xfrm>
            <a:off x="571500" y="857250"/>
            <a:ext cx="82153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600" b="1" dirty="0">
                <a:latin typeface="Arial" panose="020B0604020202020204" pitchFamily="34" charset="0"/>
              </a:rPr>
              <a:t>Теория</a:t>
            </a:r>
            <a:r>
              <a:rPr lang="ru-RU" altLang="ru-RU" sz="1600" dirty="0">
                <a:latin typeface="Arial" panose="020B0604020202020204" pitchFamily="34" charset="0"/>
              </a:rPr>
              <a:t>. Понятие вегетативных органов. Определение корня. Зоны корня. Чехлик. Строение корня. </a:t>
            </a:r>
            <a:r>
              <a:rPr lang="ru-RU" altLang="ru-RU" sz="1600" dirty="0" smtClean="0">
                <a:latin typeface="Arial" panose="020B0604020202020204" pitchFamily="34" charset="0"/>
              </a:rPr>
              <a:t>Морфологическое </a:t>
            </a:r>
            <a:r>
              <a:rPr lang="ru-RU" altLang="ru-RU" sz="1600" dirty="0">
                <a:latin typeface="Arial" panose="020B0604020202020204" pitchFamily="34" charset="0"/>
              </a:rPr>
              <a:t>строение листа. Анатомия листа. Листопад. Строение цветков. Типы плодов.</a:t>
            </a:r>
          </a:p>
          <a:p>
            <a:pPr>
              <a:spcBef>
                <a:spcPct val="0"/>
              </a:spcBef>
              <a:buFontTx/>
              <a:buNone/>
            </a:pPr>
            <a:r>
              <a:rPr lang="ru-RU" altLang="ru-RU" sz="1600" b="1" dirty="0">
                <a:latin typeface="Arial" panose="020B0604020202020204" pitchFamily="34" charset="0"/>
              </a:rPr>
              <a:t>Практика. </a:t>
            </a:r>
            <a:r>
              <a:rPr lang="ru-RU" altLang="ru-RU" sz="1600" dirty="0">
                <a:latin typeface="Arial" panose="020B0604020202020204" pitchFamily="34" charset="0"/>
              </a:rPr>
              <a:t>Просмотр и зарисовка постоянных препаратов гистологических срезов и временных препаратов под </a:t>
            </a:r>
            <a:r>
              <a:rPr lang="ru-RU" altLang="ru-RU" sz="1600" dirty="0" smtClean="0">
                <a:latin typeface="Arial" panose="020B0604020202020204" pitchFamily="34" charset="0"/>
              </a:rPr>
              <a:t>микроскопом.</a:t>
            </a:r>
            <a:endParaRPr lang="ru-RU" altLang="ru-RU" sz="1600" dirty="0">
              <a:latin typeface="Arial" panose="020B0604020202020204" pitchFamily="34" charset="0"/>
            </a:endParaRPr>
          </a:p>
        </p:txBody>
      </p:sp>
      <p:sp>
        <p:nvSpPr>
          <p:cNvPr id="106499" name="Прямоугольник 4"/>
          <p:cNvSpPr>
            <a:spLocks noChangeArrowheads="1"/>
          </p:cNvSpPr>
          <p:nvPr/>
        </p:nvSpPr>
        <p:spPr bwMode="auto">
          <a:xfrm>
            <a:off x="642938" y="3429000"/>
            <a:ext cx="7929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 </a:t>
            </a:r>
          </a:p>
        </p:txBody>
      </p:sp>
      <p:sp>
        <p:nvSpPr>
          <p:cNvPr id="112644" name="TextBox 6"/>
          <p:cNvSpPr txBox="1">
            <a:spLocks noChangeArrowheads="1"/>
          </p:cNvSpPr>
          <p:nvPr/>
        </p:nvSpPr>
        <p:spPr bwMode="auto">
          <a:xfrm>
            <a:off x="571500" y="428625"/>
            <a:ext cx="128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1400" b="1" dirty="0" smtClean="0">
                <a:solidFill>
                  <a:schemeClr val="tx2">
                    <a:lumMod val="60000"/>
                    <a:lumOff val="40000"/>
                  </a:schemeClr>
                </a:solidFill>
                <a:latin typeface="Arial" panose="020B0604020202020204" pitchFamily="34" charset="0"/>
              </a:rPr>
              <a:t>Пример 2  </a:t>
            </a:r>
            <a:r>
              <a:rPr lang="en-US" altLang="ru-RU" sz="1400" b="1" dirty="0" smtClean="0">
                <a:solidFill>
                  <a:srgbClr val="FF0000"/>
                </a:solidFill>
                <a:latin typeface="Arial" panose="020B0604020202020204" pitchFamily="34" charset="0"/>
              </a:rPr>
              <a:t>+</a:t>
            </a:r>
            <a:endParaRPr lang="ru-RU" altLang="ru-RU" sz="1400" b="1" dirty="0" smtClean="0">
              <a:solidFill>
                <a:srgbClr val="FF0000"/>
              </a:solidFill>
              <a:latin typeface="Arial" panose="020B0604020202020204" pitchFamily="34" charset="0"/>
            </a:endParaRPr>
          </a:p>
        </p:txBody>
      </p:sp>
      <p:sp>
        <p:nvSpPr>
          <p:cNvPr id="8" name="TextBox 7"/>
          <p:cNvSpPr txBox="1">
            <a:spLocks noChangeArrowheads="1"/>
          </p:cNvSpPr>
          <p:nvPr/>
        </p:nvSpPr>
        <p:spPr bwMode="auto">
          <a:xfrm>
            <a:off x="571500" y="2852936"/>
            <a:ext cx="81438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1400" b="1" dirty="0" smtClean="0">
                <a:solidFill>
                  <a:schemeClr val="tx2">
                    <a:lumMod val="60000"/>
                    <a:lumOff val="40000"/>
                  </a:schemeClr>
                </a:solidFill>
                <a:latin typeface="Arial" panose="020B0604020202020204" pitchFamily="34" charset="0"/>
              </a:rPr>
              <a:t>Пример 3  </a:t>
            </a:r>
            <a:r>
              <a:rPr lang="en-US" altLang="ru-RU" sz="1400" b="1" dirty="0" smtClean="0">
                <a:solidFill>
                  <a:srgbClr val="FF0000"/>
                </a:solidFill>
                <a:latin typeface="Arial" panose="020B0604020202020204" pitchFamily="34" charset="0"/>
              </a:rPr>
              <a:t>--</a:t>
            </a:r>
            <a:r>
              <a:rPr lang="ru-RU" altLang="ru-RU" sz="1400" b="1" dirty="0" smtClean="0">
                <a:solidFill>
                  <a:schemeClr val="tx2">
                    <a:lumMod val="60000"/>
                    <a:lumOff val="40000"/>
                  </a:schemeClr>
                </a:solidFill>
                <a:latin typeface="Arial" panose="020B0604020202020204" pitchFamily="34" charset="0"/>
              </a:rPr>
              <a:t>       </a:t>
            </a:r>
          </a:p>
          <a:p>
            <a:pPr>
              <a:spcBef>
                <a:spcPct val="0"/>
              </a:spcBef>
              <a:buFontTx/>
              <a:buNone/>
              <a:defRPr/>
            </a:pPr>
            <a:r>
              <a:rPr lang="ru-RU" altLang="ru-RU" sz="1600" b="1" dirty="0" smtClean="0">
                <a:latin typeface="Arial" panose="020B0604020202020204" pitchFamily="34" charset="0"/>
              </a:rPr>
              <a:t>Теория:</a:t>
            </a:r>
            <a:r>
              <a:rPr lang="ru-RU" altLang="ru-RU" sz="1600" i="1" dirty="0" smtClean="0">
                <a:latin typeface="Arial" panose="020B0604020202020204" pitchFamily="34" charset="0"/>
              </a:rPr>
              <a:t> </a:t>
            </a:r>
            <a:endParaRPr lang="ru-RU" altLang="ru-RU" sz="1600" dirty="0" smtClean="0">
              <a:latin typeface="Arial" panose="020B0604020202020204" pitchFamily="34" charset="0"/>
            </a:endParaRPr>
          </a:p>
          <a:p>
            <a:pPr>
              <a:spcBef>
                <a:spcPct val="0"/>
              </a:spcBef>
              <a:buFontTx/>
              <a:buNone/>
              <a:defRPr/>
            </a:pPr>
            <a:r>
              <a:rPr lang="ru-RU" altLang="ru-RU" sz="1600" dirty="0" smtClean="0">
                <a:latin typeface="Arial" panose="020B0604020202020204" pitchFamily="34" charset="0"/>
              </a:rPr>
              <a:t>Значение биологической систематики. Понятие таксона. Знакомство и введение термина  бинарная номенклатура, как одного из важных элементов биологического языка.</a:t>
            </a:r>
          </a:p>
          <a:p>
            <a:pPr>
              <a:spcBef>
                <a:spcPct val="0"/>
              </a:spcBef>
              <a:buFontTx/>
              <a:buNone/>
              <a:defRPr/>
            </a:pPr>
            <a:r>
              <a:rPr lang="ru-RU" altLang="ru-RU" sz="1600" dirty="0" smtClean="0">
                <a:latin typeface="Arial" panose="020B0604020202020204" pitchFamily="34" charset="0"/>
              </a:rPr>
              <a:t>Экскурсия на кафедру зоологии беспозвоночных СПбГУ: знакомство с кафедрой, демонстрация коллекционного фонда кафедры.</a:t>
            </a:r>
          </a:p>
          <a:p>
            <a:pPr>
              <a:spcBef>
                <a:spcPct val="0"/>
              </a:spcBef>
              <a:buFontTx/>
              <a:buNone/>
              <a:defRPr/>
            </a:pPr>
            <a:endParaRPr lang="ru-RU" altLang="ru-RU" sz="1400" b="1" dirty="0" smtClean="0">
              <a:solidFill>
                <a:srgbClr val="FF0000"/>
              </a:solidFill>
              <a:latin typeface="Arial" panose="020B0604020202020204" pitchFamily="34" charset="0"/>
            </a:endParaRPr>
          </a:p>
        </p:txBody>
      </p:sp>
      <p:sp>
        <p:nvSpPr>
          <p:cNvPr id="9" name="TextBox 8"/>
          <p:cNvSpPr txBox="1">
            <a:spLocks noChangeArrowheads="1"/>
          </p:cNvSpPr>
          <p:nvPr/>
        </p:nvSpPr>
        <p:spPr bwMode="auto">
          <a:xfrm>
            <a:off x="827584" y="5373216"/>
            <a:ext cx="7429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dirty="0">
                <a:solidFill>
                  <a:srgbClr val="FF0000"/>
                </a:solidFill>
                <a:latin typeface="Arial" panose="020B0604020202020204" pitchFamily="34" charset="0"/>
              </a:rPr>
              <a:t>Беседа, обсуждение, анализ, просмотр, чтение, экскурсия, ……. – </a:t>
            </a:r>
            <a:r>
              <a:rPr lang="ru-RU" altLang="ru-RU" sz="1800" b="1" dirty="0">
                <a:solidFill>
                  <a:srgbClr val="FF0000"/>
                </a:solidFill>
                <a:latin typeface="Arial" panose="020B0604020202020204" pitchFamily="34" charset="0"/>
              </a:rPr>
              <a:t>деятельность </a:t>
            </a:r>
            <a:r>
              <a:rPr lang="ru-RU" altLang="ru-RU" sz="1800" b="1" dirty="0" smtClean="0">
                <a:solidFill>
                  <a:srgbClr val="FF0000"/>
                </a:solidFill>
                <a:latin typeface="Arial" panose="020B0604020202020204" pitchFamily="34" charset="0"/>
              </a:rPr>
              <a:t>           практика</a:t>
            </a:r>
            <a:endParaRPr lang="ru-RU" altLang="ru-RU" sz="1800" b="1" dirty="0">
              <a:solidFill>
                <a:srgbClr val="FF0000"/>
              </a:solidFill>
              <a:latin typeface="Arial" panose="020B0604020202020204" pitchFamily="34" charset="0"/>
            </a:endParaRPr>
          </a:p>
        </p:txBody>
      </p:sp>
      <p:sp>
        <p:nvSpPr>
          <p:cNvPr id="2" name="Стрелка вправо 1"/>
          <p:cNvSpPr/>
          <p:nvPr/>
        </p:nvSpPr>
        <p:spPr>
          <a:xfrm>
            <a:off x="4607719" y="578580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Прямоугольник 1"/>
          <p:cNvSpPr>
            <a:spLocks noChangeArrowheads="1"/>
          </p:cNvSpPr>
          <p:nvPr/>
        </p:nvSpPr>
        <p:spPr bwMode="auto">
          <a:xfrm>
            <a:off x="515615" y="1711161"/>
            <a:ext cx="86439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b="1" dirty="0" smtClean="0">
                <a:solidFill>
                  <a:schemeClr val="tx2">
                    <a:lumMod val="60000"/>
                    <a:lumOff val="40000"/>
                  </a:schemeClr>
                </a:solidFill>
                <a:latin typeface="Arial" panose="020B0604020202020204" pitchFamily="34" charset="0"/>
              </a:rPr>
              <a:t>Составляется на каждую учебную группу </a:t>
            </a:r>
            <a:br>
              <a:rPr lang="ru-RU" altLang="ru-RU" sz="1800" b="1" dirty="0" smtClean="0">
                <a:solidFill>
                  <a:schemeClr val="tx2">
                    <a:lumMod val="60000"/>
                    <a:lumOff val="40000"/>
                  </a:schemeClr>
                </a:solidFill>
                <a:latin typeface="Arial" panose="020B0604020202020204" pitchFamily="34" charset="0"/>
              </a:rPr>
            </a:br>
            <a:r>
              <a:rPr lang="ru-RU" altLang="ru-RU" sz="1800" b="1" dirty="0" smtClean="0">
                <a:solidFill>
                  <a:schemeClr val="tx2">
                    <a:lumMod val="60000"/>
                    <a:lumOff val="40000"/>
                  </a:schemeClr>
                </a:solidFill>
                <a:latin typeface="Arial" panose="020B0604020202020204" pitchFamily="34" charset="0"/>
              </a:rPr>
              <a:t>и </a:t>
            </a:r>
            <a:r>
              <a:rPr lang="ru-RU" altLang="ru-RU" sz="1800" b="1" dirty="0">
                <a:solidFill>
                  <a:schemeClr val="tx2">
                    <a:lumMod val="60000"/>
                    <a:lumOff val="40000"/>
                  </a:schemeClr>
                </a:solidFill>
                <a:latin typeface="Arial" panose="020B0604020202020204" pitchFamily="34" charset="0"/>
              </a:rPr>
              <a:t>утверждается </a:t>
            </a:r>
            <a:r>
              <a:rPr lang="ru-RU" altLang="ru-RU" sz="1800" b="1" dirty="0" smtClean="0">
                <a:solidFill>
                  <a:schemeClr val="tx2">
                    <a:lumMod val="60000"/>
                    <a:lumOff val="40000"/>
                  </a:schemeClr>
                </a:solidFill>
                <a:latin typeface="Arial" panose="020B0604020202020204" pitchFamily="34" charset="0"/>
              </a:rPr>
              <a:t>перед началом учебного года </a:t>
            </a:r>
          </a:p>
          <a:p>
            <a:pPr algn="ctr">
              <a:spcBef>
                <a:spcPct val="0"/>
              </a:spcBef>
              <a:buFontTx/>
              <a:buNone/>
            </a:pPr>
            <a:r>
              <a:rPr lang="ru-RU" altLang="ru-RU" sz="1800" b="1" dirty="0" smtClean="0">
                <a:solidFill>
                  <a:srgbClr val="FF0000"/>
                </a:solidFill>
                <a:latin typeface="Arial" panose="020B0604020202020204" pitchFamily="34" charset="0"/>
              </a:rPr>
              <a:t>(КСР – перед началом реализации)</a:t>
            </a:r>
            <a:endParaRPr lang="ru-RU" altLang="ru-RU" sz="1800" dirty="0">
              <a:solidFill>
                <a:srgbClr val="FF0000"/>
              </a:solidFill>
              <a:latin typeface="Arial" panose="020B0604020202020204" pitchFamily="34" charset="0"/>
            </a:endParaRPr>
          </a:p>
        </p:txBody>
      </p:sp>
      <p:sp>
        <p:nvSpPr>
          <p:cNvPr id="107523" name="TextBox 2"/>
          <p:cNvSpPr txBox="1">
            <a:spLocks noChangeArrowheads="1"/>
          </p:cNvSpPr>
          <p:nvPr/>
        </p:nvSpPr>
        <p:spPr bwMode="auto">
          <a:xfrm>
            <a:off x="515615" y="928846"/>
            <a:ext cx="84249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000" b="1" dirty="0">
                <a:latin typeface="Arial" panose="020B0604020202020204" pitchFamily="34" charset="0"/>
              </a:rPr>
              <a:t>Календарно-тематический </a:t>
            </a:r>
            <a:r>
              <a:rPr lang="ru-RU" altLang="ru-RU" sz="2000" b="1" dirty="0" smtClean="0">
                <a:latin typeface="Arial" panose="020B0604020202020204" pitchFamily="34" charset="0"/>
              </a:rPr>
              <a:t>план</a:t>
            </a:r>
          </a:p>
          <a:p>
            <a:pPr algn="ctr">
              <a:spcBef>
                <a:spcPct val="0"/>
              </a:spcBef>
              <a:buFontTx/>
              <a:buNone/>
            </a:pPr>
            <a:r>
              <a:rPr lang="ru-RU" altLang="ru-RU" sz="2000" b="1" dirty="0" smtClean="0">
                <a:latin typeface="Arial" panose="020B0604020202020204" pitchFamily="34" charset="0"/>
              </a:rPr>
              <a:t>реализации ДОП «…» на … </a:t>
            </a:r>
            <a:r>
              <a:rPr lang="ru-RU" altLang="ru-RU" sz="2000" b="1" dirty="0" err="1" smtClean="0">
                <a:latin typeface="Arial" panose="020B0604020202020204" pitchFamily="34" charset="0"/>
              </a:rPr>
              <a:t>уч.год</a:t>
            </a:r>
            <a:endParaRPr lang="ru-RU" altLang="ru-RU" sz="2000" b="1" dirty="0">
              <a:latin typeface="Arial" panose="020B0604020202020204" pitchFamily="34" charset="0"/>
            </a:endParaRPr>
          </a:p>
        </p:txBody>
      </p:sp>
      <p:graphicFrame>
        <p:nvGraphicFramePr>
          <p:cNvPr id="4" name="Таблица 3"/>
          <p:cNvGraphicFramePr>
            <a:graphicFrameLocks noGrp="1"/>
          </p:cNvGraphicFramePr>
          <p:nvPr/>
        </p:nvGraphicFramePr>
        <p:xfrm>
          <a:off x="395536" y="2708920"/>
          <a:ext cx="8572500" cy="3587750"/>
        </p:xfrm>
        <a:graphic>
          <a:graphicData uri="http://schemas.openxmlformats.org/drawingml/2006/table">
            <a:tbl>
              <a:tblPr/>
              <a:tblGrid>
                <a:gridCol w="646474">
                  <a:extLst>
                    <a:ext uri="{9D8B030D-6E8A-4147-A177-3AD203B41FA5}">
                      <a16:colId xmlns:a16="http://schemas.microsoft.com/office/drawing/2014/main" val="20000"/>
                    </a:ext>
                  </a:extLst>
                </a:gridCol>
                <a:gridCol w="1051113">
                  <a:extLst>
                    <a:ext uri="{9D8B030D-6E8A-4147-A177-3AD203B41FA5}">
                      <a16:colId xmlns:a16="http://schemas.microsoft.com/office/drawing/2014/main" val="20001"/>
                    </a:ext>
                  </a:extLst>
                </a:gridCol>
                <a:gridCol w="670183">
                  <a:extLst>
                    <a:ext uri="{9D8B030D-6E8A-4147-A177-3AD203B41FA5}">
                      <a16:colId xmlns:a16="http://schemas.microsoft.com/office/drawing/2014/main" val="20002"/>
                    </a:ext>
                  </a:extLst>
                </a:gridCol>
                <a:gridCol w="6204730">
                  <a:extLst>
                    <a:ext uri="{9D8B030D-6E8A-4147-A177-3AD203B41FA5}">
                      <a16:colId xmlns:a16="http://schemas.microsoft.com/office/drawing/2014/main" val="20003"/>
                    </a:ext>
                  </a:extLst>
                </a:gridCol>
              </a:tblGrid>
              <a:tr h="699766">
                <a:tc>
                  <a:txBody>
                    <a:bodyPr/>
                    <a:lstStyle/>
                    <a:p>
                      <a:pPr marL="0" indent="0" algn="ctr">
                        <a:lnSpc>
                          <a:spcPct val="115000"/>
                        </a:lnSpc>
                        <a:spcAft>
                          <a:spcPts val="0"/>
                        </a:spcAft>
                        <a:tabLst>
                          <a:tab pos="449580" algn="l"/>
                        </a:tabLst>
                      </a:pPr>
                      <a:r>
                        <a:rPr lang="ru-RU" sz="1100" dirty="0">
                          <a:latin typeface="Times New Roman"/>
                          <a:ea typeface="Lucida Sans Unicode"/>
                          <a:cs typeface="Times New Roman"/>
                        </a:rPr>
                        <a:t>№</a:t>
                      </a: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49580" algn="l"/>
                        </a:tabLst>
                      </a:pPr>
                      <a:r>
                        <a:rPr lang="ru-RU" sz="1100" dirty="0">
                          <a:solidFill>
                            <a:srgbClr val="000000"/>
                          </a:solidFill>
                          <a:latin typeface="Times New Roman"/>
                          <a:ea typeface="Lucida Sans Unicode"/>
                          <a:cs typeface="Times New Roman"/>
                        </a:rPr>
                        <a:t>Дата</a:t>
                      </a:r>
                      <a:endParaRPr lang="ru-RU" sz="1100" dirty="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49580" algn="l"/>
                        </a:tabLst>
                      </a:pPr>
                      <a:r>
                        <a:rPr lang="ru-RU" sz="1100" dirty="0">
                          <a:solidFill>
                            <a:srgbClr val="000000"/>
                          </a:solidFill>
                          <a:latin typeface="Times New Roman"/>
                          <a:ea typeface="Lucida Sans Unicode"/>
                          <a:cs typeface="Times New Roman"/>
                        </a:rPr>
                        <a:t>Общее кол-во</a:t>
                      </a:r>
                      <a:endParaRPr lang="ru-RU" sz="1100" dirty="0">
                        <a:latin typeface="Times New Roman"/>
                        <a:ea typeface="Lucida Sans Unicode"/>
                        <a:cs typeface="Times New Roman"/>
                      </a:endParaRPr>
                    </a:p>
                    <a:p>
                      <a:pPr algn="ctr">
                        <a:lnSpc>
                          <a:spcPct val="115000"/>
                        </a:lnSpc>
                        <a:spcAft>
                          <a:spcPts val="0"/>
                        </a:spcAft>
                        <a:tabLst>
                          <a:tab pos="449580" algn="l"/>
                        </a:tabLst>
                      </a:pPr>
                      <a:r>
                        <a:rPr lang="ru-RU" sz="1100" dirty="0">
                          <a:solidFill>
                            <a:srgbClr val="000000"/>
                          </a:solidFill>
                          <a:latin typeface="Times New Roman"/>
                          <a:ea typeface="Lucida Sans Unicode"/>
                          <a:cs typeface="Times New Roman"/>
                        </a:rPr>
                        <a:t>часов</a:t>
                      </a:r>
                      <a:endParaRPr lang="ru-RU" sz="1100" dirty="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49580" algn="l"/>
                        </a:tabLst>
                      </a:pPr>
                      <a:r>
                        <a:rPr lang="ru-RU" sz="1100" dirty="0">
                          <a:solidFill>
                            <a:srgbClr val="000000"/>
                          </a:solidFill>
                          <a:latin typeface="Times New Roman"/>
                          <a:ea typeface="Lucida Sans Unicode"/>
                          <a:cs typeface="Times New Roman"/>
                        </a:rPr>
                        <a:t>Тема, содержание</a:t>
                      </a:r>
                      <a:endParaRPr lang="ru-RU" sz="1100" dirty="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2239">
                <a:tc>
                  <a:txBody>
                    <a:bodyPr/>
                    <a:lstStyle/>
                    <a:p>
                      <a:pPr marL="0" lvl="0" indent="0" algn="ctr">
                        <a:lnSpc>
                          <a:spcPct val="115000"/>
                        </a:lnSpc>
                        <a:spcAft>
                          <a:spcPts val="0"/>
                        </a:spcAft>
                        <a:buFont typeface="+mj-lt"/>
                        <a:buNone/>
                        <a:tabLst>
                          <a:tab pos="449580" algn="l"/>
                        </a:tabLst>
                      </a:pPr>
                      <a:r>
                        <a:rPr lang="ru-RU" sz="1100" dirty="0" smtClean="0">
                          <a:latin typeface="Times New Roman"/>
                          <a:ea typeface="Lucida Sans Unicode"/>
                          <a:cs typeface="Times New Roman"/>
                        </a:rPr>
                        <a:t>1</a:t>
                      </a:r>
                      <a:endParaRPr lang="ru-RU" sz="1100" dirty="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49580" algn="l"/>
                        </a:tabLst>
                      </a:pPr>
                      <a:r>
                        <a:rPr lang="ru-RU" sz="1600" dirty="0">
                          <a:solidFill>
                            <a:srgbClr val="000000"/>
                          </a:solidFill>
                          <a:latin typeface="Times New Roman"/>
                          <a:ea typeface="Lucida Sans Unicode"/>
                          <a:cs typeface="Times New Roman"/>
                        </a:rPr>
                        <a:t>3.09</a:t>
                      </a:r>
                      <a:endParaRPr lang="ru-RU" sz="1600" dirty="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49580" algn="l"/>
                        </a:tabLst>
                      </a:pPr>
                      <a:r>
                        <a:rPr lang="ru-RU" sz="1600" dirty="0">
                          <a:solidFill>
                            <a:srgbClr val="000000"/>
                          </a:solidFill>
                          <a:latin typeface="Times New Roman"/>
                          <a:ea typeface="Lucida Sans Unicode"/>
                          <a:cs typeface="Times New Roman"/>
                        </a:rPr>
                        <a:t>2</a:t>
                      </a:r>
                      <a:endParaRPr lang="ru-RU" sz="1600" dirty="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49580" algn="l"/>
                        </a:tabLst>
                      </a:pPr>
                      <a:r>
                        <a:rPr lang="ru-RU" sz="1600" dirty="0">
                          <a:solidFill>
                            <a:srgbClr val="000000"/>
                          </a:solidFill>
                          <a:latin typeface="Times New Roman"/>
                          <a:ea typeface="Lucida Sans Unicode"/>
                          <a:cs typeface="Times New Roman"/>
                        </a:rPr>
                        <a:t>Вводное занятие. Цели и задачи программы 2-го года обучения. ТБ. Знакомство с новичками. Повторение знаний 1-го года обучения.</a:t>
                      </a:r>
                      <a:endParaRPr lang="ru-RU" sz="1600" dirty="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43084">
                <a:tc>
                  <a:txBody>
                    <a:bodyPr/>
                    <a:lstStyle/>
                    <a:p>
                      <a:pPr marL="0" lvl="0" indent="0" algn="ctr">
                        <a:lnSpc>
                          <a:spcPct val="115000"/>
                        </a:lnSpc>
                        <a:spcAft>
                          <a:spcPts val="0"/>
                        </a:spcAft>
                        <a:buFont typeface="+mj-lt"/>
                        <a:buNone/>
                        <a:tabLst>
                          <a:tab pos="449580" algn="l"/>
                        </a:tabLst>
                      </a:pPr>
                      <a:r>
                        <a:rPr lang="ru-RU" sz="1100" dirty="0" smtClean="0">
                          <a:latin typeface="Times New Roman"/>
                          <a:ea typeface="Lucida Sans Unicode"/>
                          <a:cs typeface="Times New Roman"/>
                        </a:rPr>
                        <a:t>2</a:t>
                      </a:r>
                      <a:endParaRPr lang="ru-RU" sz="1100" dirty="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49580" algn="l"/>
                        </a:tabLst>
                      </a:pPr>
                      <a:r>
                        <a:rPr lang="ru-RU" sz="1600">
                          <a:solidFill>
                            <a:srgbClr val="000000"/>
                          </a:solidFill>
                          <a:latin typeface="Times New Roman"/>
                          <a:ea typeface="Lucida Sans Unicode"/>
                          <a:cs typeface="Times New Roman"/>
                        </a:rPr>
                        <a:t>5.09</a:t>
                      </a:r>
                      <a:endParaRPr lang="ru-RU" sz="160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49580" algn="l"/>
                        </a:tabLst>
                      </a:pPr>
                      <a:r>
                        <a:rPr lang="ru-RU" sz="1600">
                          <a:solidFill>
                            <a:srgbClr val="000000"/>
                          </a:solidFill>
                          <a:latin typeface="Times New Roman"/>
                          <a:ea typeface="Lucida Sans Unicode"/>
                          <a:cs typeface="Times New Roman"/>
                        </a:rPr>
                        <a:t>2</a:t>
                      </a:r>
                      <a:endParaRPr lang="ru-RU" sz="160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49580" algn="l"/>
                        </a:tabLst>
                      </a:pPr>
                      <a:r>
                        <a:rPr lang="ru-RU" sz="1600" dirty="0">
                          <a:solidFill>
                            <a:srgbClr val="000000"/>
                          </a:solidFill>
                          <a:latin typeface="Times New Roman"/>
                          <a:ea typeface="Lucida Sans Unicode"/>
                          <a:cs typeface="Times New Roman"/>
                        </a:rPr>
                        <a:t>СУ: основная стойка, шеренга, колонна, построение в шеренгу и колонну по одному</a:t>
                      </a:r>
                      <a:endParaRPr lang="ru-RU" sz="1600" dirty="0">
                        <a:latin typeface="Times New Roman"/>
                        <a:ea typeface="Lucida Sans Unicode"/>
                        <a:cs typeface="Times New Roman"/>
                      </a:endParaRPr>
                    </a:p>
                    <a:p>
                      <a:pPr>
                        <a:lnSpc>
                          <a:spcPct val="115000"/>
                        </a:lnSpc>
                        <a:spcAft>
                          <a:spcPts val="0"/>
                        </a:spcAft>
                        <a:tabLst>
                          <a:tab pos="449580" algn="l"/>
                        </a:tabLst>
                      </a:pPr>
                      <a:r>
                        <a:rPr lang="ru-RU" sz="1600" dirty="0">
                          <a:solidFill>
                            <a:srgbClr val="000000"/>
                          </a:solidFill>
                          <a:latin typeface="Times New Roman"/>
                          <a:ea typeface="Lucida Sans Unicode"/>
                          <a:cs typeface="Times New Roman"/>
                        </a:rPr>
                        <a:t>РФК: координация, равновесие, игры на координацию движений</a:t>
                      </a:r>
                      <a:endParaRPr lang="ru-RU" sz="1600" dirty="0">
                        <a:latin typeface="Times New Roman"/>
                        <a:ea typeface="Lucida Sans Unicode"/>
                        <a:cs typeface="Times New Roman"/>
                      </a:endParaRPr>
                    </a:p>
                    <a:p>
                      <a:pPr>
                        <a:lnSpc>
                          <a:spcPct val="115000"/>
                        </a:lnSpc>
                        <a:spcAft>
                          <a:spcPts val="0"/>
                        </a:spcAft>
                        <a:tabLst>
                          <a:tab pos="449580" algn="l"/>
                        </a:tabLst>
                      </a:pPr>
                      <a:r>
                        <a:rPr lang="ru-RU" sz="1600" dirty="0">
                          <a:solidFill>
                            <a:srgbClr val="000000"/>
                          </a:solidFill>
                          <a:latin typeface="Times New Roman"/>
                          <a:ea typeface="Lucida Sans Unicode"/>
                          <a:cs typeface="Times New Roman"/>
                        </a:rPr>
                        <a:t>АУ: виды упоров, седы</a:t>
                      </a:r>
                      <a:endParaRPr lang="ru-RU" sz="1600" dirty="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2661">
                <a:tc>
                  <a:txBody>
                    <a:bodyPr/>
                    <a:lstStyle/>
                    <a:p>
                      <a:pPr marL="0" lvl="0" indent="0" algn="ctr">
                        <a:lnSpc>
                          <a:spcPct val="115000"/>
                        </a:lnSpc>
                        <a:spcAft>
                          <a:spcPts val="0"/>
                        </a:spcAft>
                        <a:buFont typeface="+mj-lt"/>
                        <a:buNone/>
                        <a:tabLst>
                          <a:tab pos="449580" algn="l"/>
                        </a:tabLst>
                      </a:pPr>
                      <a:r>
                        <a:rPr lang="ru-RU" sz="1100" dirty="0" smtClean="0">
                          <a:latin typeface="Times New Roman"/>
                          <a:ea typeface="Lucida Sans Unicode"/>
                          <a:cs typeface="Times New Roman"/>
                        </a:rPr>
                        <a:t>3</a:t>
                      </a:r>
                      <a:endParaRPr lang="ru-RU" sz="1100" dirty="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49580" algn="l"/>
                        </a:tabLst>
                      </a:pPr>
                      <a:r>
                        <a:rPr lang="ru-RU" sz="1600">
                          <a:solidFill>
                            <a:srgbClr val="000000"/>
                          </a:solidFill>
                          <a:latin typeface="Times New Roman"/>
                          <a:ea typeface="Lucida Sans Unicode"/>
                          <a:cs typeface="Times New Roman"/>
                        </a:rPr>
                        <a:t>10.09</a:t>
                      </a:r>
                      <a:endParaRPr lang="ru-RU" sz="160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49580" algn="l"/>
                        </a:tabLst>
                      </a:pPr>
                      <a:r>
                        <a:rPr lang="ru-RU" sz="1600">
                          <a:solidFill>
                            <a:srgbClr val="000000"/>
                          </a:solidFill>
                          <a:latin typeface="Times New Roman"/>
                          <a:ea typeface="Lucida Sans Unicode"/>
                          <a:cs typeface="Times New Roman"/>
                        </a:rPr>
                        <a:t>2</a:t>
                      </a:r>
                      <a:endParaRPr lang="ru-RU" sz="160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49580" algn="l"/>
                        </a:tabLst>
                      </a:pPr>
                      <a:r>
                        <a:rPr lang="ru-RU" sz="1600" dirty="0">
                          <a:solidFill>
                            <a:srgbClr val="000000"/>
                          </a:solidFill>
                          <a:latin typeface="Times New Roman"/>
                          <a:ea typeface="Lucida Sans Unicode"/>
                          <a:cs typeface="Times New Roman"/>
                        </a:rPr>
                        <a:t>СУ: построение в шеренгу и колонну по одному</a:t>
                      </a:r>
                      <a:endParaRPr lang="ru-RU" sz="1600" dirty="0">
                        <a:latin typeface="Times New Roman"/>
                        <a:ea typeface="Lucida Sans Unicode"/>
                        <a:cs typeface="Times New Roman"/>
                      </a:endParaRPr>
                    </a:p>
                    <a:p>
                      <a:pPr>
                        <a:lnSpc>
                          <a:spcPct val="115000"/>
                        </a:lnSpc>
                        <a:spcAft>
                          <a:spcPts val="0"/>
                        </a:spcAft>
                        <a:tabLst>
                          <a:tab pos="449580" algn="l"/>
                        </a:tabLst>
                      </a:pPr>
                      <a:r>
                        <a:rPr lang="ru-RU" sz="1600" dirty="0">
                          <a:solidFill>
                            <a:srgbClr val="000000"/>
                          </a:solidFill>
                          <a:latin typeface="Times New Roman"/>
                          <a:ea typeface="Lucida Sans Unicode"/>
                          <a:cs typeface="Times New Roman"/>
                        </a:rPr>
                        <a:t>РФК: равновесие в статических положениях, игры на координацию </a:t>
                      </a:r>
                      <a:endParaRPr lang="ru-RU" sz="1600" dirty="0">
                        <a:latin typeface="Times New Roman"/>
                        <a:ea typeface="Lucida Sans Unicode"/>
                        <a:cs typeface="Times New Roman"/>
                      </a:endParaRPr>
                    </a:p>
                    <a:p>
                      <a:pPr>
                        <a:lnSpc>
                          <a:spcPct val="115000"/>
                        </a:lnSpc>
                        <a:spcAft>
                          <a:spcPts val="0"/>
                        </a:spcAft>
                        <a:tabLst>
                          <a:tab pos="449580" algn="l"/>
                        </a:tabLst>
                      </a:pPr>
                      <a:r>
                        <a:rPr lang="ru-RU" sz="1600" dirty="0">
                          <a:solidFill>
                            <a:srgbClr val="000000"/>
                          </a:solidFill>
                          <a:latin typeface="Times New Roman"/>
                          <a:ea typeface="Lucida Sans Unicode"/>
                          <a:cs typeface="Times New Roman"/>
                        </a:rPr>
                        <a:t>АУ: упор лежа, упор лежа сзади, упор присев </a:t>
                      </a:r>
                      <a:endParaRPr lang="ru-RU" sz="1600" dirty="0">
                        <a:latin typeface="Times New Roman"/>
                        <a:ea typeface="Lucida Sans Unicode"/>
                        <a:cs typeface="Times New Roman"/>
                      </a:endParaRPr>
                    </a:p>
                  </a:txBody>
                  <a:tcPr marL="60696" marR="60696" marT="60697" marB="60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7551" name="TextBox 4"/>
          <p:cNvSpPr txBox="1">
            <a:spLocks noChangeArrowheads="1"/>
          </p:cNvSpPr>
          <p:nvPr/>
        </p:nvSpPr>
        <p:spPr bwMode="auto">
          <a:xfrm>
            <a:off x="395536" y="2276872"/>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dirty="0">
                <a:solidFill>
                  <a:schemeClr val="tx2">
                    <a:lumMod val="60000"/>
                    <a:lumOff val="40000"/>
                  </a:schemeClr>
                </a:solidFill>
                <a:latin typeface="Arial" panose="020B0604020202020204" pitchFamily="34" charset="0"/>
              </a:rPr>
              <a:t>Пример</a:t>
            </a:r>
          </a:p>
        </p:txBody>
      </p:sp>
      <p:sp>
        <p:nvSpPr>
          <p:cNvPr id="2" name="Прямоугольник 1"/>
          <p:cNvSpPr/>
          <p:nvPr/>
        </p:nvSpPr>
        <p:spPr>
          <a:xfrm>
            <a:off x="3707904" y="6309320"/>
            <a:ext cx="5886970" cy="369332"/>
          </a:xfrm>
          <a:prstGeom prst="rect">
            <a:avLst/>
          </a:prstGeom>
        </p:spPr>
        <p:txBody>
          <a:bodyPr wrap="square">
            <a:spAutoFit/>
          </a:bodyPr>
          <a:lstStyle/>
          <a:p>
            <a:r>
              <a:rPr lang="ru-RU" altLang="ru-RU" dirty="0" smtClean="0">
                <a:solidFill>
                  <a:srgbClr val="FF0000"/>
                </a:solidFill>
              </a:rPr>
              <a:t>В </a:t>
            </a:r>
            <a:r>
              <a:rPr lang="ru-RU" altLang="ru-RU" dirty="0">
                <a:solidFill>
                  <a:srgbClr val="FF0000"/>
                </a:solidFill>
              </a:rPr>
              <a:t>соответствии </a:t>
            </a:r>
            <a:r>
              <a:rPr lang="ru-RU" altLang="ru-RU" dirty="0" smtClean="0">
                <a:solidFill>
                  <a:srgbClr val="FF0000"/>
                </a:solidFill>
              </a:rPr>
              <a:t>с </a:t>
            </a:r>
            <a:r>
              <a:rPr lang="ru-RU" altLang="ru-RU" dirty="0">
                <a:solidFill>
                  <a:srgbClr val="FF0000"/>
                </a:solidFill>
              </a:rPr>
              <a:t>локальным актом ОУ </a:t>
            </a:r>
            <a:endParaRPr lang="ru-RU" dirty="0">
              <a:solidFill>
                <a:srgbClr val="FF0000"/>
              </a:solidFill>
            </a:endParaRPr>
          </a:p>
        </p:txBody>
      </p:sp>
      <p:sp>
        <p:nvSpPr>
          <p:cNvPr id="7" name="TextBox 6"/>
          <p:cNvSpPr txBox="1"/>
          <p:nvPr/>
        </p:nvSpPr>
        <p:spPr>
          <a:xfrm>
            <a:off x="6495257" y="188640"/>
            <a:ext cx="2664296" cy="738664"/>
          </a:xfrm>
          <a:prstGeom prst="rect">
            <a:avLst/>
          </a:prstGeom>
          <a:noFill/>
        </p:spPr>
        <p:txBody>
          <a:bodyPr wrap="square" rtlCol="0">
            <a:spAutoFit/>
          </a:bodyPr>
          <a:lstStyle/>
          <a:p>
            <a:r>
              <a:rPr lang="ru-RU" sz="1400" b="1" dirty="0" smtClean="0">
                <a:solidFill>
                  <a:srgbClr val="FF0000"/>
                </a:solidFill>
              </a:rPr>
              <a:t>Утвержден</a:t>
            </a:r>
            <a:r>
              <a:rPr lang="en-US" sz="1400" b="1" dirty="0" smtClean="0">
                <a:solidFill>
                  <a:srgbClr val="FF0000"/>
                </a:solidFill>
              </a:rPr>
              <a:t> (</a:t>
            </a:r>
            <a:r>
              <a:rPr lang="ru-RU" sz="1400" b="1" dirty="0" smtClean="0">
                <a:solidFill>
                  <a:srgbClr val="FF0000"/>
                </a:solidFill>
              </a:rPr>
              <a:t>согласован)</a:t>
            </a:r>
          </a:p>
          <a:p>
            <a:r>
              <a:rPr lang="ru-RU" sz="1400" b="1" dirty="0" smtClean="0">
                <a:solidFill>
                  <a:srgbClr val="FF0000"/>
                </a:solidFill>
              </a:rPr>
              <a:t>Кем ___________________</a:t>
            </a:r>
          </a:p>
          <a:p>
            <a:r>
              <a:rPr lang="ru-RU" sz="1400" b="1" dirty="0" smtClean="0">
                <a:solidFill>
                  <a:srgbClr val="FF0000"/>
                </a:solidFill>
              </a:rPr>
              <a:t>Дата________</a:t>
            </a:r>
            <a:endParaRPr lang="ru-RU" sz="1400" b="1" dirty="0">
              <a:solidFill>
                <a:srgbClr val="FF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3"/>
          <p:cNvSpPr txBox="1">
            <a:spLocks noChangeArrowheads="1"/>
          </p:cNvSpPr>
          <p:nvPr/>
        </p:nvSpPr>
        <p:spPr bwMode="auto">
          <a:xfrm>
            <a:off x="1500188" y="2643188"/>
            <a:ext cx="60721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2800" b="1">
                <a:latin typeface="Arial" panose="020B0604020202020204" pitchFamily="34" charset="0"/>
              </a:rPr>
              <a:t>Методические и оценочные материалы</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Прямоугольник 3"/>
          <p:cNvSpPr>
            <a:spLocks noChangeArrowheads="1"/>
          </p:cNvSpPr>
          <p:nvPr/>
        </p:nvSpPr>
        <p:spPr bwMode="auto">
          <a:xfrm>
            <a:off x="428625" y="214313"/>
            <a:ext cx="80010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spcAft>
                <a:spcPts val="600"/>
              </a:spcAft>
              <a:buFontTx/>
              <a:buNone/>
            </a:pPr>
            <a:r>
              <a:rPr lang="ru-RU" altLang="ru-RU" sz="2800">
                <a:latin typeface="Arial" panose="020B0604020202020204" pitchFamily="34" charset="0"/>
              </a:rPr>
              <a:t>Технологии, методы, приемы, практики организации образовательного процесса</a:t>
            </a:r>
          </a:p>
          <a:p>
            <a:pPr lvl="1" eaLnBrk="1" hangingPunct="1">
              <a:lnSpc>
                <a:spcPct val="80000"/>
              </a:lnSpc>
              <a:spcBef>
                <a:spcPct val="0"/>
              </a:spcBef>
              <a:spcAft>
                <a:spcPts val="600"/>
              </a:spcAft>
              <a:buFontTx/>
              <a:buNone/>
            </a:pPr>
            <a:endParaRPr lang="ru-RU" altLang="ru-RU" sz="800" i="1">
              <a:solidFill>
                <a:srgbClr val="FF0000"/>
              </a:solidFill>
              <a:latin typeface="Arial" panose="020B0604020202020204" pitchFamily="34" charset="0"/>
            </a:endParaRPr>
          </a:p>
          <a:p>
            <a:pPr lvl="1" eaLnBrk="1" hangingPunct="1">
              <a:lnSpc>
                <a:spcPct val="80000"/>
              </a:lnSpc>
              <a:spcBef>
                <a:spcPct val="0"/>
              </a:spcBef>
              <a:spcAft>
                <a:spcPts val="600"/>
              </a:spcAft>
              <a:buFontTx/>
              <a:buNone/>
            </a:pPr>
            <a:r>
              <a:rPr lang="ru-RU" altLang="ru-RU" sz="1800" i="1">
                <a:solidFill>
                  <a:srgbClr val="FF0000"/>
                </a:solidFill>
                <a:latin typeface="Arial" panose="020B0604020202020204" pitchFamily="34" charset="0"/>
              </a:rPr>
              <a:t>Обучающие</a:t>
            </a:r>
          </a:p>
          <a:p>
            <a:pPr lvl="1" eaLnBrk="1" hangingPunct="1">
              <a:lnSpc>
                <a:spcPct val="80000"/>
              </a:lnSpc>
              <a:spcBef>
                <a:spcPct val="0"/>
              </a:spcBef>
              <a:spcAft>
                <a:spcPts val="600"/>
              </a:spcAft>
              <a:buFontTx/>
              <a:buNone/>
            </a:pPr>
            <a:r>
              <a:rPr lang="ru-RU" altLang="ru-RU" sz="1800" i="1">
                <a:solidFill>
                  <a:srgbClr val="FF0000"/>
                </a:solidFill>
                <a:latin typeface="Arial" panose="020B0604020202020204" pitchFamily="34" charset="0"/>
              </a:rPr>
              <a:t>Развивающие</a:t>
            </a:r>
          </a:p>
          <a:p>
            <a:pPr lvl="1" eaLnBrk="1" hangingPunct="1">
              <a:lnSpc>
                <a:spcPct val="80000"/>
              </a:lnSpc>
              <a:spcBef>
                <a:spcPct val="0"/>
              </a:spcBef>
              <a:spcAft>
                <a:spcPts val="600"/>
              </a:spcAft>
              <a:buFontTx/>
              <a:buNone/>
            </a:pPr>
            <a:r>
              <a:rPr lang="ru-RU" altLang="ru-RU" sz="1800" i="1">
                <a:solidFill>
                  <a:srgbClr val="FF0000"/>
                </a:solidFill>
                <a:latin typeface="Arial" panose="020B0604020202020204" pitchFamily="34" charset="0"/>
              </a:rPr>
              <a:t>Воспитательные </a:t>
            </a:r>
          </a:p>
        </p:txBody>
      </p:sp>
      <p:sp>
        <p:nvSpPr>
          <p:cNvPr id="109571" name="Прямоугольник 4"/>
          <p:cNvSpPr>
            <a:spLocks noChangeArrowheads="1"/>
          </p:cNvSpPr>
          <p:nvPr/>
        </p:nvSpPr>
        <p:spPr bwMode="auto">
          <a:xfrm>
            <a:off x="285750" y="2143125"/>
            <a:ext cx="885825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b="1" dirty="0">
                <a:latin typeface="Arial" panose="020B0604020202020204" pitchFamily="34" charset="0"/>
              </a:rPr>
              <a:t> Примеры</a:t>
            </a:r>
          </a:p>
          <a:p>
            <a:pPr>
              <a:spcBef>
                <a:spcPct val="0"/>
              </a:spcBef>
              <a:buFontTx/>
              <a:buNone/>
            </a:pPr>
            <a:endParaRPr lang="ru-RU" altLang="ru-RU" sz="1800" b="1" dirty="0">
              <a:latin typeface="Arial" panose="020B0604020202020204" pitchFamily="34" charset="0"/>
            </a:endParaRPr>
          </a:p>
          <a:p>
            <a:pPr>
              <a:spcBef>
                <a:spcPct val="0"/>
              </a:spcBef>
              <a:buFontTx/>
              <a:buNone/>
            </a:pPr>
            <a:r>
              <a:rPr lang="ru-RU" altLang="ru-RU" sz="1800" dirty="0">
                <a:latin typeface="Arial" panose="020B0604020202020204" pitchFamily="34" charset="0"/>
              </a:rPr>
              <a:t>В данной программе используются следующие педагогические технологии:</a:t>
            </a:r>
          </a:p>
          <a:p>
            <a:pPr>
              <a:spcBef>
                <a:spcPct val="0"/>
              </a:spcBef>
              <a:buFontTx/>
              <a:buNone/>
            </a:pPr>
            <a:r>
              <a:rPr lang="ru-RU" altLang="ru-RU" sz="1600" b="1" i="1" dirty="0">
                <a:latin typeface="Arial" panose="020B0604020202020204" pitchFamily="34" charset="0"/>
              </a:rPr>
              <a:t>развивающее обучение  - </a:t>
            </a:r>
            <a:r>
              <a:rPr lang="ru-RU" altLang="ru-RU" sz="1600" dirty="0">
                <a:latin typeface="Arial" panose="020B0604020202020204" pitchFamily="34" charset="0"/>
              </a:rPr>
              <a:t>проблемное изложение, решение учебных задач, построение графических моделей  </a:t>
            </a:r>
          </a:p>
          <a:p>
            <a:pPr>
              <a:spcBef>
                <a:spcPct val="0"/>
              </a:spcBef>
              <a:buFontTx/>
              <a:buNone/>
            </a:pPr>
            <a:r>
              <a:rPr lang="ru-RU" altLang="ru-RU" sz="1600" b="1" i="1" dirty="0">
                <a:latin typeface="Arial" panose="020B0604020202020204" pitchFamily="34" charset="0"/>
              </a:rPr>
              <a:t>технологии развития критического мышления  - </a:t>
            </a:r>
            <a:r>
              <a:rPr lang="ru-RU" altLang="ru-RU" sz="1600" dirty="0">
                <a:latin typeface="Arial" panose="020B0604020202020204" pitchFamily="34" charset="0"/>
              </a:rPr>
              <a:t>мозговой штурм, корзина идей, методы графической организации материала - кластеры, блок-схемы</a:t>
            </a:r>
          </a:p>
          <a:p>
            <a:pPr>
              <a:spcBef>
                <a:spcPct val="0"/>
              </a:spcBef>
              <a:buFontTx/>
              <a:buNone/>
            </a:pPr>
            <a:r>
              <a:rPr lang="ru-RU" altLang="ru-RU" sz="1600" b="1" i="1" dirty="0">
                <a:latin typeface="Arial" panose="020B0604020202020204" pitchFamily="34" charset="0"/>
              </a:rPr>
              <a:t>игровые технологии </a:t>
            </a:r>
            <a:r>
              <a:rPr lang="ru-RU" altLang="ru-RU" sz="1600" dirty="0">
                <a:latin typeface="Arial" panose="020B0604020202020204" pitchFamily="34" charset="0"/>
              </a:rPr>
              <a:t>– позволяют осуществить полноценный контроль знаний учащихся, при этом вызывают дополнительный интерес к самому процессу контроля знаний  - викторины, “Интеллектуальное казино”, «Третий лишний» и др.</a:t>
            </a:r>
          </a:p>
          <a:p>
            <a:pPr>
              <a:spcBef>
                <a:spcPct val="0"/>
              </a:spcBef>
              <a:buFontTx/>
              <a:buNone/>
            </a:pPr>
            <a:r>
              <a:rPr lang="ru-RU" altLang="ru-RU" sz="1600" b="1" i="1" dirty="0">
                <a:latin typeface="Arial" panose="020B0604020202020204" pitchFamily="34" charset="0"/>
              </a:rPr>
              <a:t>информационно-коммуникационные  - </a:t>
            </a:r>
            <a:r>
              <a:rPr lang="ru-RU" altLang="ru-RU" sz="1600" dirty="0">
                <a:latin typeface="Arial" panose="020B0604020202020204" pitchFamily="34" charset="0"/>
              </a:rPr>
              <a:t>На занятиях активно используется компьютер и интерактивная доска. Их ресурсы задействуются практически на каждом занятии при объяснении нового материала, выполнении упражнений на закрепление изученного, работе над развитием творческих навыков, выполнении контрольных и проверочных заданий. Для работы на интерактивной доске используются специально разработанные авторские обучающие пособия</a:t>
            </a:r>
            <a:r>
              <a:rPr lang="ru-RU" altLang="ru-RU" sz="1800" dirty="0">
                <a:latin typeface="Arial" panose="020B0604020202020204" pitchFamily="34" charset="0"/>
              </a:rPr>
              <a:t>.</a:t>
            </a:r>
          </a:p>
          <a:p>
            <a:pPr>
              <a:spcBef>
                <a:spcPct val="0"/>
              </a:spcBef>
              <a:buFontTx/>
              <a:buNone/>
            </a:pPr>
            <a:r>
              <a:rPr lang="ru-RU" altLang="ru-RU" sz="1800" dirty="0">
                <a:latin typeface="Arial" panose="020B0604020202020204" pitchFamily="34" charset="0"/>
              </a:rPr>
              <a:t> </a:t>
            </a:r>
          </a:p>
        </p:txBody>
      </p:sp>
      <p:sp>
        <p:nvSpPr>
          <p:cNvPr id="109572" name="TextBox 8"/>
          <p:cNvSpPr txBox="1">
            <a:spLocks noChangeArrowheads="1"/>
          </p:cNvSpPr>
          <p:nvPr/>
        </p:nvSpPr>
        <p:spPr bwMode="auto">
          <a:xfrm>
            <a:off x="1714500" y="2071688"/>
            <a:ext cx="2143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400" b="1">
                <a:solidFill>
                  <a:srgbClr val="FF0000"/>
                </a:solidFill>
                <a:latin typeface="Arial" panose="020B0604020202020204" pitchFamily="34" charset="0"/>
              </a:rPr>
              <a:t> </a:t>
            </a:r>
          </a:p>
        </p:txBody>
      </p:sp>
      <p:sp>
        <p:nvSpPr>
          <p:cNvPr id="109573" name="TextBox 1"/>
          <p:cNvSpPr txBox="1">
            <a:spLocks noChangeArrowheads="1"/>
          </p:cNvSpPr>
          <p:nvPr/>
        </p:nvSpPr>
        <p:spPr bwMode="auto">
          <a:xfrm>
            <a:off x="4643438" y="1109663"/>
            <a:ext cx="3024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i="1">
                <a:solidFill>
                  <a:srgbClr val="FF0000"/>
                </a:solidFill>
                <a:latin typeface="Arial" panose="020B0604020202020204" pitchFamily="34" charset="0"/>
              </a:rPr>
              <a:t>Предметные</a:t>
            </a:r>
          </a:p>
          <a:p>
            <a:pPr>
              <a:spcBef>
                <a:spcPct val="0"/>
              </a:spcBef>
              <a:buFontTx/>
              <a:buNone/>
            </a:pPr>
            <a:r>
              <a:rPr lang="ru-RU" altLang="ru-RU" sz="1800" i="1">
                <a:solidFill>
                  <a:srgbClr val="FF0000"/>
                </a:solidFill>
                <a:latin typeface="Arial" panose="020B0604020202020204" pitchFamily="34" charset="0"/>
              </a:rPr>
              <a:t>Личностные</a:t>
            </a:r>
          </a:p>
          <a:p>
            <a:pPr>
              <a:spcBef>
                <a:spcPct val="0"/>
              </a:spcBef>
              <a:buFontTx/>
              <a:buNone/>
            </a:pPr>
            <a:r>
              <a:rPr lang="ru-RU" altLang="ru-RU" sz="1800" i="1">
                <a:solidFill>
                  <a:srgbClr val="FF0000"/>
                </a:solidFill>
                <a:latin typeface="Arial" panose="020B0604020202020204" pitchFamily="34" charset="0"/>
              </a:rPr>
              <a:t>Метапредметные</a:t>
            </a:r>
          </a:p>
        </p:txBody>
      </p:sp>
      <p:sp>
        <p:nvSpPr>
          <p:cNvPr id="2" name="Стрелка вправо 1"/>
          <p:cNvSpPr/>
          <p:nvPr/>
        </p:nvSpPr>
        <p:spPr>
          <a:xfrm>
            <a:off x="3276600" y="1484313"/>
            <a:ext cx="58102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TextBox 2"/>
          <p:cNvSpPr txBox="1"/>
          <p:nvPr/>
        </p:nvSpPr>
        <p:spPr>
          <a:xfrm>
            <a:off x="4139306" y="6195167"/>
            <a:ext cx="3673053" cy="461665"/>
          </a:xfrm>
          <a:prstGeom prst="rect">
            <a:avLst/>
          </a:prstGeom>
          <a:noFill/>
        </p:spPr>
        <p:txBody>
          <a:bodyPr wrap="square" rtlCol="0">
            <a:spAutoFit/>
          </a:bodyPr>
          <a:lstStyle/>
          <a:p>
            <a:r>
              <a:rPr lang="ru-RU" b="1" dirty="0" smtClean="0">
                <a:solidFill>
                  <a:schemeClr val="accent5">
                    <a:lumMod val="50000"/>
                  </a:schemeClr>
                </a:solidFill>
              </a:rPr>
              <a:t>+ </a:t>
            </a:r>
            <a:r>
              <a:rPr lang="ru-RU" sz="2400" b="1" dirty="0" smtClean="0">
                <a:solidFill>
                  <a:schemeClr val="accent5">
                    <a:lumMod val="50000"/>
                  </a:schemeClr>
                </a:solidFill>
              </a:rPr>
              <a:t>ВОСПИТАНИЕ</a:t>
            </a:r>
            <a:endParaRPr lang="ru-RU" sz="2400"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575" y="338138"/>
            <a:ext cx="6854825" cy="460375"/>
          </a:xfrm>
          <a:prstGeom prst="rect">
            <a:avLst/>
          </a:prstGeom>
        </p:spPr>
        <p:txBody>
          <a:bodyPr wrap="none">
            <a:spAutoFit/>
          </a:bodyPr>
          <a:lstStyle/>
          <a:p>
            <a:pPr>
              <a:defRPr/>
            </a:pPr>
            <a:r>
              <a:rPr lang="ru-RU" sz="2400" b="1" dirty="0">
                <a:solidFill>
                  <a:schemeClr val="accent4">
                    <a:lumMod val="75000"/>
                  </a:schemeClr>
                </a:solidFill>
              </a:rPr>
              <a:t>Методы формирования сознания личности</a:t>
            </a:r>
          </a:p>
        </p:txBody>
      </p:sp>
      <p:sp>
        <p:nvSpPr>
          <p:cNvPr id="3" name="Прямоугольник 2"/>
          <p:cNvSpPr/>
          <p:nvPr/>
        </p:nvSpPr>
        <p:spPr>
          <a:xfrm>
            <a:off x="683568" y="906968"/>
            <a:ext cx="2419350" cy="3386137"/>
          </a:xfrm>
          <a:prstGeom prst="rect">
            <a:avLst/>
          </a:prstGeom>
        </p:spPr>
        <p:txBody>
          <a:bodyPr wrap="none">
            <a:spAutoFit/>
          </a:bodyPr>
          <a:lstStyle/>
          <a:p>
            <a:pPr marL="285750" indent="-285750">
              <a:spcAft>
                <a:spcPts val="1200"/>
              </a:spcAft>
              <a:buClr>
                <a:schemeClr val="accent4">
                  <a:lumMod val="75000"/>
                </a:schemeClr>
              </a:buClr>
              <a:buFont typeface="Wingdings" panose="05000000000000000000" pitchFamily="2" charset="2"/>
              <a:buChar char="§"/>
              <a:defRPr/>
            </a:pPr>
            <a:r>
              <a:rPr lang="ru-RU" dirty="0"/>
              <a:t>Убеждение</a:t>
            </a:r>
          </a:p>
          <a:p>
            <a:pPr marL="285750" indent="-285750">
              <a:spcAft>
                <a:spcPts val="1200"/>
              </a:spcAft>
              <a:buClr>
                <a:schemeClr val="accent4">
                  <a:lumMod val="75000"/>
                </a:schemeClr>
              </a:buClr>
              <a:buFont typeface="Wingdings" panose="05000000000000000000" pitchFamily="2" charset="2"/>
              <a:buChar char="§"/>
              <a:defRPr/>
            </a:pPr>
            <a:r>
              <a:rPr lang="ru-RU" dirty="0"/>
              <a:t>Рассказ</a:t>
            </a:r>
          </a:p>
          <a:p>
            <a:pPr marL="285750" indent="-285750">
              <a:spcAft>
                <a:spcPts val="1200"/>
              </a:spcAft>
              <a:buClr>
                <a:schemeClr val="accent4">
                  <a:lumMod val="75000"/>
                </a:schemeClr>
              </a:buClr>
              <a:buFont typeface="Wingdings" panose="05000000000000000000" pitchFamily="2" charset="2"/>
              <a:buChar char="§"/>
              <a:defRPr/>
            </a:pPr>
            <a:r>
              <a:rPr lang="ru-RU" dirty="0"/>
              <a:t>Разъяснение</a:t>
            </a:r>
          </a:p>
          <a:p>
            <a:pPr marL="285750" indent="-285750">
              <a:spcAft>
                <a:spcPts val="1200"/>
              </a:spcAft>
              <a:buClr>
                <a:schemeClr val="accent4">
                  <a:lumMod val="75000"/>
                </a:schemeClr>
              </a:buClr>
              <a:buFont typeface="Wingdings" panose="05000000000000000000" pitchFamily="2" charset="2"/>
              <a:buChar char="§"/>
              <a:defRPr/>
            </a:pPr>
            <a:r>
              <a:rPr lang="ru-RU" dirty="0"/>
              <a:t>Внушение</a:t>
            </a:r>
          </a:p>
          <a:p>
            <a:pPr marL="285750" indent="-285750">
              <a:spcAft>
                <a:spcPts val="1200"/>
              </a:spcAft>
              <a:buClr>
                <a:schemeClr val="accent4">
                  <a:lumMod val="75000"/>
                </a:schemeClr>
              </a:buClr>
              <a:buFont typeface="Wingdings" panose="05000000000000000000" pitchFamily="2" charset="2"/>
              <a:buChar char="§"/>
              <a:defRPr/>
            </a:pPr>
            <a:r>
              <a:rPr lang="ru-RU" dirty="0"/>
              <a:t>Увещевание</a:t>
            </a:r>
          </a:p>
          <a:p>
            <a:pPr marL="285750" indent="-285750">
              <a:spcAft>
                <a:spcPts val="1200"/>
              </a:spcAft>
              <a:buClr>
                <a:schemeClr val="accent4">
                  <a:lumMod val="75000"/>
                </a:schemeClr>
              </a:buClr>
              <a:buFont typeface="Wingdings" panose="05000000000000000000" pitchFamily="2" charset="2"/>
              <a:buChar char="§"/>
              <a:defRPr/>
            </a:pPr>
            <a:r>
              <a:rPr lang="ru-RU" dirty="0"/>
              <a:t>Этическая беседа</a:t>
            </a:r>
          </a:p>
          <a:p>
            <a:pPr marL="285750" indent="-285750">
              <a:spcAft>
                <a:spcPts val="1200"/>
              </a:spcAft>
              <a:buClr>
                <a:schemeClr val="accent4">
                  <a:lumMod val="75000"/>
                </a:schemeClr>
              </a:buClr>
              <a:buFont typeface="Wingdings" panose="05000000000000000000" pitchFamily="2" charset="2"/>
              <a:buChar char="§"/>
              <a:defRPr/>
            </a:pPr>
            <a:r>
              <a:rPr lang="ru-RU" dirty="0"/>
              <a:t>Диспут</a:t>
            </a:r>
          </a:p>
          <a:p>
            <a:pPr marL="285750" indent="-285750">
              <a:spcAft>
                <a:spcPts val="1200"/>
              </a:spcAft>
              <a:buClr>
                <a:schemeClr val="accent4">
                  <a:lumMod val="75000"/>
                </a:schemeClr>
              </a:buClr>
              <a:buFont typeface="Wingdings" panose="05000000000000000000" pitchFamily="2" charset="2"/>
              <a:buChar char="§"/>
              <a:defRPr/>
            </a:pPr>
            <a:r>
              <a:rPr lang="ru-RU" dirty="0"/>
              <a:t>Пример</a:t>
            </a:r>
          </a:p>
        </p:txBody>
      </p:sp>
      <p:sp>
        <p:nvSpPr>
          <p:cNvPr id="4" name="Прямоугольник 3"/>
          <p:cNvSpPr/>
          <p:nvPr/>
        </p:nvSpPr>
        <p:spPr>
          <a:xfrm>
            <a:off x="4139952" y="2276872"/>
            <a:ext cx="4572000" cy="646331"/>
          </a:xfrm>
          <a:prstGeom prst="rect">
            <a:avLst/>
          </a:prstGeom>
        </p:spPr>
        <p:txBody>
          <a:bodyPr>
            <a:spAutoFit/>
          </a:bodyPr>
          <a:lstStyle/>
          <a:p>
            <a:pPr>
              <a:defRPr/>
            </a:pPr>
            <a:r>
              <a:rPr lang="ru-RU" b="1" dirty="0">
                <a:solidFill>
                  <a:schemeClr val="accent4">
                    <a:lumMod val="75000"/>
                  </a:schemeClr>
                </a:solidFill>
              </a:rPr>
              <a:t>Методы организации деятельности и опыта общественного поведения</a:t>
            </a:r>
          </a:p>
        </p:txBody>
      </p:sp>
      <p:sp>
        <p:nvSpPr>
          <p:cNvPr id="5" name="TextBox 4"/>
          <p:cNvSpPr txBox="1"/>
          <p:nvPr/>
        </p:nvSpPr>
        <p:spPr>
          <a:xfrm>
            <a:off x="4369596" y="3068960"/>
            <a:ext cx="4772025" cy="2262187"/>
          </a:xfrm>
          <a:prstGeom prst="rect">
            <a:avLst/>
          </a:prstGeom>
          <a:noFill/>
        </p:spPr>
        <p:txBody>
          <a:bodyPr>
            <a:spAutoFit/>
          </a:bodyPr>
          <a:lstStyle/>
          <a:p>
            <a:pPr marL="285750" indent="-285750">
              <a:spcAft>
                <a:spcPts val="600"/>
              </a:spcAft>
              <a:buClr>
                <a:schemeClr val="accent4">
                  <a:lumMod val="75000"/>
                </a:schemeClr>
              </a:buClr>
              <a:buFont typeface="Wingdings" panose="05000000000000000000" pitchFamily="2" charset="2"/>
              <a:buChar char="§"/>
              <a:defRPr/>
            </a:pPr>
            <a:r>
              <a:rPr lang="ru-RU" dirty="0"/>
              <a:t>Упражнение</a:t>
            </a:r>
          </a:p>
          <a:p>
            <a:pPr marL="285750" indent="-285750">
              <a:spcAft>
                <a:spcPts val="600"/>
              </a:spcAft>
              <a:buClr>
                <a:schemeClr val="accent4">
                  <a:lumMod val="75000"/>
                </a:schemeClr>
              </a:buClr>
              <a:buFont typeface="Wingdings" panose="05000000000000000000" pitchFamily="2" charset="2"/>
              <a:buChar char="§"/>
              <a:defRPr/>
            </a:pPr>
            <a:r>
              <a:rPr lang="ru-RU" dirty="0"/>
              <a:t>Приучение</a:t>
            </a:r>
          </a:p>
          <a:p>
            <a:pPr marL="285750" indent="-285750">
              <a:spcAft>
                <a:spcPts val="600"/>
              </a:spcAft>
              <a:buClr>
                <a:schemeClr val="accent4">
                  <a:lumMod val="75000"/>
                </a:schemeClr>
              </a:buClr>
              <a:buFont typeface="Wingdings" panose="05000000000000000000" pitchFamily="2" charset="2"/>
              <a:buChar char="§"/>
              <a:defRPr/>
            </a:pPr>
            <a:r>
              <a:rPr lang="ru-RU" dirty="0"/>
              <a:t>Поручение</a:t>
            </a:r>
          </a:p>
          <a:p>
            <a:pPr marL="285750" indent="-285750">
              <a:spcAft>
                <a:spcPts val="600"/>
              </a:spcAft>
              <a:buClr>
                <a:schemeClr val="accent4">
                  <a:lumMod val="75000"/>
                </a:schemeClr>
              </a:buClr>
              <a:buFont typeface="Wingdings" panose="05000000000000000000" pitchFamily="2" charset="2"/>
              <a:buChar char="§"/>
              <a:defRPr/>
            </a:pPr>
            <a:r>
              <a:rPr lang="ru-RU" dirty="0"/>
              <a:t>Воспитывающая ситуация</a:t>
            </a:r>
          </a:p>
          <a:p>
            <a:pPr marL="285750" indent="-285750">
              <a:spcAft>
                <a:spcPts val="600"/>
              </a:spcAft>
              <a:buClr>
                <a:schemeClr val="accent4">
                  <a:lumMod val="75000"/>
                </a:schemeClr>
              </a:buClr>
              <a:buFont typeface="Wingdings" panose="05000000000000000000" pitchFamily="2" charset="2"/>
              <a:buChar char="§"/>
              <a:defRPr/>
            </a:pPr>
            <a:r>
              <a:rPr lang="ru-RU" dirty="0"/>
              <a:t>Требование</a:t>
            </a:r>
          </a:p>
          <a:p>
            <a:pPr>
              <a:buClr>
                <a:schemeClr val="accent4">
                  <a:lumMod val="75000"/>
                </a:schemeClr>
              </a:buClr>
              <a:defRPr/>
            </a:pPr>
            <a:endParaRPr lang="ru-RU" sz="800" dirty="0"/>
          </a:p>
          <a:p>
            <a:pPr>
              <a:defRPr/>
            </a:pPr>
            <a:endParaRPr lang="ru-RU"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975" y="311150"/>
            <a:ext cx="8285163" cy="460375"/>
          </a:xfrm>
          <a:prstGeom prst="rect">
            <a:avLst/>
          </a:prstGeom>
        </p:spPr>
        <p:txBody>
          <a:bodyPr wrap="none">
            <a:spAutoFit/>
          </a:bodyPr>
          <a:lstStyle/>
          <a:p>
            <a:pPr>
              <a:defRPr/>
            </a:pPr>
            <a:r>
              <a:rPr lang="ru-RU" sz="2400" b="1" dirty="0">
                <a:solidFill>
                  <a:schemeClr val="accent4">
                    <a:lumMod val="75000"/>
                  </a:schemeClr>
                </a:solidFill>
              </a:rPr>
              <a:t>Методы стимулирования поведения и деятельности</a:t>
            </a:r>
          </a:p>
        </p:txBody>
      </p:sp>
      <p:sp>
        <p:nvSpPr>
          <p:cNvPr id="3" name="TextBox 2"/>
          <p:cNvSpPr txBox="1"/>
          <p:nvPr/>
        </p:nvSpPr>
        <p:spPr>
          <a:xfrm>
            <a:off x="555625" y="1584325"/>
            <a:ext cx="6316663" cy="2693988"/>
          </a:xfrm>
          <a:prstGeom prst="rect">
            <a:avLst/>
          </a:prstGeom>
          <a:noFill/>
        </p:spPr>
        <p:txBody>
          <a:bodyPr>
            <a:spAutoFit/>
          </a:bodyPr>
          <a:lstStyle/>
          <a:p>
            <a:pPr marL="285750" indent="-285750">
              <a:spcAft>
                <a:spcPts val="600"/>
              </a:spcAft>
              <a:buClr>
                <a:schemeClr val="accent4">
                  <a:lumMod val="75000"/>
                </a:schemeClr>
              </a:buClr>
              <a:buFont typeface="Wingdings" panose="05000000000000000000" pitchFamily="2" charset="2"/>
              <a:buChar char="§"/>
              <a:defRPr/>
            </a:pPr>
            <a:r>
              <a:rPr lang="ru-RU" dirty="0"/>
              <a:t>Поощрение</a:t>
            </a:r>
          </a:p>
          <a:p>
            <a:pPr marL="712788" lvl="1">
              <a:spcAft>
                <a:spcPts val="1200"/>
              </a:spcAft>
              <a:buClr>
                <a:schemeClr val="accent4">
                  <a:lumMod val="75000"/>
                </a:schemeClr>
              </a:buClr>
              <a:defRPr/>
            </a:pPr>
            <a:r>
              <a:rPr lang="ru-RU" i="1" dirty="0"/>
              <a:t>одобрение, похвала, благодарность, предоставление почетных прав, награждение</a:t>
            </a:r>
          </a:p>
          <a:p>
            <a:pPr marL="285750" indent="-285750">
              <a:buClr>
                <a:schemeClr val="accent4">
                  <a:lumMod val="75000"/>
                </a:schemeClr>
              </a:buClr>
              <a:buFont typeface="Wingdings" panose="05000000000000000000" pitchFamily="2" charset="2"/>
              <a:buChar char="§"/>
              <a:defRPr/>
            </a:pPr>
            <a:r>
              <a:rPr lang="ru-RU" dirty="0"/>
              <a:t>Наказание</a:t>
            </a:r>
          </a:p>
          <a:p>
            <a:pPr marL="712788" lvl="1">
              <a:spcAft>
                <a:spcPts val="1200"/>
              </a:spcAft>
              <a:buClr>
                <a:schemeClr val="accent4">
                  <a:lumMod val="75000"/>
                </a:schemeClr>
              </a:buClr>
              <a:defRPr/>
            </a:pPr>
            <a:r>
              <a:rPr lang="ru-RU" i="1" dirty="0"/>
              <a:t>наложение дополнительных обязанностей; лишение или ограничение определенных прав; выражение морального порицания, осуждения</a:t>
            </a:r>
          </a:p>
          <a:p>
            <a:pPr marL="285750" indent="-285750">
              <a:buClr>
                <a:schemeClr val="accent4">
                  <a:lumMod val="75000"/>
                </a:schemeClr>
              </a:buClr>
              <a:buFont typeface="Wingdings" panose="05000000000000000000" pitchFamily="2" charset="2"/>
              <a:buChar char="§"/>
              <a:defRPr/>
            </a:pPr>
            <a:r>
              <a:rPr lang="ru-RU" dirty="0"/>
              <a:t>Соревнование</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1950" y="431800"/>
            <a:ext cx="5602288" cy="461963"/>
          </a:xfrm>
          <a:prstGeom prst="rect">
            <a:avLst/>
          </a:prstGeom>
        </p:spPr>
        <p:txBody>
          <a:bodyPr wrap="none">
            <a:spAutoFit/>
          </a:bodyPr>
          <a:lstStyle/>
          <a:p>
            <a:pPr>
              <a:defRPr/>
            </a:pPr>
            <a:r>
              <a:rPr lang="ru-RU" sz="2400" b="1" dirty="0">
                <a:solidFill>
                  <a:schemeClr val="accent4">
                    <a:lumMod val="75000"/>
                  </a:schemeClr>
                </a:solidFill>
              </a:rPr>
              <a:t>Методы контроля и самоконтроля  </a:t>
            </a:r>
          </a:p>
        </p:txBody>
      </p:sp>
      <p:sp>
        <p:nvSpPr>
          <p:cNvPr id="3" name="Прямоугольник 2"/>
          <p:cNvSpPr/>
          <p:nvPr/>
        </p:nvSpPr>
        <p:spPr>
          <a:xfrm>
            <a:off x="361950" y="1657350"/>
            <a:ext cx="8281988" cy="3692525"/>
          </a:xfrm>
          <a:prstGeom prst="rect">
            <a:avLst/>
          </a:prstGeom>
        </p:spPr>
        <p:txBody>
          <a:bodyPr>
            <a:spAutoFit/>
          </a:bodyPr>
          <a:lstStyle/>
          <a:p>
            <a:pPr marL="285750" indent="-285750">
              <a:buClr>
                <a:schemeClr val="accent4">
                  <a:lumMod val="75000"/>
                </a:schemeClr>
              </a:buClr>
              <a:buFont typeface="Wingdings" panose="05000000000000000000" pitchFamily="2" charset="2"/>
              <a:buChar char="§"/>
              <a:defRPr/>
            </a:pPr>
            <a:r>
              <a:rPr lang="ru-RU" dirty="0"/>
              <a:t>Изучение деятельности и поведения учащихся педагогом (методы контроля)</a:t>
            </a:r>
          </a:p>
          <a:p>
            <a:pPr>
              <a:buClr>
                <a:schemeClr val="accent4">
                  <a:lumMod val="75000"/>
                </a:schemeClr>
              </a:buClr>
              <a:defRPr/>
            </a:pPr>
            <a:endParaRPr lang="ru-RU" sz="900" dirty="0"/>
          </a:p>
          <a:p>
            <a:pPr lvl="1">
              <a:buClr>
                <a:schemeClr val="accent4">
                  <a:lumMod val="75000"/>
                </a:schemeClr>
              </a:buClr>
              <a:buFont typeface="Arial" pitchFamily="34" charset="0"/>
              <a:buChar char="•"/>
              <a:defRPr/>
            </a:pPr>
            <a:r>
              <a:rPr lang="ru-RU" i="1" dirty="0"/>
              <a:t>педагогическое наблюдение за учениками</a:t>
            </a:r>
          </a:p>
          <a:p>
            <a:pPr lvl="1">
              <a:buClr>
                <a:schemeClr val="accent4">
                  <a:lumMod val="75000"/>
                </a:schemeClr>
              </a:buClr>
              <a:buFont typeface="Arial" pitchFamily="34" charset="0"/>
              <a:buChar char="•"/>
              <a:defRPr/>
            </a:pPr>
            <a:r>
              <a:rPr lang="ru-RU" i="1" dirty="0"/>
              <a:t>беседы, направленные на выявление воспитанности</a:t>
            </a:r>
          </a:p>
          <a:p>
            <a:pPr lvl="1">
              <a:buClr>
                <a:schemeClr val="accent4">
                  <a:lumMod val="75000"/>
                </a:schemeClr>
              </a:buClr>
              <a:buFont typeface="Arial" pitchFamily="34" charset="0"/>
              <a:buChar char="•"/>
              <a:defRPr/>
            </a:pPr>
            <a:r>
              <a:rPr lang="ru-RU" i="1" dirty="0"/>
              <a:t>опросы (анкетные, устные и т. п.)</a:t>
            </a:r>
          </a:p>
          <a:p>
            <a:pPr lvl="1">
              <a:buClr>
                <a:schemeClr val="accent4">
                  <a:lumMod val="75000"/>
                </a:schemeClr>
              </a:buClr>
              <a:buFont typeface="Arial" pitchFamily="34" charset="0"/>
              <a:buChar char="•"/>
              <a:defRPr/>
            </a:pPr>
            <a:r>
              <a:rPr lang="ru-RU" i="1" dirty="0"/>
              <a:t>анализ результатов общественно полезной деятельности, деятельности органов ученического самоуправления</a:t>
            </a:r>
          </a:p>
          <a:p>
            <a:pPr lvl="1">
              <a:buClr>
                <a:schemeClr val="accent4">
                  <a:lumMod val="75000"/>
                </a:schemeClr>
              </a:buClr>
              <a:buFont typeface="Arial" pitchFamily="34" charset="0"/>
              <a:buChar char="•"/>
              <a:defRPr/>
            </a:pPr>
            <a:r>
              <a:rPr lang="ru-RU" i="1" dirty="0"/>
              <a:t>создание </a:t>
            </a:r>
            <a:r>
              <a:rPr lang="ru-RU" dirty="0"/>
              <a:t>педагогических ситуаций для изучения поведения учащихся</a:t>
            </a:r>
          </a:p>
          <a:p>
            <a:pPr marL="285750" indent="-285750">
              <a:buClr>
                <a:schemeClr val="accent4">
                  <a:lumMod val="75000"/>
                </a:schemeClr>
              </a:buClr>
              <a:buFont typeface="Wingdings" panose="05000000000000000000" pitchFamily="2" charset="2"/>
              <a:buChar char="§"/>
              <a:defRPr/>
            </a:pPr>
            <a:endParaRPr lang="ru-RU" dirty="0"/>
          </a:p>
          <a:p>
            <a:pPr marL="285750" indent="-285750">
              <a:buClr>
                <a:schemeClr val="accent4">
                  <a:lumMod val="75000"/>
                </a:schemeClr>
              </a:buClr>
              <a:buFont typeface="Wingdings" panose="05000000000000000000" pitchFamily="2" charset="2"/>
              <a:buChar char="§"/>
              <a:defRPr/>
            </a:pPr>
            <a:r>
              <a:rPr lang="ru-RU" dirty="0"/>
              <a:t>Познание учащимися самих себя (методы самоконтроля)</a:t>
            </a:r>
          </a:p>
          <a:p>
            <a:pPr marL="285750" indent="-285750">
              <a:buClr>
                <a:schemeClr val="accent4">
                  <a:lumMod val="75000"/>
                </a:schemeClr>
              </a:buClr>
              <a:buFont typeface="Wingdings" panose="05000000000000000000" pitchFamily="2" charset="2"/>
              <a:buChar char="§"/>
              <a:defRPr/>
            </a:pPr>
            <a:endParaRPr lang="ru-RU" sz="900" dirty="0"/>
          </a:p>
          <a:p>
            <a:pPr marL="452438">
              <a:buClr>
                <a:schemeClr val="accent4">
                  <a:lumMod val="75000"/>
                </a:schemeClr>
              </a:buClr>
              <a:defRPr/>
            </a:pPr>
            <a:r>
              <a:rPr lang="ru-RU" i="1" dirty="0"/>
              <a:t>самоанализ</a:t>
            </a:r>
          </a:p>
          <a:p>
            <a:pPr marL="452438">
              <a:buClr>
                <a:schemeClr val="accent4">
                  <a:lumMod val="75000"/>
                </a:schemeClr>
              </a:buClr>
              <a:defRPr/>
            </a:pPr>
            <a:r>
              <a:rPr lang="ru-RU" i="1" dirty="0"/>
              <a:t>самопознание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wipe(up)">
                                      <p:cBhvr>
                                        <p:cTn id="7" dur="500"/>
                                        <p:tgtEl>
                                          <p:spTgt spid="3">
                                            <p:txEl>
                                              <p:pRg st="8" end="8"/>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wipe(up)">
                                      <p:cBhvr>
                                        <p:cTn id="10" dur="500"/>
                                        <p:tgtEl>
                                          <p:spTgt spid="3">
                                            <p:txEl>
                                              <p:pRg st="10" end="1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wipe(up)">
                                      <p:cBhvr>
                                        <p:cTn id="1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Содержимое 2"/>
          <p:cNvSpPr>
            <a:spLocks noGrp="1"/>
          </p:cNvSpPr>
          <p:nvPr>
            <p:ph idx="1"/>
          </p:nvPr>
        </p:nvSpPr>
        <p:spPr/>
        <p:txBody>
          <a:bodyPr/>
          <a:lstStyle/>
          <a:p>
            <a:pPr>
              <a:buNone/>
            </a:pPr>
            <a:r>
              <a:rPr lang="ru-RU" altLang="ru-RU" sz="2800" dirty="0" smtClean="0">
                <a:cs typeface="Calibri" panose="020F0502020204030204" pitchFamily="34" charset="0"/>
              </a:rPr>
              <a:t> + </a:t>
            </a:r>
          </a:p>
          <a:p>
            <a:pPr>
              <a:buNone/>
            </a:pPr>
            <a:r>
              <a:rPr lang="ru-RU" altLang="ru-RU" sz="2800" dirty="0" smtClean="0">
                <a:cs typeface="Calibri" panose="020F0502020204030204" pitchFamily="34" charset="0"/>
              </a:rPr>
              <a:t>Для развития </a:t>
            </a:r>
            <a:r>
              <a:rPr lang="ru-RU" altLang="ru-RU" sz="2400" b="1" dirty="0" smtClean="0">
                <a:solidFill>
                  <a:srgbClr val="604A7B"/>
                </a:solidFill>
                <a:latin typeface="Arial" panose="020B0604020202020204" pitchFamily="34" charset="0"/>
                <a:cs typeface="Arial" panose="020B0604020202020204" pitchFamily="34" charset="0"/>
              </a:rPr>
              <a:t>мотивации </a:t>
            </a:r>
            <a:r>
              <a:rPr lang="ru-RU" altLang="ru-RU" sz="2800" dirty="0" smtClean="0">
                <a:cs typeface="Calibri" panose="020F0502020204030204" pitchFamily="34" charset="0"/>
              </a:rPr>
              <a:t>обучающихся педагог использует активные методы обучения, методы стимулирования деятельности (поощрение, одобрение), создавая положительный эмоциональный настрой</a:t>
            </a:r>
            <a:endParaRPr lang="ru-RU" altLang="ru-RU" sz="2800" dirty="0" smtClean="0"/>
          </a:p>
          <a:p>
            <a:endParaRPr lang="ru-RU" altLang="ru-RU"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ChangeArrowheads="1"/>
          </p:cNvSpPr>
          <p:nvPr/>
        </p:nvSpPr>
        <p:spPr bwMode="auto">
          <a:xfrm>
            <a:off x="539750" y="2205038"/>
            <a:ext cx="821531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400">
                <a:latin typeface="Times New Roman" panose="02020603050405020304" pitchFamily="18" charset="0"/>
                <a:cs typeface="Calibri" panose="020F0502020204030204" pitchFamily="34" charset="0"/>
              </a:rPr>
              <a:t> </a:t>
            </a:r>
            <a:endParaRPr lang="ru-RU" altLang="ru-RU" sz="2400">
              <a:latin typeface="Arial" panose="020B0604020202020204" pitchFamily="34" charset="0"/>
            </a:endParaRPr>
          </a:p>
          <a:p>
            <a:pPr algn="just">
              <a:spcBef>
                <a:spcPct val="0"/>
              </a:spcBef>
              <a:buFontTx/>
              <a:buNone/>
            </a:pPr>
            <a:r>
              <a:rPr lang="ru-RU" altLang="ru-RU" sz="2400">
                <a:latin typeface="Times New Roman" panose="02020603050405020304" pitchFamily="18" charset="0"/>
                <a:cs typeface="Calibri" panose="020F0502020204030204" pitchFamily="34" charset="0"/>
              </a:rPr>
              <a:t>1. </a:t>
            </a:r>
            <a:r>
              <a:rPr lang="ru-RU" altLang="ru-RU" sz="2400">
                <a:cs typeface="Calibri" panose="020F0502020204030204" pitchFamily="34" charset="0"/>
              </a:rPr>
              <a:t>Учебные и методические пособия для педагога и учащихся</a:t>
            </a:r>
          </a:p>
          <a:p>
            <a:pPr lvl="1" algn="just">
              <a:spcBef>
                <a:spcPct val="0"/>
              </a:spcBef>
              <a:buFont typeface="Arial" panose="020B0604020202020204" pitchFamily="34" charset="0"/>
              <a:buChar char="•"/>
            </a:pPr>
            <a:r>
              <a:rPr lang="ru-RU" altLang="ru-RU" sz="2400"/>
              <a:t>Список литературы для педагогов</a:t>
            </a:r>
          </a:p>
          <a:p>
            <a:pPr lvl="1" algn="just">
              <a:spcBef>
                <a:spcPct val="0"/>
              </a:spcBef>
              <a:buFont typeface="Arial" panose="020B0604020202020204" pitchFamily="34" charset="0"/>
              <a:buChar char="•"/>
            </a:pPr>
            <a:r>
              <a:rPr lang="ru-RU" altLang="ru-RU" sz="2400"/>
              <a:t>Список литературы для детей и родителей</a:t>
            </a:r>
          </a:p>
          <a:p>
            <a:pPr lvl="1" algn="just">
              <a:spcBef>
                <a:spcPct val="0"/>
              </a:spcBef>
              <a:buFont typeface="Arial" panose="020B0604020202020204" pitchFamily="34" charset="0"/>
              <a:buChar char="•"/>
            </a:pPr>
            <a:r>
              <a:rPr lang="ru-RU" altLang="ru-RU" sz="2400"/>
              <a:t>Интернет-источники (ссылки на сайты)</a:t>
            </a:r>
          </a:p>
          <a:p>
            <a:pPr lvl="1" algn="just">
              <a:spcBef>
                <a:spcPct val="0"/>
              </a:spcBef>
              <a:buFont typeface="Arial" panose="020B0604020202020204" pitchFamily="34" charset="0"/>
              <a:buChar char="•"/>
            </a:pPr>
            <a:endParaRPr lang="ru-RU" altLang="ru-RU" sz="2400"/>
          </a:p>
          <a:p>
            <a:pPr algn="just">
              <a:spcBef>
                <a:spcPct val="0"/>
              </a:spcBef>
              <a:buFontTx/>
              <a:buNone/>
            </a:pPr>
            <a:r>
              <a:rPr lang="ru-RU" altLang="ru-RU" sz="2400">
                <a:cs typeface="Calibri" panose="020F0502020204030204" pitchFamily="34" charset="0"/>
              </a:rPr>
              <a:t>2. С</a:t>
            </a:r>
            <a:r>
              <a:rPr lang="en-US" altLang="ru-RU" sz="2400">
                <a:cs typeface="Calibri" panose="020F0502020204030204" pitchFamily="34" charset="0"/>
              </a:rPr>
              <a:t>истема средств обучения</a:t>
            </a:r>
            <a:endParaRPr lang="ru-RU" altLang="ru-RU" sz="2400">
              <a:cs typeface="Calibri" panose="020F0502020204030204" pitchFamily="34" charset="0"/>
            </a:endParaRPr>
          </a:p>
          <a:p>
            <a:pPr algn="just">
              <a:spcBef>
                <a:spcPct val="0"/>
              </a:spcBef>
              <a:buFont typeface="Wingdings" panose="05000000000000000000" pitchFamily="2" charset="2"/>
              <a:buChar char="§"/>
            </a:pPr>
            <a:endParaRPr lang="ru-RU" altLang="ru-RU" sz="2400"/>
          </a:p>
          <a:p>
            <a:pPr algn="just">
              <a:spcBef>
                <a:spcPct val="0"/>
              </a:spcBef>
              <a:buFontTx/>
              <a:buNone/>
            </a:pPr>
            <a:r>
              <a:rPr lang="ru-RU" altLang="ru-RU" sz="2400">
                <a:solidFill>
                  <a:srgbClr val="000000"/>
                </a:solidFill>
                <a:cs typeface="Calibri" panose="020F0502020204030204" pitchFamily="34" charset="0"/>
              </a:rPr>
              <a:t>3. Система контроля образовательных результатов и достижений обучающихся</a:t>
            </a:r>
            <a:endParaRPr lang="ru-RU" altLang="ru-RU" sz="2400"/>
          </a:p>
        </p:txBody>
      </p:sp>
      <p:sp>
        <p:nvSpPr>
          <p:cNvPr id="119811" name="TextBox 4"/>
          <p:cNvSpPr txBox="1">
            <a:spLocks noChangeArrowheads="1"/>
          </p:cNvSpPr>
          <p:nvPr/>
        </p:nvSpPr>
        <p:spPr bwMode="auto">
          <a:xfrm>
            <a:off x="684213" y="333375"/>
            <a:ext cx="6286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400" b="1">
                <a:latin typeface="Arial" panose="020B0604020202020204" pitchFamily="34" charset="0"/>
              </a:rPr>
              <a:t>Учебно-методический комплекс</a:t>
            </a:r>
          </a:p>
        </p:txBody>
      </p:sp>
      <p:sp>
        <p:nvSpPr>
          <p:cNvPr id="119812" name="TextBox 5"/>
          <p:cNvSpPr txBox="1">
            <a:spLocks noChangeArrowheads="1"/>
          </p:cNvSpPr>
          <p:nvPr/>
        </p:nvSpPr>
        <p:spPr bwMode="auto">
          <a:xfrm>
            <a:off x="4140200" y="1011238"/>
            <a:ext cx="5286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FF0000"/>
                </a:solidFill>
                <a:latin typeface="Arial" panose="020B0604020202020204" pitchFamily="34" charset="0"/>
              </a:rPr>
              <a:t>в соответствии с локальным актом ОУ</a:t>
            </a:r>
          </a:p>
        </p:txBody>
      </p:sp>
      <p:sp>
        <p:nvSpPr>
          <p:cNvPr id="2" name="TextBox 1"/>
          <p:cNvSpPr txBox="1"/>
          <p:nvPr/>
        </p:nvSpPr>
        <p:spPr>
          <a:xfrm>
            <a:off x="395288" y="2020888"/>
            <a:ext cx="1512887" cy="368300"/>
          </a:xfrm>
          <a:prstGeom prst="rect">
            <a:avLst/>
          </a:prstGeom>
          <a:noFill/>
        </p:spPr>
        <p:txBody>
          <a:bodyPr>
            <a:spAutoFit/>
          </a:bodyPr>
          <a:lstStyle/>
          <a:p>
            <a:pPr>
              <a:defRPr/>
            </a:pPr>
            <a:r>
              <a:rPr lang="ru-RU" i="1" dirty="0">
                <a:solidFill>
                  <a:schemeClr val="tx2">
                    <a:lumMod val="60000"/>
                    <a:lumOff val="40000"/>
                  </a:schemeClr>
                </a:solidFill>
              </a:rPr>
              <a:t>Вариант</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ChangeArrowheads="1"/>
          </p:cNvSpPr>
          <p:nvPr/>
        </p:nvSpPr>
        <p:spPr bwMode="auto">
          <a:xfrm>
            <a:off x="285750" y="-31750"/>
            <a:ext cx="8501063"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1600" b="1" dirty="0">
                <a:cs typeface="Calibri" panose="020F0502020204030204" pitchFamily="34" charset="0"/>
              </a:rPr>
              <a:t>Система средств обучения </a:t>
            </a:r>
            <a:r>
              <a:rPr lang="ru-RU" altLang="ru-RU" sz="1600" dirty="0">
                <a:cs typeface="Calibri" panose="020F0502020204030204" pitchFamily="34" charset="0"/>
              </a:rPr>
              <a:t>- содержит следующие материалы:</a:t>
            </a:r>
          </a:p>
          <a:p>
            <a:pPr algn="just">
              <a:spcBef>
                <a:spcPct val="0"/>
              </a:spcBef>
              <a:buFontTx/>
              <a:buNone/>
            </a:pPr>
            <a:endParaRPr lang="ru-RU" altLang="ru-RU" sz="1600" dirty="0"/>
          </a:p>
          <a:p>
            <a:pPr algn="just">
              <a:spcBef>
                <a:spcPct val="0"/>
              </a:spcBef>
              <a:buFont typeface="Wingdings" panose="05000000000000000000" pitchFamily="2" charset="2"/>
              <a:buChar char="§"/>
            </a:pPr>
            <a:r>
              <a:rPr lang="ru-RU" altLang="ru-RU" sz="1600" b="1" i="1" dirty="0"/>
              <a:t> демонстрационные:</a:t>
            </a:r>
            <a:endParaRPr lang="ru-RU" altLang="ru-RU" sz="1600" dirty="0"/>
          </a:p>
          <a:p>
            <a:pPr lvl="1" algn="just">
              <a:spcBef>
                <a:spcPct val="0"/>
              </a:spcBef>
              <a:buFontTx/>
              <a:buNone/>
            </a:pPr>
            <a:r>
              <a:rPr lang="ru-RU" altLang="ru-RU" sz="1600" dirty="0"/>
              <a:t>электронные плакаты и пособия </a:t>
            </a:r>
            <a:r>
              <a:rPr lang="ru-RU" altLang="ru-RU" sz="1600" dirty="0">
                <a:solidFill>
                  <a:srgbClr val="000000"/>
                </a:solidFill>
              </a:rPr>
              <a:t>«Нотный стан», «Нотные ключи», «Лесенка»</a:t>
            </a:r>
            <a:r>
              <a:rPr lang="ru-RU" altLang="ru-RU" sz="1600" dirty="0"/>
              <a:t>, «Консонансы и диссонансы», «Аккордовый домик», «Клавиатура», «Деление доли», «Аккорды и интервалы», «Градусник ключевых знаков» </a:t>
            </a:r>
            <a:r>
              <a:rPr lang="ru-RU" altLang="ru-RU" sz="1600" dirty="0">
                <a:solidFill>
                  <a:srgbClr val="FF0000"/>
                </a:solidFill>
              </a:rPr>
              <a:t> </a:t>
            </a:r>
          </a:p>
          <a:p>
            <a:pPr algn="just">
              <a:spcBef>
                <a:spcPct val="0"/>
              </a:spcBef>
              <a:buFontTx/>
              <a:buNone/>
            </a:pPr>
            <a:r>
              <a:rPr lang="ru-RU" altLang="ru-RU" sz="1600" b="1" i="1" dirty="0">
                <a:cs typeface="Calibri" panose="020F0502020204030204" pitchFamily="34" charset="0"/>
              </a:rPr>
              <a:t> </a:t>
            </a:r>
            <a:endParaRPr lang="en-US" altLang="ru-RU" sz="1600" b="1" i="1" dirty="0">
              <a:cs typeface="Calibri" panose="020F0502020204030204" pitchFamily="34" charset="0"/>
            </a:endParaRPr>
          </a:p>
          <a:p>
            <a:pPr algn="just">
              <a:spcBef>
                <a:spcPct val="0"/>
              </a:spcBef>
              <a:buFont typeface="Wingdings" panose="05000000000000000000" pitchFamily="2" charset="2"/>
              <a:buChar char="§"/>
            </a:pPr>
            <a:r>
              <a:rPr lang="ru-RU" altLang="ru-RU" sz="1600" b="1" i="1" dirty="0">
                <a:cs typeface="Calibri" panose="020F0502020204030204" pitchFamily="34" charset="0"/>
              </a:rPr>
              <a:t>иллюстративные: </a:t>
            </a:r>
            <a:endParaRPr lang="ru-RU" altLang="ru-RU" sz="1600" dirty="0"/>
          </a:p>
          <a:p>
            <a:pPr lvl="1" algn="just">
              <a:spcBef>
                <a:spcPct val="0"/>
              </a:spcBef>
              <a:buFontTx/>
              <a:buChar char="•"/>
            </a:pPr>
            <a:r>
              <a:rPr lang="ru-RU" altLang="ru-RU" sz="1600" dirty="0">
                <a:cs typeface="Calibri" panose="020F0502020204030204" pitchFamily="34" charset="0"/>
              </a:rPr>
              <a:t> электронные портреты поэтов и композиторов, известных исполнителей-</a:t>
            </a:r>
            <a:br>
              <a:rPr lang="ru-RU" altLang="ru-RU" sz="1600" dirty="0">
                <a:cs typeface="Calibri" panose="020F0502020204030204" pitchFamily="34" charset="0"/>
              </a:rPr>
            </a:br>
            <a:r>
              <a:rPr lang="ru-RU" altLang="ru-RU" sz="1600" dirty="0">
                <a:cs typeface="Calibri" panose="020F0502020204030204" pitchFamily="34" charset="0"/>
              </a:rPr>
              <a:t>   инструменталистов/вокалистов  </a:t>
            </a:r>
            <a:endParaRPr lang="ru-RU" altLang="ru-RU" sz="1600" dirty="0"/>
          </a:p>
          <a:p>
            <a:pPr lvl="1" algn="just">
              <a:spcBef>
                <a:spcPct val="0"/>
              </a:spcBef>
              <a:buFontTx/>
              <a:buChar char="•"/>
            </a:pPr>
            <a:r>
              <a:rPr lang="ru-RU" altLang="ru-RU" sz="1600" dirty="0">
                <a:cs typeface="Calibri" panose="020F0502020204030204" pitchFamily="34" charset="0"/>
              </a:rPr>
              <a:t> иллюстрации по истории нотного письма, к темам Программы по </a:t>
            </a:r>
            <a:br>
              <a:rPr lang="ru-RU" altLang="ru-RU" sz="1600" dirty="0">
                <a:cs typeface="Calibri" panose="020F0502020204030204" pitchFamily="34" charset="0"/>
              </a:rPr>
            </a:br>
            <a:r>
              <a:rPr lang="ru-RU" altLang="ru-RU" sz="1600" dirty="0">
                <a:cs typeface="Calibri" panose="020F0502020204030204" pitchFamily="34" charset="0"/>
              </a:rPr>
              <a:t>   музыкальной литературе </a:t>
            </a:r>
            <a:r>
              <a:rPr lang="ru-RU" altLang="ru-RU" sz="1600" dirty="0">
                <a:solidFill>
                  <a:srgbClr val="FF0000"/>
                </a:solidFill>
                <a:cs typeface="Calibri" panose="020F0502020204030204" pitchFamily="34" charset="0"/>
              </a:rPr>
              <a:t> </a:t>
            </a:r>
          </a:p>
          <a:p>
            <a:pPr algn="just">
              <a:spcBef>
                <a:spcPct val="0"/>
              </a:spcBef>
              <a:buFontTx/>
              <a:buNone/>
            </a:pPr>
            <a:r>
              <a:rPr lang="ru-RU" altLang="ru-RU" sz="1600" b="1" i="1" dirty="0">
                <a:cs typeface="Calibri" panose="020F0502020204030204" pitchFamily="34" charset="0"/>
              </a:rPr>
              <a:t> </a:t>
            </a:r>
            <a:endParaRPr lang="en-US" altLang="ru-RU" sz="1600" b="1" i="1" dirty="0">
              <a:cs typeface="Calibri" panose="020F0502020204030204" pitchFamily="34" charset="0"/>
            </a:endParaRPr>
          </a:p>
          <a:p>
            <a:pPr algn="just">
              <a:spcBef>
                <a:spcPct val="0"/>
              </a:spcBef>
              <a:buFont typeface="Wingdings" panose="05000000000000000000" pitchFamily="2" charset="2"/>
              <a:buChar char="§"/>
            </a:pPr>
            <a:r>
              <a:rPr lang="ru-RU" altLang="ru-RU" sz="1600" b="1" i="1" dirty="0">
                <a:cs typeface="Calibri" panose="020F0502020204030204" pitchFamily="34" charset="0"/>
              </a:rPr>
              <a:t>раздаточные: </a:t>
            </a:r>
          </a:p>
          <a:p>
            <a:pPr lvl="1" algn="just">
              <a:spcBef>
                <a:spcPct val="0"/>
              </a:spcBef>
              <a:buFontTx/>
              <a:buChar char="•"/>
            </a:pPr>
            <a:r>
              <a:rPr lang="ru-RU" altLang="ru-RU" sz="1600" dirty="0">
                <a:cs typeface="Calibri" panose="020F0502020204030204" pitchFamily="34" charset="0"/>
              </a:rPr>
              <a:t>пособия «Клавиатура», «</a:t>
            </a:r>
            <a:r>
              <a:rPr lang="ru-RU" altLang="ru-RU" sz="1600" dirty="0" err="1">
                <a:cs typeface="Calibri" panose="020F0502020204030204" pitchFamily="34" charset="0"/>
              </a:rPr>
              <a:t>Ступеневая</a:t>
            </a:r>
            <a:r>
              <a:rPr lang="ru-RU" altLang="ru-RU" sz="1600" dirty="0">
                <a:cs typeface="Calibri" panose="020F0502020204030204" pitchFamily="34" charset="0"/>
              </a:rPr>
              <a:t> лесенка», «Кольцо тональностей»</a:t>
            </a:r>
            <a:endParaRPr lang="ru-RU" altLang="ru-RU" sz="1600" dirty="0"/>
          </a:p>
          <a:p>
            <a:pPr lvl="1" algn="just">
              <a:spcBef>
                <a:spcPct val="0"/>
              </a:spcBef>
              <a:buFontTx/>
              <a:buChar char="•"/>
            </a:pPr>
            <a:r>
              <a:rPr lang="ru-RU" altLang="ru-RU" sz="1600" dirty="0">
                <a:cs typeface="Calibri" panose="020F0502020204030204" pitchFamily="34" charset="0"/>
              </a:rPr>
              <a:t> интервальные и аккордные карточки</a:t>
            </a:r>
            <a:endParaRPr lang="ru-RU" altLang="ru-RU" sz="1600" dirty="0"/>
          </a:p>
          <a:p>
            <a:pPr lvl="1" algn="just">
              <a:spcBef>
                <a:spcPct val="0"/>
              </a:spcBef>
              <a:buFontTx/>
              <a:buChar char="•"/>
            </a:pPr>
            <a:r>
              <a:rPr lang="ru-RU" altLang="ru-RU" sz="1600" dirty="0">
                <a:cs typeface="Calibri" panose="020F0502020204030204" pitchFamily="34" charset="0"/>
              </a:rPr>
              <a:t> карточки ритмических формул</a:t>
            </a:r>
            <a:endParaRPr lang="ru-RU" altLang="ru-RU" sz="1600" dirty="0"/>
          </a:p>
          <a:p>
            <a:pPr lvl="1" algn="just">
              <a:spcBef>
                <a:spcPct val="0"/>
              </a:spcBef>
              <a:buFontTx/>
              <a:buChar char="•"/>
            </a:pPr>
            <a:r>
              <a:rPr lang="ru-RU" altLang="ru-RU" sz="1600" dirty="0"/>
              <a:t> подборки нотных примеров для слухового анализа</a:t>
            </a:r>
            <a:endParaRPr lang="ru-RU" altLang="ru-RU" sz="1600" b="1" i="1" dirty="0">
              <a:cs typeface="Calibri" panose="020F0502020204030204" pitchFamily="34" charset="0"/>
            </a:endParaRPr>
          </a:p>
          <a:p>
            <a:pPr algn="just">
              <a:spcBef>
                <a:spcPct val="0"/>
              </a:spcBef>
              <a:buFont typeface="Wingdings" panose="05000000000000000000" pitchFamily="2" charset="2"/>
              <a:buChar char="§"/>
            </a:pPr>
            <a:endParaRPr lang="en-US" altLang="ru-RU" sz="1600" b="1" i="1" dirty="0">
              <a:solidFill>
                <a:srgbClr val="FF0000"/>
              </a:solidFill>
              <a:cs typeface="Calibri" panose="020F0502020204030204" pitchFamily="34" charset="0"/>
            </a:endParaRPr>
          </a:p>
          <a:p>
            <a:pPr algn="just">
              <a:spcBef>
                <a:spcPct val="0"/>
              </a:spcBef>
              <a:buFont typeface="Wingdings" panose="05000000000000000000" pitchFamily="2" charset="2"/>
              <a:buChar char="§"/>
            </a:pPr>
            <a:r>
              <a:rPr lang="ru-RU" altLang="ru-RU" sz="1600" b="1" i="1" dirty="0">
                <a:solidFill>
                  <a:schemeClr val="accent5">
                    <a:lumMod val="50000"/>
                  </a:schemeClr>
                </a:solidFill>
                <a:cs typeface="Calibri" panose="020F0502020204030204" pitchFamily="34" charset="0"/>
              </a:rPr>
              <a:t>электронные образовательные ресурсы </a:t>
            </a:r>
          </a:p>
          <a:p>
            <a:pPr lvl="1">
              <a:spcBef>
                <a:spcPct val="0"/>
              </a:spcBef>
              <a:buFont typeface="Arial" panose="020B0604020202020204" pitchFamily="34" charset="0"/>
              <a:buChar char="•"/>
            </a:pPr>
            <a:r>
              <a:rPr lang="ru-RU" altLang="ru-RU" sz="1600" dirty="0">
                <a:cs typeface="Calibri" panose="020F0502020204030204" pitchFamily="34" charset="0"/>
              </a:rPr>
              <a:t> презентации к темам программы </a:t>
            </a:r>
          </a:p>
          <a:p>
            <a:pPr lvl="1">
              <a:spcBef>
                <a:spcPct val="0"/>
              </a:spcBef>
              <a:buFont typeface="Arial" panose="020B0604020202020204" pitchFamily="34" charset="0"/>
              <a:buChar char="•"/>
            </a:pPr>
            <a:r>
              <a:rPr lang="ru-RU" altLang="ru-RU" sz="1600" dirty="0">
                <a:cs typeface="Calibri" panose="020F0502020204030204" pitchFamily="34" charset="0"/>
              </a:rPr>
              <a:t> пособия для интерактивной доски: «Ступени лада», «Мажор и минор»</a:t>
            </a:r>
          </a:p>
          <a:p>
            <a:pPr lvl="1">
              <a:spcBef>
                <a:spcPct val="0"/>
              </a:spcBef>
              <a:buFont typeface="Arial" panose="020B0604020202020204" pitchFamily="34" charset="0"/>
              <a:buChar char="•"/>
            </a:pPr>
            <a:r>
              <a:rPr lang="ru-RU" altLang="ru-RU" sz="1600" dirty="0">
                <a:cs typeface="Calibri" panose="020F0502020204030204" pitchFamily="34" charset="0"/>
              </a:rPr>
              <a:t> тестовые задания для интерактивной доски </a:t>
            </a:r>
          </a:p>
          <a:p>
            <a:pPr lvl="1">
              <a:spcBef>
                <a:spcPct val="0"/>
              </a:spcBef>
              <a:buFont typeface="Arial" panose="020B0604020202020204" pitchFamily="34" charset="0"/>
              <a:buChar char="•"/>
            </a:pPr>
            <a:r>
              <a:rPr lang="ru-RU" altLang="ru-RU" sz="1600" dirty="0">
                <a:cs typeface="Calibri" panose="020F0502020204030204" pitchFamily="34" charset="0"/>
              </a:rPr>
              <a:t> фонотека </a:t>
            </a:r>
            <a:r>
              <a:rPr lang="ru-RU" altLang="ru-RU" sz="1600" dirty="0" err="1">
                <a:cs typeface="Calibri" panose="020F0502020204030204" pitchFamily="34" charset="0"/>
              </a:rPr>
              <a:t>аудиопримеров</a:t>
            </a:r>
            <a:r>
              <a:rPr lang="ru-RU" altLang="ru-RU" sz="1600" dirty="0">
                <a:cs typeface="Calibri" panose="020F0502020204030204" pitchFamily="34" charset="0"/>
              </a:rPr>
              <a:t> для слухового анализа </a:t>
            </a:r>
          </a:p>
          <a:p>
            <a:pPr lvl="1">
              <a:spcBef>
                <a:spcPct val="0"/>
              </a:spcBef>
              <a:buFont typeface="Arial" panose="020B0604020202020204" pitchFamily="34" charset="0"/>
              <a:buChar char="•"/>
            </a:pPr>
            <a:r>
              <a:rPr lang="ru-RU" altLang="ru-RU" sz="1600" dirty="0">
                <a:cs typeface="Calibri" panose="020F0502020204030204" pitchFamily="34" charset="0"/>
              </a:rPr>
              <a:t> лицензионные CD/DVD с записями выступлений профессиональных </a:t>
            </a:r>
            <a:br>
              <a:rPr lang="ru-RU" altLang="ru-RU" sz="1600" dirty="0">
                <a:cs typeface="Calibri" panose="020F0502020204030204" pitchFamily="34" charset="0"/>
              </a:rPr>
            </a:br>
            <a:r>
              <a:rPr lang="ru-RU" altLang="ru-RU" sz="1600" dirty="0">
                <a:cs typeface="Calibri" panose="020F0502020204030204" pitchFamily="34" charset="0"/>
              </a:rPr>
              <a:t>  исполнителей/коллективов (аудиоматериал для занятий)</a:t>
            </a:r>
          </a:p>
          <a:p>
            <a:pPr algn="just">
              <a:spcBef>
                <a:spcPct val="0"/>
              </a:spcBef>
              <a:buFont typeface="Wingdings" panose="05000000000000000000" pitchFamily="2" charset="2"/>
              <a:buChar char="§"/>
            </a:pPr>
            <a:endParaRPr lang="ru-RU" altLang="ru-RU" sz="1600" dirty="0">
              <a:latin typeface="Arial" panose="020B0604020202020204" pitchFamily="34" charset="0"/>
            </a:endParaRPr>
          </a:p>
          <a:p>
            <a:pPr lvl="1" algn="just">
              <a:spcBef>
                <a:spcPct val="0"/>
              </a:spcBef>
              <a:buFontTx/>
              <a:buChar char="•"/>
            </a:pPr>
            <a:endParaRPr lang="ru-RU" altLang="ru-RU" sz="1600" dirty="0">
              <a:latin typeface="Arial" panose="020B0604020202020204" pitchFamily="34" charset="0"/>
            </a:endParaRPr>
          </a:p>
        </p:txBody>
      </p:sp>
      <p:sp>
        <p:nvSpPr>
          <p:cNvPr id="120835" name="Прямоугольник 6"/>
          <p:cNvSpPr>
            <a:spLocks noChangeArrowheads="1"/>
          </p:cNvSpPr>
          <p:nvPr/>
        </p:nvSpPr>
        <p:spPr bwMode="auto">
          <a:xfrm>
            <a:off x="0" y="6242050"/>
            <a:ext cx="84296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latin typeface="Arial" panose="020B0604020202020204" pitchFamily="34" charset="0"/>
            </a:endParaRPr>
          </a:p>
          <a:p>
            <a:pPr>
              <a:spcBef>
                <a:spcPct val="0"/>
              </a:spcBef>
              <a:buFontTx/>
              <a:buNone/>
            </a:pPr>
            <a:endParaRPr lang="ru-RU" altLang="ru-RU" sz="1600">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513" y="2276475"/>
            <a:ext cx="792162"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dirty="0">
              <a:solidFill>
                <a:schemeClr val="tx1"/>
              </a:solidFill>
              <a:latin typeface="Times New Roman" panose="02020603050405020304" pitchFamily="18" charset="0"/>
              <a:cs typeface="Times New Roman" panose="02020603050405020304" pitchFamily="18" charset="0"/>
            </a:endParaRPr>
          </a:p>
        </p:txBody>
      </p:sp>
      <p:pic>
        <p:nvPicPr>
          <p:cNvPr id="13315" name="Рисунок 2"/>
          <p:cNvPicPr>
            <a:picLocks noChangeAspect="1"/>
          </p:cNvPicPr>
          <p:nvPr/>
        </p:nvPicPr>
        <p:blipFill>
          <a:blip r:embed="rId3" cstate="print">
            <a:extLst>
              <a:ext uri="{28A0092B-C50C-407E-A947-70E740481C1C}">
                <a14:useLocalDpi xmlns:a14="http://schemas.microsoft.com/office/drawing/2010/main" val="0"/>
              </a:ext>
            </a:extLst>
          </a:blip>
          <a:srcRect l="16000" t="25586" r="10555" b="11151"/>
          <a:stretch>
            <a:fillRect/>
          </a:stretch>
        </p:blipFill>
        <p:spPr bwMode="auto">
          <a:xfrm>
            <a:off x="2254250" y="223838"/>
            <a:ext cx="4895850" cy="655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68538" y="549275"/>
            <a:ext cx="1871662" cy="1079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Прямоугольник 2"/>
          <p:cNvSpPr/>
          <p:nvPr/>
        </p:nvSpPr>
        <p:spPr>
          <a:xfrm>
            <a:off x="4500563" y="3500438"/>
            <a:ext cx="576262"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TextBox 3"/>
          <p:cNvSpPr txBox="1"/>
          <p:nvPr/>
        </p:nvSpPr>
        <p:spPr>
          <a:xfrm>
            <a:off x="7812360" y="5645027"/>
            <a:ext cx="1511300" cy="646112"/>
          </a:xfrm>
          <a:prstGeom prst="rect">
            <a:avLst/>
          </a:prstGeom>
          <a:noFill/>
        </p:spPr>
        <p:txBody>
          <a:bodyPr>
            <a:spAutoFit/>
          </a:bodyPr>
          <a:lstStyle/>
          <a:p>
            <a:pPr>
              <a:defRPr/>
            </a:pPr>
            <a:r>
              <a:rPr lang="ru-RU" b="1" dirty="0">
                <a:solidFill>
                  <a:schemeClr val="accent1">
                    <a:lumMod val="75000"/>
                  </a:schemeClr>
                </a:solidFill>
              </a:rPr>
              <a:t>Критерии оценки</a:t>
            </a:r>
          </a:p>
        </p:txBody>
      </p:sp>
      <p:sp>
        <p:nvSpPr>
          <p:cNvPr id="6" name="TextBox 5"/>
          <p:cNvSpPr txBox="1"/>
          <p:nvPr/>
        </p:nvSpPr>
        <p:spPr>
          <a:xfrm>
            <a:off x="7460337" y="5661248"/>
            <a:ext cx="459507" cy="584775"/>
          </a:xfrm>
          <a:prstGeom prst="rect">
            <a:avLst/>
          </a:prstGeom>
          <a:noFill/>
        </p:spPr>
        <p:txBody>
          <a:bodyPr wrap="square" rtlCol="0">
            <a:spAutoFit/>
          </a:bodyPr>
          <a:lstStyle/>
          <a:p>
            <a:r>
              <a:rPr lang="ru-RU" sz="3200" b="1" dirty="0" smtClean="0">
                <a:solidFill>
                  <a:srgbClr val="FF0000"/>
                </a:solidFill>
              </a:rPr>
              <a:t>!</a:t>
            </a:r>
            <a:endParaRPr lang="ru-RU" sz="3200" b="1" dirty="0">
              <a:solidFill>
                <a:srgbClr val="FF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1556792"/>
            <a:ext cx="3240360" cy="369332"/>
          </a:xfrm>
          <a:prstGeom prst="rect">
            <a:avLst/>
          </a:prstGeom>
          <a:noFill/>
        </p:spPr>
        <p:txBody>
          <a:bodyPr wrap="square" rtlCol="0">
            <a:spAutoFit/>
          </a:bodyPr>
          <a:lstStyle/>
          <a:p>
            <a:r>
              <a:rPr lang="ru-RU" dirty="0" smtClean="0"/>
              <a:t>Часть 2</a:t>
            </a:r>
            <a:endParaRPr lang="ru-RU" dirty="0"/>
          </a:p>
        </p:txBody>
      </p:sp>
    </p:spTree>
    <p:extLst>
      <p:ext uri="{BB962C8B-B14F-4D97-AF65-F5344CB8AC3E}">
        <p14:creationId xmlns:p14="http://schemas.microsoft.com/office/powerpoint/2010/main" val="42794292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Прямоугольник 6"/>
          <p:cNvSpPr>
            <a:spLocks noChangeArrowheads="1"/>
          </p:cNvSpPr>
          <p:nvPr/>
        </p:nvSpPr>
        <p:spPr bwMode="auto">
          <a:xfrm>
            <a:off x="468313" y="188913"/>
            <a:ext cx="84248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b="1"/>
              <a:t>Требования к осуществлению текущего контроля успеваемости и промежуточной аттестации обучающихся, установлению их форм, периодичности и порядка проведения</a:t>
            </a:r>
          </a:p>
        </p:txBody>
      </p:sp>
      <p:graphicFrame>
        <p:nvGraphicFramePr>
          <p:cNvPr id="8" name="Схема 7"/>
          <p:cNvGraphicFramePr/>
          <p:nvPr/>
        </p:nvGraphicFramePr>
        <p:xfrm>
          <a:off x="562151" y="1491189"/>
          <a:ext cx="3868340" cy="61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4516" name="Группа 5"/>
          <p:cNvGrpSpPr>
            <a:grpSpLocks/>
          </p:cNvGrpSpPr>
          <p:nvPr/>
        </p:nvGrpSpPr>
        <p:grpSpPr bwMode="auto">
          <a:xfrm>
            <a:off x="4859338" y="1557338"/>
            <a:ext cx="3887787" cy="552450"/>
            <a:chOff x="0" y="33139"/>
            <a:chExt cx="3887391" cy="551655"/>
          </a:xfrm>
        </p:grpSpPr>
        <p:sp>
          <p:nvSpPr>
            <p:cNvPr id="11" name="Скругленный прямоугольник 10"/>
            <p:cNvSpPr/>
            <p:nvPr/>
          </p:nvSpPr>
          <p:spPr>
            <a:xfrm>
              <a:off x="0" y="33139"/>
              <a:ext cx="3887391" cy="5516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Скругленный прямоугольник 4"/>
            <p:cNvSpPr txBox="1"/>
            <p:nvPr/>
          </p:nvSpPr>
          <p:spPr>
            <a:xfrm>
              <a:off x="26984" y="60087"/>
              <a:ext cx="3833422" cy="497758"/>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spcCol="1270" anchor="ctr"/>
            <a:lstStyle/>
            <a:p>
              <a:pPr defTabSz="1022350">
                <a:lnSpc>
                  <a:spcPct val="90000"/>
                </a:lnSpc>
                <a:spcAft>
                  <a:spcPct val="35000"/>
                </a:spcAft>
                <a:defRPr/>
              </a:pPr>
              <a:r>
                <a:rPr lang="ru-RU" sz="2300" b="1" dirty="0"/>
                <a:t>Обязательные компоненты </a:t>
              </a:r>
              <a:endParaRPr lang="ru-RU" sz="2300" dirty="0"/>
            </a:p>
          </p:txBody>
        </p:sp>
      </p:grpSp>
      <p:sp>
        <p:nvSpPr>
          <p:cNvPr id="64517" name="Прямоугольник 12"/>
          <p:cNvSpPr>
            <a:spLocks noChangeArrowheads="1"/>
          </p:cNvSpPr>
          <p:nvPr/>
        </p:nvSpPr>
        <p:spPr bwMode="auto">
          <a:xfrm>
            <a:off x="561975" y="2781300"/>
            <a:ext cx="3649663"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dirty="0"/>
              <a:t>Организации, осуществляющие образовательную деятельность, определяют формы аудиторных занятий, а также формы, порядок и периодичность проведения промежуточной аттестации обучающихся.</a:t>
            </a:r>
          </a:p>
        </p:txBody>
      </p:sp>
      <p:sp>
        <p:nvSpPr>
          <p:cNvPr id="64518" name="Прямоугольник 13"/>
          <p:cNvSpPr>
            <a:spLocks noChangeArrowheads="1"/>
          </p:cNvSpPr>
          <p:nvPr/>
        </p:nvSpPr>
        <p:spPr bwMode="auto">
          <a:xfrm>
            <a:off x="5076825" y="2492375"/>
            <a:ext cx="32654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b="1" dirty="0"/>
              <a:t>Сведения об осуществлении текущего контроля  и промежуточной аттестации обучающихся </a:t>
            </a:r>
            <a:endParaRPr lang="ru-RU" altLang="ru-RU" dirty="0"/>
          </a:p>
          <a:p>
            <a:endParaRPr lang="ru-RU" altLang="ru-RU" b="1" dirty="0"/>
          </a:p>
        </p:txBody>
      </p:sp>
      <p:sp>
        <p:nvSpPr>
          <p:cNvPr id="9" name="Прямоугольник 8"/>
          <p:cNvSpPr/>
          <p:nvPr/>
        </p:nvSpPr>
        <p:spPr>
          <a:xfrm>
            <a:off x="4716016" y="4941168"/>
            <a:ext cx="4225196" cy="369332"/>
          </a:xfrm>
          <a:prstGeom prst="rect">
            <a:avLst/>
          </a:prstGeom>
        </p:spPr>
        <p:txBody>
          <a:bodyPr wrap="none">
            <a:spAutoFit/>
          </a:bodyPr>
          <a:lstStyle/>
          <a:p>
            <a:r>
              <a:rPr lang="ru-RU" altLang="ru-RU" b="1" dirty="0" smtClean="0">
                <a:solidFill>
                  <a:srgbClr val="FF0000"/>
                </a:solidFill>
              </a:rPr>
              <a:t>формы, порядок и периодичность </a:t>
            </a:r>
            <a:endParaRPr lang="ru-RU"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ChangeArrowheads="1"/>
          </p:cNvSpPr>
          <p:nvPr/>
        </p:nvSpPr>
        <p:spPr bwMode="auto">
          <a:xfrm>
            <a:off x="539552" y="188640"/>
            <a:ext cx="8143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indent="0" algn="ctr">
              <a:spcBef>
                <a:spcPct val="0"/>
              </a:spcBef>
              <a:buFontTx/>
              <a:buNone/>
            </a:pPr>
            <a:r>
              <a:rPr lang="ru-RU" altLang="ru-RU" sz="2400" b="1" dirty="0">
                <a:latin typeface="Arial" panose="020B0604020202020204" pitchFamily="34" charset="0"/>
              </a:rPr>
              <a:t>Система контроля образовательных результатов и достижений обучающихся   </a:t>
            </a:r>
          </a:p>
        </p:txBody>
      </p:sp>
      <p:sp>
        <p:nvSpPr>
          <p:cNvPr id="122883" name="Text Box 2"/>
          <p:cNvSpPr txBox="1">
            <a:spLocks noChangeArrowheads="1"/>
          </p:cNvSpPr>
          <p:nvPr/>
        </p:nvSpPr>
        <p:spPr bwMode="auto">
          <a:xfrm>
            <a:off x="357188" y="2176463"/>
            <a:ext cx="82296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55613" indent="-455613">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025525" algn="l"/>
                <a:tab pos="1939925" algn="l"/>
                <a:tab pos="2854325" algn="l"/>
                <a:tab pos="3768725" algn="l"/>
                <a:tab pos="4683125" algn="l"/>
                <a:tab pos="5597525" algn="l"/>
                <a:tab pos="6511925" algn="l"/>
                <a:tab pos="7426325" algn="l"/>
                <a:tab pos="8340725" algn="l"/>
                <a:tab pos="9255125" algn="l"/>
                <a:tab pos="10169525" algn="l"/>
              </a:tabLst>
              <a:defRPr sz="2000">
                <a:solidFill>
                  <a:schemeClr val="tx1"/>
                </a:solidFill>
                <a:latin typeface="Calibri" panose="020F0502020204030204" pitchFamily="34" charset="0"/>
              </a:defRPr>
            </a:lvl9pPr>
          </a:lstStyle>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000">
                <a:solidFill>
                  <a:srgbClr val="262626"/>
                </a:solidFill>
                <a:latin typeface="Arial" panose="020B0604020202020204" pitchFamily="34" charset="0"/>
              </a:rPr>
              <a:t>Опыт освоения теоретической информации </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000">
                <a:solidFill>
                  <a:srgbClr val="262626"/>
                </a:solidFill>
                <a:latin typeface="Arial" panose="020B0604020202020204" pitchFamily="34" charset="0"/>
              </a:rPr>
              <a:t>Опыт практической деятельности (освоение способов деятельности: умения и навыки)</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000">
                <a:solidFill>
                  <a:srgbClr val="262626"/>
                </a:solidFill>
                <a:latin typeface="Arial" panose="020B0604020202020204" pitchFamily="34" charset="0"/>
              </a:rPr>
              <a:t>Опыт творчества</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000">
                <a:solidFill>
                  <a:srgbClr val="262626"/>
                </a:solidFill>
                <a:latin typeface="Arial" panose="020B0604020202020204" pitchFamily="34" charset="0"/>
              </a:rPr>
              <a:t>Опыт эмоционально-ценностных отношений (вклад в формирование личностных качеств учащегося)</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000">
                <a:solidFill>
                  <a:srgbClr val="262626"/>
                </a:solidFill>
                <a:latin typeface="Arial" panose="020B0604020202020204" pitchFamily="34" charset="0"/>
              </a:rPr>
              <a:t>Опыт общения </a:t>
            </a:r>
          </a:p>
          <a:p>
            <a:pPr eaLnBrk="1" hangingPunct="1">
              <a:lnSpc>
                <a:spcPct val="80000"/>
              </a:lnSpc>
              <a:spcBef>
                <a:spcPct val="0"/>
              </a:spcBef>
              <a:spcAft>
                <a:spcPts val="1200"/>
              </a:spcAft>
              <a:buClr>
                <a:srgbClr val="B2B2B2"/>
              </a:buClr>
              <a:buSzPct val="90000"/>
              <a:buFont typeface="Wingdings" panose="05000000000000000000" pitchFamily="2" charset="2"/>
              <a:buChar char=""/>
            </a:pPr>
            <a:r>
              <a:rPr lang="ru-RU" altLang="ru-RU" sz="2000">
                <a:solidFill>
                  <a:srgbClr val="262626"/>
                </a:solidFill>
                <a:latin typeface="Arial" panose="020B0604020202020204" pitchFamily="34" charset="0"/>
              </a:rPr>
              <a:t>Опыт социально-значимой деятельности</a:t>
            </a:r>
          </a:p>
        </p:txBody>
      </p:sp>
      <p:sp>
        <p:nvSpPr>
          <p:cNvPr id="115716" name="Прямоугольник 6"/>
          <p:cNvSpPr>
            <a:spLocks noChangeArrowheads="1"/>
          </p:cNvSpPr>
          <p:nvPr/>
        </p:nvSpPr>
        <p:spPr bwMode="auto">
          <a:xfrm>
            <a:off x="2411760" y="1196752"/>
            <a:ext cx="429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450850">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gn="ctr">
              <a:spcBef>
                <a:spcPct val="0"/>
              </a:spcBef>
              <a:buFontTx/>
              <a:buNone/>
              <a:defRPr/>
            </a:pPr>
            <a:r>
              <a:rPr lang="ru-RU" altLang="ru-RU" sz="2400" b="1" dirty="0" smtClean="0">
                <a:solidFill>
                  <a:schemeClr val="tx2">
                    <a:lumMod val="60000"/>
                    <a:lumOff val="40000"/>
                  </a:schemeClr>
                </a:solidFill>
                <a:latin typeface="Arial" panose="020B0604020202020204" pitchFamily="34" charset="0"/>
              </a:rPr>
              <a:t>Оценочные материалы </a:t>
            </a:r>
          </a:p>
        </p:txBody>
      </p:sp>
      <p:sp>
        <p:nvSpPr>
          <p:cNvPr id="122885" name="TextBox 1"/>
          <p:cNvSpPr txBox="1">
            <a:spLocks noChangeArrowheads="1"/>
          </p:cNvSpPr>
          <p:nvPr/>
        </p:nvSpPr>
        <p:spPr bwMode="auto">
          <a:xfrm>
            <a:off x="1763713" y="5732463"/>
            <a:ext cx="6088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FF0000"/>
                </a:solidFill>
                <a:latin typeface="Arial" panose="020B0604020202020204" pitchFamily="34" charset="0"/>
              </a:rPr>
              <a:t>Оформляются в соответствии с локальным актом ОО</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Заголовок 1"/>
          <p:cNvSpPr>
            <a:spLocks noGrp="1"/>
          </p:cNvSpPr>
          <p:nvPr>
            <p:ph type="title"/>
          </p:nvPr>
        </p:nvSpPr>
        <p:spPr>
          <a:xfrm>
            <a:off x="285750" y="285750"/>
            <a:ext cx="8229600" cy="492125"/>
          </a:xfrm>
        </p:spPr>
        <p:txBody>
          <a:bodyPr/>
          <a:lstStyle/>
          <a:p>
            <a:r>
              <a:rPr lang="ru-RU" altLang="ru-RU" sz="2400" b="1" smtClean="0">
                <a:cs typeface="Arial" panose="020B0604020202020204" pitchFamily="34" charset="0"/>
              </a:rPr>
              <a:t>Виды контроля </a:t>
            </a:r>
            <a:r>
              <a:rPr lang="ru-RU" altLang="ru-RU" sz="2000" i="1" smtClean="0">
                <a:solidFill>
                  <a:srgbClr val="FF0000"/>
                </a:solidFill>
                <a:cs typeface="Arial" panose="020B0604020202020204" pitchFamily="34" charset="0"/>
              </a:rPr>
              <a:t>(прописываются в локальном акте ОО)</a:t>
            </a:r>
          </a:p>
        </p:txBody>
      </p:sp>
      <p:sp>
        <p:nvSpPr>
          <p:cNvPr id="47107" name="Объект 2"/>
          <p:cNvSpPr>
            <a:spLocks noGrp="1"/>
          </p:cNvSpPr>
          <p:nvPr>
            <p:ph idx="1"/>
          </p:nvPr>
        </p:nvSpPr>
        <p:spPr>
          <a:xfrm>
            <a:off x="0" y="2643188"/>
            <a:ext cx="5436096" cy="3809999"/>
          </a:xfrm>
        </p:spPr>
        <p:txBody>
          <a:bodyPr/>
          <a:lstStyle/>
          <a:p>
            <a:pPr>
              <a:defRPr/>
            </a:pPr>
            <a:r>
              <a:rPr lang="ru-RU" altLang="ru-RU" sz="1800" b="1" dirty="0" smtClean="0">
                <a:latin typeface="+mj-lt"/>
                <a:cs typeface="Arial" charset="0"/>
              </a:rPr>
              <a:t>Текущий контроль</a:t>
            </a:r>
            <a:r>
              <a:rPr lang="ru-RU" altLang="ru-RU" sz="1800" dirty="0" smtClean="0">
                <a:latin typeface="+mj-lt"/>
                <a:cs typeface="Arial" charset="0"/>
              </a:rPr>
              <a:t> - </a:t>
            </a:r>
            <a:r>
              <a:rPr lang="ru-RU" altLang="ru-RU" sz="1800" i="1" dirty="0" smtClean="0">
                <a:latin typeface="+mj-lt"/>
                <a:cs typeface="Arial" charset="0"/>
              </a:rPr>
              <a:t>проводится в течение периода обучения, возможен на каждом занятии, </a:t>
            </a:r>
            <a:r>
              <a:rPr lang="ru-RU" altLang="ru-RU" sz="1800" i="1" dirty="0">
                <a:latin typeface="+mj-lt"/>
                <a:cs typeface="Arial" charset="0"/>
              </a:rPr>
              <a:t>по окончании изучения </a:t>
            </a:r>
            <a:r>
              <a:rPr lang="ru-RU" altLang="ru-RU" sz="1800" i="1" dirty="0" smtClean="0">
                <a:latin typeface="+mj-lt"/>
                <a:cs typeface="Arial" charset="0"/>
              </a:rPr>
              <a:t>темы (раздела)</a:t>
            </a:r>
          </a:p>
          <a:p>
            <a:pPr>
              <a:defRPr/>
            </a:pPr>
            <a:endParaRPr lang="ru-RU" altLang="ru-RU" sz="1800" i="1" dirty="0" smtClean="0">
              <a:latin typeface="+mj-lt"/>
              <a:cs typeface="Arial" charset="0"/>
            </a:endParaRPr>
          </a:p>
          <a:p>
            <a:pPr>
              <a:defRPr/>
            </a:pPr>
            <a:r>
              <a:rPr lang="ru-RU" altLang="ru-RU" sz="1800" b="1" dirty="0" smtClean="0">
                <a:solidFill>
                  <a:srgbClr val="FF0000"/>
                </a:solidFill>
                <a:latin typeface="+mj-lt"/>
                <a:cs typeface="Arial" charset="0"/>
              </a:rPr>
              <a:t>Промежуточная аттестация*  – </a:t>
            </a:r>
            <a:r>
              <a:rPr lang="ru-RU" altLang="ru-RU" sz="1800" i="1" dirty="0" smtClean="0">
                <a:solidFill>
                  <a:srgbClr val="FF0000"/>
                </a:solidFill>
                <a:latin typeface="+mj-lt"/>
                <a:cs typeface="Arial" charset="0"/>
              </a:rPr>
              <a:t>в конце полугодия, года, проверка </a:t>
            </a:r>
            <a:r>
              <a:rPr lang="ru-RU" altLang="ru-RU" sz="1800" i="1" dirty="0">
                <a:solidFill>
                  <a:srgbClr val="FF0000"/>
                </a:solidFill>
                <a:latin typeface="+mj-lt"/>
                <a:cs typeface="Arial" charset="0"/>
              </a:rPr>
              <a:t>освоения программы, учет изменений качеств личности каждого </a:t>
            </a:r>
            <a:r>
              <a:rPr lang="ru-RU" altLang="ru-RU" sz="1800" i="1" dirty="0" smtClean="0">
                <a:solidFill>
                  <a:srgbClr val="FF0000"/>
                </a:solidFill>
                <a:latin typeface="+mj-lt"/>
                <a:cs typeface="Arial" charset="0"/>
              </a:rPr>
              <a:t>ребенка</a:t>
            </a:r>
          </a:p>
          <a:p>
            <a:pPr marL="0" indent="0">
              <a:buFont typeface="Arial" panose="020B0604020202020204" pitchFamily="34" charset="0"/>
              <a:buNone/>
              <a:defRPr/>
            </a:pPr>
            <a:endParaRPr lang="ru-RU" altLang="ru-RU" sz="1800" i="1" dirty="0" smtClean="0">
              <a:latin typeface="+mj-lt"/>
              <a:cs typeface="Arial" charset="0"/>
            </a:endParaRPr>
          </a:p>
          <a:p>
            <a:pPr>
              <a:defRPr/>
            </a:pPr>
            <a:r>
              <a:rPr lang="ru-RU" altLang="ru-RU" sz="1800" b="1" dirty="0" smtClean="0">
                <a:latin typeface="+mj-lt"/>
                <a:cs typeface="Arial" charset="0"/>
              </a:rPr>
              <a:t>Итоговый контроль (оценивание) -</a:t>
            </a:r>
            <a:r>
              <a:rPr lang="ru-RU" altLang="ru-RU" sz="1800" dirty="0" smtClean="0">
                <a:latin typeface="+mj-lt"/>
                <a:cs typeface="Arial" charset="0"/>
              </a:rPr>
              <a:t> </a:t>
            </a:r>
            <a:r>
              <a:rPr lang="ru-RU" altLang="ru-RU" sz="1800" i="1" dirty="0" smtClean="0">
                <a:latin typeface="+mj-lt"/>
                <a:cs typeface="Arial" charset="0"/>
              </a:rPr>
              <a:t>проводится в конце обучения по программе </a:t>
            </a:r>
            <a:r>
              <a:rPr lang="ru-RU" altLang="ru-RU" sz="1800" dirty="0" smtClean="0">
                <a:latin typeface="+mj-lt"/>
                <a:cs typeface="Arial" charset="0"/>
              </a:rPr>
              <a:t>– </a:t>
            </a:r>
            <a:r>
              <a:rPr lang="ru-RU" altLang="ru-RU" sz="1800" i="1" dirty="0" smtClean="0">
                <a:latin typeface="+mj-lt"/>
                <a:cs typeface="Arial" charset="0"/>
              </a:rPr>
              <a:t>обобщение результатов контроля, презентация результатов</a:t>
            </a:r>
          </a:p>
          <a:p>
            <a:pPr>
              <a:buFont typeface="Wingdings 2" pitchFamily="18" charset="2"/>
              <a:buNone/>
              <a:defRPr/>
            </a:pPr>
            <a:endParaRPr lang="ru-RU" altLang="ru-RU" sz="2400" dirty="0" smtClean="0">
              <a:latin typeface="Arial" charset="0"/>
              <a:cs typeface="Arial" charset="0"/>
            </a:endParaRPr>
          </a:p>
          <a:p>
            <a:pPr>
              <a:defRPr/>
            </a:pPr>
            <a:endParaRPr lang="ru-RU" altLang="ru-RU" dirty="0" smtClean="0"/>
          </a:p>
        </p:txBody>
      </p:sp>
      <p:sp>
        <p:nvSpPr>
          <p:cNvPr id="4" name="Прямоугольник 3"/>
          <p:cNvSpPr/>
          <p:nvPr/>
        </p:nvSpPr>
        <p:spPr>
          <a:xfrm>
            <a:off x="71438" y="1143000"/>
            <a:ext cx="8786812" cy="1200150"/>
          </a:xfrm>
          <a:prstGeom prst="rect">
            <a:avLst/>
          </a:prstGeom>
        </p:spPr>
        <p:txBody>
          <a:bodyPr>
            <a:spAutoFit/>
          </a:bodyPr>
          <a:lstStyle/>
          <a:p>
            <a:pPr marL="6350" indent="-6350">
              <a:spcBef>
                <a:spcPct val="20000"/>
              </a:spcBef>
              <a:buClr>
                <a:srgbClr val="0BD0D9"/>
              </a:buClr>
              <a:buSzPct val="95000"/>
              <a:buFont typeface="Arial" pitchFamily="34" charset="0"/>
              <a:buChar char="•"/>
              <a:defRPr/>
            </a:pPr>
            <a:r>
              <a:rPr lang="ru-RU" altLang="ru-RU" b="1" dirty="0">
                <a:solidFill>
                  <a:prstClr val="black"/>
                </a:solidFill>
                <a:latin typeface="+mj-lt"/>
                <a:cs typeface="Arial" charset="0"/>
              </a:rPr>
              <a:t>    Входной контроль -</a:t>
            </a:r>
            <a:r>
              <a:rPr lang="ru-RU" altLang="ru-RU" dirty="0">
                <a:solidFill>
                  <a:prstClr val="black"/>
                </a:solidFill>
                <a:latin typeface="+mj-lt"/>
                <a:cs typeface="Arial" charset="0"/>
              </a:rPr>
              <a:t> </a:t>
            </a:r>
            <a:r>
              <a:rPr lang="ru-RU" altLang="ru-RU" i="1" dirty="0">
                <a:solidFill>
                  <a:prstClr val="black"/>
                </a:solidFill>
                <a:latin typeface="+mj-lt"/>
                <a:cs typeface="Arial" charset="0"/>
              </a:rPr>
              <a:t>проводится при наборе или на начальном этапе   </a:t>
            </a:r>
            <a:br>
              <a:rPr lang="ru-RU" altLang="ru-RU" i="1" dirty="0">
                <a:solidFill>
                  <a:prstClr val="black"/>
                </a:solidFill>
                <a:latin typeface="+mj-lt"/>
                <a:cs typeface="Arial" charset="0"/>
              </a:rPr>
            </a:br>
            <a:r>
              <a:rPr lang="ru-RU" altLang="ru-RU" i="1" dirty="0">
                <a:solidFill>
                  <a:prstClr val="black"/>
                </a:solidFill>
                <a:latin typeface="+mj-lt"/>
                <a:cs typeface="Arial" charset="0"/>
              </a:rPr>
              <a:t>     формирования коллектива </a:t>
            </a:r>
            <a:r>
              <a:rPr lang="ru-RU" altLang="ru-RU" dirty="0">
                <a:solidFill>
                  <a:prstClr val="black"/>
                </a:solidFill>
                <a:latin typeface="+mj-lt"/>
                <a:cs typeface="Arial" charset="0"/>
              </a:rPr>
              <a:t>– изучение отношения ребенка к выбранной   </a:t>
            </a:r>
            <a:br>
              <a:rPr lang="ru-RU" altLang="ru-RU" dirty="0">
                <a:solidFill>
                  <a:prstClr val="black"/>
                </a:solidFill>
                <a:latin typeface="+mj-lt"/>
                <a:cs typeface="Arial" charset="0"/>
              </a:rPr>
            </a:br>
            <a:r>
              <a:rPr lang="ru-RU" altLang="ru-RU" dirty="0">
                <a:solidFill>
                  <a:prstClr val="black"/>
                </a:solidFill>
                <a:latin typeface="+mj-lt"/>
                <a:cs typeface="Arial" charset="0"/>
              </a:rPr>
              <a:t>     деятельности, его способности и достижения в этой области, личностные качества </a:t>
            </a:r>
            <a:br>
              <a:rPr lang="ru-RU" altLang="ru-RU" dirty="0">
                <a:solidFill>
                  <a:prstClr val="black"/>
                </a:solidFill>
                <a:latin typeface="+mj-lt"/>
                <a:cs typeface="Arial" charset="0"/>
              </a:rPr>
            </a:br>
            <a:r>
              <a:rPr lang="ru-RU" altLang="ru-RU" dirty="0">
                <a:solidFill>
                  <a:prstClr val="black"/>
                </a:solidFill>
                <a:latin typeface="+mj-lt"/>
                <a:cs typeface="Arial" charset="0"/>
              </a:rPr>
              <a:t>     ребенка </a:t>
            </a:r>
          </a:p>
        </p:txBody>
      </p:sp>
      <p:sp>
        <p:nvSpPr>
          <p:cNvPr id="6" name="TextBox 5"/>
          <p:cNvSpPr txBox="1"/>
          <p:nvPr/>
        </p:nvSpPr>
        <p:spPr>
          <a:xfrm>
            <a:off x="6156325" y="3068638"/>
            <a:ext cx="2241550" cy="2584450"/>
          </a:xfrm>
          <a:prstGeom prst="rect">
            <a:avLst/>
          </a:prstGeom>
          <a:noFill/>
        </p:spPr>
        <p:txBody>
          <a:bodyPr>
            <a:spAutoFit/>
          </a:bodyPr>
          <a:lstStyle/>
          <a:p>
            <a:pPr>
              <a:defRPr/>
            </a:pPr>
            <a:r>
              <a:rPr lang="ru-RU" altLang="ru-RU" dirty="0">
                <a:latin typeface="+mj-lt"/>
                <a:cs typeface="Arial" charset="0"/>
              </a:rPr>
              <a:t>изучение динамики освоения предметного содержания ребенком, личностного развития, взаимоотношений в коллективе</a:t>
            </a:r>
            <a:endParaRPr lang="ru-RU" dirty="0">
              <a:latin typeface="+mj-lt"/>
              <a:cs typeface="Arial" charset="0"/>
            </a:endParaRPr>
          </a:p>
        </p:txBody>
      </p:sp>
      <p:cxnSp>
        <p:nvCxnSpPr>
          <p:cNvPr id="8" name="Прямая соединительная линия 7"/>
          <p:cNvCxnSpPr/>
          <p:nvPr/>
        </p:nvCxnSpPr>
        <p:spPr>
          <a:xfrm flipH="1">
            <a:off x="5572125" y="2643188"/>
            <a:ext cx="1588" cy="3810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97796" y="5653088"/>
            <a:ext cx="3160454" cy="954107"/>
          </a:xfrm>
          <a:prstGeom prst="rect">
            <a:avLst/>
          </a:prstGeom>
          <a:noFill/>
        </p:spPr>
        <p:txBody>
          <a:bodyPr wrap="square" rtlCol="0">
            <a:spAutoFit/>
          </a:bodyPr>
          <a:lstStyle/>
          <a:p>
            <a:r>
              <a:rPr lang="ru-RU" sz="2000" b="1" dirty="0" smtClean="0">
                <a:solidFill>
                  <a:srgbClr val="FF0000"/>
                </a:solidFill>
              </a:rPr>
              <a:t>*</a:t>
            </a:r>
            <a:r>
              <a:rPr lang="ru-RU" dirty="0" smtClean="0">
                <a:solidFill>
                  <a:srgbClr val="FF0000"/>
                </a:solidFill>
              </a:rPr>
              <a:t> Промежуточная аттестация  для долговременных программ</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1"/>
          <p:cNvSpPr txBox="1">
            <a:spLocks noChangeArrowheads="1"/>
          </p:cNvSpPr>
          <p:nvPr/>
        </p:nvSpPr>
        <p:spPr bwMode="auto">
          <a:xfrm>
            <a:off x="642938" y="214313"/>
            <a:ext cx="77724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r>
              <a:rPr lang="ru-RU" altLang="ru-RU" sz="2800" b="1">
                <a:solidFill>
                  <a:srgbClr val="262626"/>
                </a:solidFill>
                <a:latin typeface="Arial" panose="020B0604020202020204" pitchFamily="34" charset="0"/>
              </a:rPr>
              <a:t>Формы выявления результатов учащихся</a:t>
            </a:r>
          </a:p>
        </p:txBody>
      </p:sp>
      <p:sp>
        <p:nvSpPr>
          <p:cNvPr id="124931" name="Text Box 2"/>
          <p:cNvSpPr txBox="1">
            <a:spLocks noChangeArrowheads="1"/>
          </p:cNvSpPr>
          <p:nvPr/>
        </p:nvSpPr>
        <p:spPr bwMode="auto">
          <a:xfrm>
            <a:off x="869950" y="1589088"/>
            <a:ext cx="3810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9pPr>
          </a:lstStyle>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Экзамен</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Зачет</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Контрольная работа</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Диагностическая игра</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Учебное тестирование</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Психологическое тестирование</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Защита творческой работы</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Анализ творческой (исследовательской) работы</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Авторизованные формы аттестации (дневник достижений, самоаттестация)</a:t>
            </a:r>
          </a:p>
          <a:p>
            <a:pPr eaLnBrk="1" hangingPunct="1">
              <a:lnSpc>
                <a:spcPct val="80000"/>
              </a:lnSpc>
              <a:spcBef>
                <a:spcPts val="500"/>
              </a:spcBef>
              <a:buClr>
                <a:srgbClr val="B2B2B2"/>
              </a:buClr>
              <a:buSzPct val="90000"/>
              <a:buFont typeface="Wingdings" panose="05000000000000000000" pitchFamily="2" charset="2"/>
              <a:buNone/>
            </a:pPr>
            <a:endParaRPr lang="ru-RU" altLang="ru-RU" sz="1800">
              <a:solidFill>
                <a:srgbClr val="990000"/>
              </a:solidFill>
              <a:latin typeface="Arial" panose="020B0604020202020204" pitchFamily="34" charset="0"/>
            </a:endParaRPr>
          </a:p>
          <a:p>
            <a:pPr eaLnBrk="1" hangingPunct="1">
              <a:lnSpc>
                <a:spcPct val="80000"/>
              </a:lnSpc>
              <a:spcBef>
                <a:spcPts val="500"/>
              </a:spcBef>
              <a:buClr>
                <a:srgbClr val="B2B2B2"/>
              </a:buClr>
              <a:buSzPct val="90000"/>
              <a:buFont typeface="Wingdings" panose="05000000000000000000" pitchFamily="2" charset="2"/>
              <a:buNone/>
            </a:pPr>
            <a:endParaRPr lang="ru-RU" altLang="ru-RU" sz="1800" b="1">
              <a:solidFill>
                <a:srgbClr val="990000"/>
              </a:solidFill>
              <a:latin typeface="Georgia" panose="02040502050405020303" pitchFamily="18" charset="0"/>
            </a:endParaRPr>
          </a:p>
        </p:txBody>
      </p:sp>
      <p:sp>
        <p:nvSpPr>
          <p:cNvPr id="124932" name="Text Box 3"/>
          <p:cNvSpPr txBox="1">
            <a:spLocks noChangeArrowheads="1"/>
          </p:cNvSpPr>
          <p:nvPr/>
        </p:nvSpPr>
        <p:spPr bwMode="auto">
          <a:xfrm>
            <a:off x="4876800" y="1600200"/>
            <a:ext cx="3810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9pPr>
          </a:lstStyle>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Взаимоаттестация</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Конкурс</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Соревнование</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Выставка</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Олимпиада</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Концерт</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Анализ мотивов прихода детей в коллектив и ухода из него</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Анализ участия в мероприятиях</a:t>
            </a:r>
          </a:p>
          <a:p>
            <a:pPr eaLnBrk="1" hangingPunct="1">
              <a:lnSpc>
                <a:spcPct val="80000"/>
              </a:lnSpc>
              <a:spcBef>
                <a:spcPts val="5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Беседы с родителями</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1"/>
          <p:cNvSpPr txBox="1">
            <a:spLocks noChangeArrowheads="1"/>
          </p:cNvSpPr>
          <p:nvPr/>
        </p:nvSpPr>
        <p:spPr bwMode="auto">
          <a:xfrm>
            <a:off x="571500" y="142875"/>
            <a:ext cx="7772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r>
              <a:rPr lang="ru-RU" altLang="ru-RU" sz="2800" b="1">
                <a:solidFill>
                  <a:srgbClr val="262626"/>
                </a:solidFill>
                <a:latin typeface="Arial" panose="020B0604020202020204" pitchFamily="34" charset="0"/>
              </a:rPr>
              <a:t>Формы фиксации результатов</a:t>
            </a:r>
          </a:p>
        </p:txBody>
      </p:sp>
      <p:sp>
        <p:nvSpPr>
          <p:cNvPr id="126979" name="Text Box 2"/>
          <p:cNvSpPr txBox="1">
            <a:spLocks noChangeArrowheads="1"/>
          </p:cNvSpPr>
          <p:nvPr/>
        </p:nvSpPr>
        <p:spPr bwMode="auto">
          <a:xfrm>
            <a:off x="785813" y="1571625"/>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9pPr>
          </a:lstStyle>
          <a:p>
            <a:pPr eaLnBrk="1" hangingPunct="1">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Карты наблюдений, дневники</a:t>
            </a:r>
          </a:p>
          <a:p>
            <a:pPr eaLnBrk="1" hangingPunct="1">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Информационные карты результатов освоения учащимися программы</a:t>
            </a:r>
          </a:p>
          <a:p>
            <a:pPr eaLnBrk="1" hangingPunct="1">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Протоколы соревнований, конкурсов и т.д.</a:t>
            </a:r>
          </a:p>
          <a:p>
            <a:pPr eaLnBrk="1" hangingPunct="1">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Портфолио, копилка достижений</a:t>
            </a:r>
          </a:p>
          <a:p>
            <a:pPr eaLnBrk="1" hangingPunct="1">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Отзывы</a:t>
            </a:r>
          </a:p>
          <a:p>
            <a:pPr eaLnBrk="1" hangingPunct="1">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Видео, аудиозаписи</a:t>
            </a:r>
          </a:p>
          <a:p>
            <a:pPr eaLnBrk="1" hangingPunct="1">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Бланки тестов, анкет</a:t>
            </a:r>
          </a:p>
          <a:p>
            <a:pPr eaLnBrk="1" hangingPunct="1">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Маршрутные листы</a:t>
            </a:r>
          </a:p>
          <a:p>
            <a:pPr eaLnBrk="1" hangingPunct="1">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Грамоты, дипломы</a:t>
            </a:r>
          </a:p>
          <a:p>
            <a:pPr eaLnBrk="1" hangingPunct="1">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«Продукт»</a:t>
            </a:r>
          </a:p>
          <a:p>
            <a:pPr eaLnBrk="1" hangingPunct="1">
              <a:spcBef>
                <a:spcPts val="700"/>
              </a:spcBef>
              <a:buClr>
                <a:srgbClr val="B2B2B2"/>
              </a:buClr>
              <a:buSzPct val="90000"/>
              <a:buFont typeface="Wingdings" panose="05000000000000000000" pitchFamily="2" charset="2"/>
              <a:buNone/>
            </a:pPr>
            <a:endParaRPr lang="ru-RU" altLang="ru-RU" sz="2400">
              <a:solidFill>
                <a:srgbClr val="990000"/>
              </a:solidFill>
              <a:latin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Box 1"/>
          <p:cNvSpPr txBox="1">
            <a:spLocks noChangeArrowheads="1"/>
          </p:cNvSpPr>
          <p:nvPr/>
        </p:nvSpPr>
        <p:spPr bwMode="auto">
          <a:xfrm>
            <a:off x="642938" y="571500"/>
            <a:ext cx="6500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r>
              <a:rPr lang="ru-RU" altLang="ru-RU" sz="2800" b="1">
                <a:latin typeface="Arial" panose="020B0604020202020204" pitchFamily="34" charset="0"/>
              </a:rPr>
              <a:t>Формы предъявления результатов</a:t>
            </a:r>
          </a:p>
        </p:txBody>
      </p:sp>
      <p:sp>
        <p:nvSpPr>
          <p:cNvPr id="129027" name="Прямоугольник 2"/>
          <p:cNvSpPr>
            <a:spLocks noChangeArrowheads="1"/>
          </p:cNvSpPr>
          <p:nvPr/>
        </p:nvSpPr>
        <p:spPr bwMode="auto">
          <a:xfrm>
            <a:off x="1143000" y="1857375"/>
            <a:ext cx="6072188"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9pPr>
          </a:lstStyle>
          <a:p>
            <a:pPr eaLnBrk="1" hangingPunct="1">
              <a:lnSpc>
                <a:spcPct val="90000"/>
              </a:lnSpc>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«Продукт»</a:t>
            </a:r>
          </a:p>
          <a:p>
            <a:pPr eaLnBrk="1" hangingPunct="1">
              <a:lnSpc>
                <a:spcPct val="90000"/>
              </a:lnSpc>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Портфолио</a:t>
            </a:r>
          </a:p>
          <a:p>
            <a:pPr eaLnBrk="1" hangingPunct="1">
              <a:lnSpc>
                <a:spcPct val="90000"/>
              </a:lnSpc>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Выставки, концерты, конкурсы, фестивали, соревнования, походы</a:t>
            </a:r>
          </a:p>
          <a:p>
            <a:pPr eaLnBrk="1" hangingPunct="1">
              <a:lnSpc>
                <a:spcPct val="90000"/>
              </a:lnSpc>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Защита (презентация) творческих работ учащихся</a:t>
            </a:r>
          </a:p>
          <a:p>
            <a:pPr eaLnBrk="1" hangingPunct="1">
              <a:lnSpc>
                <a:spcPct val="90000"/>
              </a:lnSpc>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Родительские собрания</a:t>
            </a:r>
          </a:p>
          <a:p>
            <a:pPr eaLnBrk="1" hangingPunct="1">
              <a:lnSpc>
                <a:spcPct val="90000"/>
              </a:lnSpc>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Праздники</a:t>
            </a:r>
          </a:p>
          <a:p>
            <a:pPr eaLnBrk="1" hangingPunct="1">
              <a:lnSpc>
                <a:spcPct val="90000"/>
              </a:lnSpc>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Открытые занятия</a:t>
            </a:r>
          </a:p>
          <a:p>
            <a:pPr eaLnBrk="1" hangingPunct="1">
              <a:lnSpc>
                <a:spcPct val="90000"/>
              </a:lnSpc>
              <a:spcBef>
                <a:spcPts val="700"/>
              </a:spcBef>
              <a:buClr>
                <a:srgbClr val="B2B2B2"/>
              </a:buClr>
              <a:buSzPct val="90000"/>
              <a:buFont typeface="Wingdings" panose="05000000000000000000" pitchFamily="2" charset="2"/>
              <a:buChar char=""/>
            </a:pPr>
            <a:r>
              <a:rPr lang="ru-RU" altLang="ru-RU" sz="1800">
                <a:solidFill>
                  <a:srgbClr val="262626"/>
                </a:solidFill>
                <a:latin typeface="Arial" panose="020B0604020202020204" pitchFamily="34" charset="0"/>
              </a:rPr>
              <a:t>Компьютерные презентации</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1"/>
          <p:cNvGraphicFramePr>
            <a:graphicFrameLocks noGrp="1"/>
          </p:cNvGraphicFramePr>
          <p:nvPr/>
        </p:nvGraphicFramePr>
        <p:xfrm>
          <a:off x="642938" y="1000125"/>
          <a:ext cx="8072437" cy="5427663"/>
        </p:xfrm>
        <a:graphic>
          <a:graphicData uri="http://schemas.openxmlformats.org/drawingml/2006/table">
            <a:tbl>
              <a:tblPr/>
              <a:tblGrid>
                <a:gridCol w="314325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gridCol w="2071687">
                  <a:extLst>
                    <a:ext uri="{9D8B030D-6E8A-4147-A177-3AD203B41FA5}">
                      <a16:colId xmlns:a16="http://schemas.microsoft.com/office/drawing/2014/main" val="20002"/>
                    </a:ext>
                  </a:extLst>
                </a:gridCol>
              </a:tblGrid>
              <a:tr h="5048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Параметры результативности</a:t>
                      </a:r>
                      <a:endParaRPr kumimoji="0" lang="ru-RU" altLang="ru-RU" sz="1400" b="0"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Критерии</a:t>
                      </a:r>
                      <a:endParaRPr kumimoji="0" lang="ru-RU" altLang="ru-RU" sz="1400" b="0"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Calibri" panose="020F0502020204030204" pitchFamily="34" charset="0"/>
                          <a:ea typeface="DejaVu Sans" pitchFamily="34" charset="2"/>
                          <a:cs typeface="Calibri" panose="020F0502020204030204" pitchFamily="34" charset="0"/>
                        </a:rPr>
                        <a:t>Показатели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496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AutoNum type="romanUcPeriod"/>
                        <a:tabLst/>
                      </a:pPr>
                      <a:r>
                        <a:rPr kumimoji="0" lang="ru-RU" altLang="ru-RU" sz="1400" b="1"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Опыт освоения теоретической информации</a:t>
                      </a:r>
                      <a:endParaRPr kumimoji="0" lang="ru-RU" altLang="ru-RU" sz="1400" b="0"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(теоретические знания по основным темам учебно-тематического плана программы, владение специальной терминологией)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Соответствие теоретических знаний программным требованиям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Осмысленность и правильность использования специальной терминологией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Характеристика уровней соответствия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Высокий уровень – 3 б</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Средний уровень – 2 б</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Низкий уровень – 1 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050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II. </a:t>
                      </a:r>
                      <a:r>
                        <a:rPr kumimoji="0" lang="ru-RU" altLang="ru-RU" sz="1400" b="1"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Опыт практической деятельности: освоение способов деятельности: умений и навыков</a:t>
                      </a:r>
                      <a:endParaRPr kumimoji="0" lang="ru-RU" altLang="ru-RU" sz="1400" b="0"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(практические умения и навыки, предусмотренные программой по основным разделам учебно-тематического плана; навыки соблюдения правил безопасности)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Соответствие практических умений и навыков программным требованиям Соответствие приобретенных навыков по технике безопасности программным требованиям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rgbClr val="80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64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III. </a:t>
                      </a:r>
                      <a:r>
                        <a:rPr kumimoji="0" lang="ru-RU" altLang="ru-RU" sz="1400" b="1"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Опыт творчества</a:t>
                      </a:r>
                      <a:endParaRPr kumimoji="0" lang="ru-RU" altLang="ru-RU" sz="1400" b="0"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Проявление креативности в процессе освоения программы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rgbClr val="99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64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IV. </a:t>
                      </a:r>
                      <a:r>
                        <a:rPr kumimoji="0" lang="ru-RU" altLang="ru-RU" sz="1400" b="1"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Опыт общения</a:t>
                      </a:r>
                      <a:endParaRPr kumimoji="0" lang="ru-RU" altLang="ru-RU" sz="1400" b="0"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Calibri" panose="020F0502020204030204" pitchFamily="34" charset="0"/>
                          <a:ea typeface="DejaVu Sans" pitchFamily="34" charset="2"/>
                          <a:cs typeface="Calibri" panose="020F0502020204030204" pitchFamily="34" charset="0"/>
                        </a:rPr>
                        <a:t>Конструктивное сотрудничество в образовательном процессе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rgbClr val="99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3148" name="Прямоугольник 3"/>
          <p:cNvSpPr>
            <a:spLocks noChangeArrowheads="1"/>
          </p:cNvSpPr>
          <p:nvPr/>
        </p:nvSpPr>
        <p:spPr bwMode="auto">
          <a:xfrm>
            <a:off x="642938" y="188913"/>
            <a:ext cx="835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r>
              <a:rPr lang="ru-RU" altLang="ru-RU" sz="2400" b="1">
                <a:solidFill>
                  <a:srgbClr val="0070C0"/>
                </a:solidFill>
                <a:latin typeface="Arial" panose="020B0604020202020204" pitchFamily="34" charset="0"/>
              </a:rPr>
              <a:t>Примеры  контрольно-измерительных материалов   </a:t>
            </a:r>
            <a:endParaRPr lang="ru-RU" altLang="ru-RU" sz="2400">
              <a:solidFill>
                <a:srgbClr val="0070C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Прямоугольник 3"/>
          <p:cNvSpPr>
            <a:spLocks noChangeArrowheads="1"/>
          </p:cNvSpPr>
          <p:nvPr/>
        </p:nvSpPr>
        <p:spPr bwMode="auto">
          <a:xfrm>
            <a:off x="395288" y="6350"/>
            <a:ext cx="864076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Tx/>
              <a:buNone/>
            </a:pPr>
            <a:r>
              <a:rPr lang="ru-RU" altLang="ru-RU" sz="1800" b="1" i="1">
                <a:latin typeface="Arial" panose="020B0604020202020204" pitchFamily="34" charset="0"/>
              </a:rPr>
              <a:t>Входной контроль </a:t>
            </a:r>
            <a:r>
              <a:rPr lang="ru-RU" altLang="ru-RU" sz="1800">
                <a:latin typeface="Arial" panose="020B0604020202020204" pitchFamily="34" charset="0"/>
              </a:rPr>
              <a:t>проводится в сентябре (на первых занятиях) для учащихся 1-го года обучения/поступивших на 2-ой и последующие года обучения с целью выявления индивидуальных особенностей учащихся, уровня их музыкальных способностей и возможностей, их отношения к выбранной деятельности. </a:t>
            </a:r>
          </a:p>
          <a:p>
            <a:pPr eaLnBrk="1" hangingPunct="1">
              <a:spcBef>
                <a:spcPct val="0"/>
              </a:spcBef>
              <a:buClr>
                <a:srgbClr val="000000"/>
              </a:buClr>
              <a:buFontTx/>
              <a:buNone/>
            </a:pPr>
            <a:r>
              <a:rPr lang="ru-RU" altLang="ru-RU" sz="1800" i="1">
                <a:latin typeface="Arial" panose="020B0604020202020204" pitchFamily="34" charset="0"/>
              </a:rPr>
              <a:t>Формы и методы: </a:t>
            </a:r>
          </a:p>
          <a:p>
            <a:pPr eaLnBrk="1" hangingPunct="1">
              <a:spcBef>
                <a:spcPct val="0"/>
              </a:spcBef>
              <a:buClr>
                <a:srgbClr val="000000"/>
              </a:buClr>
              <a:buFontTx/>
              <a:buNone/>
            </a:pPr>
            <a:r>
              <a:rPr lang="ru-RU" altLang="ru-RU" sz="1800" i="1">
                <a:latin typeface="Arial" panose="020B0604020202020204" pitchFamily="34" charset="0"/>
              </a:rPr>
              <a:t> выполнение практических заданий для определения уровня развития музыкальноритмических навыков, </a:t>
            </a:r>
          </a:p>
          <a:p>
            <a:pPr eaLnBrk="1" hangingPunct="1">
              <a:spcBef>
                <a:spcPct val="0"/>
              </a:spcBef>
              <a:buClr>
                <a:srgbClr val="000000"/>
              </a:buClr>
              <a:buFontTx/>
              <a:buNone/>
            </a:pPr>
            <a:r>
              <a:rPr lang="ru-RU" altLang="ru-RU" sz="1800" i="1">
                <a:latin typeface="Arial" panose="020B0604020202020204" pitchFamily="34" charset="0"/>
              </a:rPr>
              <a:t> педагогическое наблюдение и анализ педагогом выполнения заданий учащимися. </a:t>
            </a:r>
          </a:p>
          <a:p>
            <a:pPr eaLnBrk="1" hangingPunct="1">
              <a:spcBef>
                <a:spcPct val="0"/>
              </a:spcBef>
              <a:buClr>
                <a:srgbClr val="000000"/>
              </a:buClr>
              <a:buFontTx/>
              <a:buNone/>
            </a:pPr>
            <a:r>
              <a:rPr lang="ru-RU" altLang="ru-RU" sz="1800">
                <a:latin typeface="Arial" panose="020B0604020202020204" pitchFamily="34" charset="0"/>
              </a:rPr>
              <a:t>По итогам входного контроля заполняется Информационная карта «Уровень развития музыкальных способностей учащихся. Входной контроль» (Приложение 1), с использованием следующей шкалы оценки: </a:t>
            </a:r>
          </a:p>
        </p:txBody>
      </p:sp>
      <p:sp>
        <p:nvSpPr>
          <p:cNvPr id="136195" name="TextBox 4"/>
          <p:cNvSpPr txBox="1">
            <a:spLocks noChangeArrowheads="1"/>
          </p:cNvSpPr>
          <p:nvPr/>
        </p:nvSpPr>
        <p:spPr bwMode="auto">
          <a:xfrm>
            <a:off x="755650" y="5373688"/>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Tx/>
              <a:buNone/>
            </a:pPr>
            <a:endParaRPr lang="ru-RU" altLang="ru-RU" sz="1800">
              <a:latin typeface="Arial" panose="020B0604020202020204" pitchFamily="34" charset="0"/>
            </a:endParaRPr>
          </a:p>
        </p:txBody>
      </p:sp>
      <p:graphicFrame>
        <p:nvGraphicFramePr>
          <p:cNvPr id="7" name="Таблица 6"/>
          <p:cNvGraphicFramePr>
            <a:graphicFrameLocks noGrp="1"/>
          </p:cNvGraphicFramePr>
          <p:nvPr/>
        </p:nvGraphicFramePr>
        <p:xfrm>
          <a:off x="1042988" y="3794125"/>
          <a:ext cx="7345362" cy="1485900"/>
        </p:xfrm>
        <a:graphic>
          <a:graphicData uri="http://schemas.openxmlformats.org/drawingml/2006/table">
            <a:tbl>
              <a:tblPr/>
              <a:tblGrid>
                <a:gridCol w="3673475">
                  <a:extLst>
                    <a:ext uri="{9D8B030D-6E8A-4147-A177-3AD203B41FA5}">
                      <a16:colId xmlns:a16="http://schemas.microsoft.com/office/drawing/2014/main" val="20000"/>
                    </a:ext>
                  </a:extLst>
                </a:gridCol>
                <a:gridCol w="3671887">
                  <a:extLst>
                    <a:ext uri="{9D8B030D-6E8A-4147-A177-3AD203B41FA5}">
                      <a16:colId xmlns:a16="http://schemas.microsoft.com/office/drawing/2014/main" val="20001"/>
                    </a:ext>
                  </a:extLst>
                </a:gridCol>
              </a:tblGrid>
              <a:tr h="371475">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Оценка параметров </a:t>
                      </a:r>
                    </a:p>
                  </a:txBody>
                  <a:tcPr marL="91447" marR="91447"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Уровень по сумме баллов </a:t>
                      </a:r>
                    </a:p>
                  </a:txBody>
                  <a:tcPr marL="91447" marR="91447"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 балл - низкий уровень</a:t>
                      </a:r>
                    </a:p>
                  </a:txBody>
                  <a:tcPr marL="91447" marR="91447"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6-9 баллов - низкий уровень </a:t>
                      </a:r>
                    </a:p>
                  </a:txBody>
                  <a:tcPr marL="91447" marR="91447"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371475">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2 балла – средний уровень </a:t>
                      </a:r>
                    </a:p>
                  </a:txBody>
                  <a:tcPr marL="91447" marR="91447"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10-14 баллов - средний уровень </a:t>
                      </a:r>
                    </a:p>
                  </a:txBody>
                  <a:tcPr marL="91447" marR="91447"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371475">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3 балла – высокий уровень </a:t>
                      </a:r>
                    </a:p>
                  </a:txBody>
                  <a:tcPr marL="91447" marR="91447"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15-18 баллов - высокий уровень </a:t>
                      </a:r>
                    </a:p>
                  </a:txBody>
                  <a:tcPr marL="91447" marR="91447" marT="45749" marB="45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bl>
          </a:graphicData>
        </a:graphic>
      </p:graphicFrame>
      <p:sp>
        <p:nvSpPr>
          <p:cNvPr id="136213" name="Прямоугольник 7"/>
          <p:cNvSpPr>
            <a:spLocks noChangeArrowheads="1"/>
          </p:cNvSpPr>
          <p:nvPr/>
        </p:nvSpPr>
        <p:spPr bwMode="auto">
          <a:xfrm>
            <a:off x="788988" y="5770563"/>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Tx/>
              <a:buNone/>
            </a:pPr>
            <a:r>
              <a:rPr lang="ru-RU" altLang="ru-RU" sz="1800">
                <a:latin typeface="Arial" panose="020B0604020202020204" pitchFamily="34" charset="0"/>
              </a:rPr>
              <a:t>Для определения исходного уровня музыкального развития учащихся используются критерии, указанные в Таблице 1.</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Рисунок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0" y="260350"/>
            <a:ext cx="93980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Проектирование_ДОП_2023 [Автосохраненный]</Template>
  <TotalTime>545</TotalTime>
  <Words>6526</Words>
  <Application>Microsoft Office PowerPoint</Application>
  <PresentationFormat>Экран (4:3)</PresentationFormat>
  <Paragraphs>1080</Paragraphs>
  <Slides>119</Slides>
  <Notes>13</Notes>
  <HiddenSlides>0</HiddenSlides>
  <MMClips>0</MMClips>
  <ScaleCrop>false</ScaleCrop>
  <HeadingPairs>
    <vt:vector size="6" baseType="variant">
      <vt:variant>
        <vt:lpstr>Использованные шрифты</vt:lpstr>
      </vt:variant>
      <vt:variant>
        <vt:i4>16</vt:i4>
      </vt:variant>
      <vt:variant>
        <vt:lpstr>Тема</vt:lpstr>
      </vt:variant>
      <vt:variant>
        <vt:i4>2</vt:i4>
      </vt:variant>
      <vt:variant>
        <vt:lpstr>Заголовки слайдов</vt:lpstr>
      </vt:variant>
      <vt:variant>
        <vt:i4>119</vt:i4>
      </vt:variant>
    </vt:vector>
  </HeadingPairs>
  <TitlesOfParts>
    <vt:vector size="137" baseType="lpstr">
      <vt:lpstr>&amp;quot</vt:lpstr>
      <vt:lpstr>Arial</vt:lpstr>
      <vt:lpstr>Calibri</vt:lpstr>
      <vt:lpstr>DejaVu Sans</vt:lpstr>
      <vt:lpstr>Georgia</vt:lpstr>
      <vt:lpstr>Helvetica</vt:lpstr>
      <vt:lpstr>Lucida Sans Unicode</vt:lpstr>
      <vt:lpstr>NotoSans</vt:lpstr>
      <vt:lpstr>PT Sans</vt:lpstr>
      <vt:lpstr>Roboto</vt:lpstr>
      <vt:lpstr>Tahoma</vt:lpstr>
      <vt:lpstr>Times</vt:lpstr>
      <vt:lpstr>Times New Roman</vt:lpstr>
      <vt:lpstr>Wingdings</vt:lpstr>
      <vt:lpstr>Wingdings 2</vt:lpstr>
      <vt:lpstr>yandex-sans</vt:lpstr>
      <vt:lpstr>Тема Office</vt:lpstr>
      <vt:lpstr>1_Тема Office</vt:lpstr>
      <vt:lpstr>      </vt:lpstr>
      <vt:lpstr>Нормативно-правовая рамка разработки ДОП  </vt:lpstr>
      <vt:lpstr> </vt:lpstr>
      <vt:lpstr>Нормативно-правовая рамка разработки ДОП  </vt:lpstr>
      <vt:lpstr>Презентация PowerPoint</vt:lpstr>
      <vt:lpstr>Презентация PowerPoint</vt:lpstr>
      <vt:lpstr>Структурные компоненты ДОП в соответствии с  распоряжением Комитета по образованию  от 25.08.2022 № 1676-р </vt:lpstr>
      <vt:lpstr>Требования к порядку разработки и утверждения образовательных программ образовательной организации </vt:lpstr>
      <vt:lpstr>Презентация PowerPoint</vt:lpstr>
      <vt:lpstr>ПОЯСНИТЕЛЬНАЯ ЗАПИСКА</vt:lpstr>
      <vt:lpstr>Направленности ДОД</vt:lpstr>
      <vt:lpstr>Презентация PowerPoint</vt:lpstr>
      <vt:lpstr>Адресат программы</vt:lpstr>
      <vt:lpstr>Презентация PowerPoint</vt:lpstr>
      <vt:lpstr>Актуальность программы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Соответствие целям и задачам дополнительного образования</vt:lpstr>
      <vt:lpstr>Цель может быть направлена на:</vt:lpstr>
      <vt:lpstr>Презентация PowerPoint</vt:lpstr>
      <vt:lpstr>Цель </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В  пояснительной записке программы прописываются задачи общие для всей программы  и в рабочих программах - по годам обучения </vt:lpstr>
      <vt:lpstr>Презентация PowerPoint</vt:lpstr>
      <vt:lpstr>Планируемые результаты</vt:lpstr>
      <vt:lpstr>Презентация PowerPoint</vt:lpstr>
      <vt:lpstr>Презентация PowerPoint</vt:lpstr>
      <vt:lpstr>Презентация PowerPoint</vt:lpstr>
      <vt:lpstr>Личностные результаты</vt:lpstr>
      <vt:lpstr>Презентация PowerPoint</vt:lpstr>
      <vt:lpstr>Презентация PowerPoint</vt:lpstr>
      <vt:lpstr>Презентация PowerPoint</vt:lpstr>
      <vt:lpstr>Презентация PowerPoint</vt:lpstr>
      <vt:lpstr>ст.14 273-ФЗ   Язык реализации программы  Государственный язык РФ – русский  Национальные языки РФ  Иностранные языки  </vt:lpstr>
      <vt:lpstr>Требование к формам обучения</vt:lpstr>
      <vt:lpstr>Презентация PowerPoint</vt:lpstr>
      <vt:lpstr>Особенности реализации программы </vt:lpstr>
      <vt:lpstr>Презентация PowerPoint</vt:lpstr>
      <vt:lpstr>Презентация PowerPoint</vt:lpstr>
      <vt:lpstr>ЭО и ДОТ</vt:lpstr>
      <vt:lpstr>Презентация PowerPoint</vt:lpstr>
      <vt:lpstr>Презентация PowerPoint</vt:lpstr>
      <vt:lpstr>Презентация PowerPoint</vt:lpstr>
      <vt:lpstr>Презентация PowerPoint</vt:lpstr>
      <vt:lpstr>Требования к порядку проведения занятий</vt:lpstr>
      <vt:lpstr>Формы проведения занятий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УЧЕБНЫЙ ПЛАН  ___ год обучения</vt:lpstr>
      <vt:lpstr>Календарный учебный график реализации ДОП «…» на ….. уч.год</vt:lpstr>
      <vt:lpstr>Презентация PowerPoint</vt:lpstr>
      <vt:lpstr> </vt:lpstr>
      <vt:lpstr>Содержание программы  1 год обучения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Виды контроля (прописываются в локальном акте ОО)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Показатели развития качеств личности  (социальной воспитанности) обучающихся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Успехов   в создании программ!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Домашний</cp:lastModifiedBy>
  <cp:revision>51</cp:revision>
  <dcterms:created xsi:type="dcterms:W3CDTF">2023-03-22T11:59:15Z</dcterms:created>
  <dcterms:modified xsi:type="dcterms:W3CDTF">2024-04-01T14:54:47Z</dcterms:modified>
</cp:coreProperties>
</file>