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77" r:id="rId2"/>
    <p:sldId id="365" r:id="rId3"/>
    <p:sldId id="411" r:id="rId4"/>
    <p:sldId id="414" r:id="rId5"/>
    <p:sldId id="413" r:id="rId6"/>
    <p:sldId id="410" r:id="rId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FB16A"/>
    <a:srgbClr val="FFCC00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4" autoAdjust="0"/>
    <p:restoredTop sz="94624" autoAdjust="0"/>
  </p:normalViewPr>
  <p:slideViewPr>
    <p:cSldViewPr>
      <p:cViewPr>
        <p:scale>
          <a:sx n="66" d="100"/>
          <a:sy n="66" d="100"/>
        </p:scale>
        <p:origin x="-1934" y="-38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B3480-22AF-4AA1-963C-31FAFB1BF8EC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578C6-0AE6-4465-818D-DC1B1555E0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6113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00166" y="1844825"/>
            <a:ext cx="6357982" cy="1755626"/>
          </a:xfrm>
        </p:spPr>
        <p:txBody>
          <a:bodyPr>
            <a:normAutofit/>
          </a:bodyPr>
          <a:lstStyle>
            <a:lvl1pPr>
              <a:defRPr sz="3600" b="1"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 smtClean="0"/>
              <a:t>ИТОГИ РАБОТЫ</a:t>
            </a:r>
            <a:br>
              <a:rPr lang="ru-RU" dirty="0" smtClean="0"/>
            </a:br>
            <a:r>
              <a:rPr lang="ru-RU" dirty="0" smtClean="0"/>
              <a:t>Художественный отдел</a:t>
            </a:r>
            <a:br>
              <a:rPr lang="ru-RU" dirty="0" smtClean="0"/>
            </a:br>
            <a:r>
              <a:rPr lang="ru-RU" dirty="0" smtClean="0"/>
              <a:t>2020-2021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886200"/>
            <a:ext cx="635798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661249"/>
            <a:ext cx="2895600" cy="432048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16 июня 2021 год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C306F4-4FC2-4923-969E-9BD3089D96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2051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r="90696" b="50655"/>
          <a:stretch>
            <a:fillRect/>
          </a:stretch>
        </p:blipFill>
        <p:spPr bwMode="auto">
          <a:xfrm>
            <a:off x="285720" y="1357298"/>
            <a:ext cx="571504" cy="4143404"/>
          </a:xfrm>
          <a:prstGeom prst="rect">
            <a:avLst/>
          </a:prstGeom>
          <a:noFill/>
        </p:spPr>
      </p:pic>
      <p:pic>
        <p:nvPicPr>
          <p:cNvPr id="10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205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4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78153" r="2460" b="-9171"/>
          <a:stretch>
            <a:fillRect/>
          </a:stretch>
        </p:blipFill>
        <p:spPr bwMode="auto">
          <a:xfrm flipH="1">
            <a:off x="2267744" y="-357214"/>
            <a:ext cx="6876256" cy="1553966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58006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758006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6B00F1-E844-49F8-A93A-9098240B0739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6230E4-29E5-47EE-9EDC-99D7E4B9A2E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" name="Рисунок 9" descr="5.jpg"/>
          <p:cNvPicPr>
            <a:picLocks noChangeAspect="1"/>
          </p:cNvPicPr>
          <p:nvPr/>
        </p:nvPicPr>
        <p:blipFill>
          <a:blip r:embed="rId2" cstate="print"/>
          <a:srcRect l="69698" r="13636"/>
          <a:stretch>
            <a:fillRect/>
          </a:stretch>
        </p:blipFill>
        <p:spPr>
          <a:xfrm>
            <a:off x="7572396" y="0"/>
            <a:ext cx="1571604" cy="69043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28.09.2023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4143372" y="1428736"/>
            <a:ext cx="5000628" cy="6429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FE2C4C-28F5-4AE6-99F9-AD5DC5BE25C1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E9D83-3D86-4FFF-B9DC-DD5404E726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14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14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9F66B9-0865-45A2-9ED3-1D9B7AFBDCEA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CAC1-39D1-4808-A22F-6D2B1AE2DA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8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 cstate="print"/>
          <a:srcRect t="8459" r="94205" b="50655"/>
          <a:stretch>
            <a:fillRect/>
          </a:stretch>
        </p:blipFill>
        <p:spPr bwMode="auto">
          <a:xfrm rot="16200000">
            <a:off x="4394019" y="1392435"/>
            <a:ext cx="355962" cy="914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401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401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37818A-044E-4DA2-8BCE-F2A3A8CA5AD4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FC06C5-5D52-42A4-868E-FA53173E9C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 cstate="print"/>
          <a:srcRect t="8459" r="94205" b="50655"/>
          <a:stretch>
            <a:fillRect/>
          </a:stretch>
        </p:blipFill>
        <p:spPr bwMode="auto">
          <a:xfrm rot="16200000">
            <a:off x="4394019" y="1392435"/>
            <a:ext cx="355962" cy="914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Вишенка\Desktop\РАДОТА ДДТ\брендбук\презентация\4.png"/>
          <p:cNvPicPr>
            <a:picLocks noChangeAspect="1" noChangeArrowheads="1"/>
          </p:cNvPicPr>
          <p:nvPr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D0FD59-5866-4217-B852-6E1BB4676B32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6078F-001D-4485-8418-788F52FA52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2ED189-AD80-45B3-A325-915FB4476A4E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FDE452-86A2-49DC-8FB6-A4985E579B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134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513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2B1632-CD73-44C3-BE94-B7C026FFE291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DCBCE-08E7-46B7-8C84-A032972DD6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8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 cstate="print"/>
          <a:srcRect t="8459" r="94205" b="50655"/>
          <a:stretch>
            <a:fillRect/>
          </a:stretch>
        </p:blipFill>
        <p:spPr bwMode="auto">
          <a:xfrm rot="16200000">
            <a:off x="4394019" y="1392435"/>
            <a:ext cx="355962" cy="914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87008-4E54-491E-9F29-904A12C224A0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6B0AA1-D23C-4FF8-927E-37BB405838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8" name="Рисунок 7" descr="5.jpg"/>
          <p:cNvPicPr>
            <a:picLocks noChangeAspect="1"/>
          </p:cNvPicPr>
          <p:nvPr/>
        </p:nvPicPr>
        <p:blipFill>
          <a:blip r:embed="rId2" cstate="print"/>
          <a:srcRect l="84092"/>
          <a:stretch>
            <a:fillRect/>
          </a:stretch>
        </p:blipFill>
        <p:spPr>
          <a:xfrm>
            <a:off x="0" y="-1"/>
            <a:ext cx="1500102" cy="6904373"/>
          </a:xfrm>
          <a:prstGeom prst="rect">
            <a:avLst/>
          </a:prstGeom>
        </p:spPr>
      </p:pic>
      <p:pic>
        <p:nvPicPr>
          <p:cNvPr id="9" name="Рисунок 8" descr="5.jpg"/>
          <p:cNvPicPr>
            <a:picLocks noChangeAspect="1"/>
          </p:cNvPicPr>
          <p:nvPr/>
        </p:nvPicPr>
        <p:blipFill>
          <a:blip r:embed="rId2" cstate="print"/>
          <a:srcRect l="69698" r="13636"/>
          <a:stretch>
            <a:fillRect/>
          </a:stretch>
        </p:blipFill>
        <p:spPr>
          <a:xfrm>
            <a:off x="7572396" y="0"/>
            <a:ext cx="1571604" cy="69043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60557"/>
            <a:ext cx="8229600" cy="4525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AE4DC2-92CC-4689-956A-B3CF15147804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621528-8FFA-45A5-AE61-C0CF948934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7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2" cstate="print"/>
          <a:srcRect t="8459" r="94205" b="50655"/>
          <a:stretch>
            <a:fillRect/>
          </a:stretch>
        </p:blipFill>
        <p:spPr bwMode="auto">
          <a:xfrm rot="16200000">
            <a:off x="4394019" y="-3035494"/>
            <a:ext cx="355962" cy="9144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7A3FE3-F3AD-4A21-AC9E-D3F31460072A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E87813-1756-4B3C-B55F-DC0CAB0ACC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3419872" y="260648"/>
            <a:ext cx="5724128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3419872" y="260648"/>
            <a:ext cx="5724128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3419872" y="260648"/>
            <a:ext cx="5724128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3419872" y="260648"/>
            <a:ext cx="5724128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3419872" y="260648"/>
            <a:ext cx="5724128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3419872" y="260648"/>
            <a:ext cx="5724128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3419872" y="260648"/>
            <a:ext cx="5724128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Вишенка\Desktop\РАДОТА ДДТ\брендбук\презентация\4.png"/>
          <p:cNvPicPr>
            <a:picLocks noChangeAspect="1" noChangeArrowheads="1"/>
          </p:cNvPicPr>
          <p:nvPr userDrawn="1"/>
        </p:nvPicPr>
        <p:blipFill>
          <a:blip r:embed="rId2" cstate="print"/>
          <a:srcRect t="50000" r="7067" b="1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Дата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8459" b="50655"/>
          <a:stretch>
            <a:fillRect/>
          </a:stretch>
        </p:blipFill>
        <p:spPr bwMode="auto">
          <a:xfrm>
            <a:off x="285720" y="1357298"/>
            <a:ext cx="6142416" cy="4143404"/>
          </a:xfrm>
          <a:prstGeom prst="rect">
            <a:avLst/>
          </a:prstGeom>
          <a:noFill/>
        </p:spPr>
      </p:pic>
      <p:pic>
        <p:nvPicPr>
          <p:cNvPr id="13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3" cstate="print"/>
          <a:srcRect t="91641"/>
          <a:stretch>
            <a:fillRect/>
          </a:stretch>
        </p:blipFill>
        <p:spPr bwMode="auto">
          <a:xfrm>
            <a:off x="285720" y="5367963"/>
            <a:ext cx="6142416" cy="847119"/>
          </a:xfrm>
          <a:prstGeom prst="rect">
            <a:avLst/>
          </a:prstGeom>
          <a:noFill/>
        </p:spPr>
      </p:pic>
      <p:pic>
        <p:nvPicPr>
          <p:cNvPr id="14" name="Picture 6" descr="C:\Users\Вишенка\Desktop\РАДОТА ДДТ\брендбук\презентация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7"/>
            <a:ext cx="1463547" cy="2714643"/>
          </a:xfrm>
          <a:prstGeom prst="rect">
            <a:avLst/>
          </a:prstGeom>
          <a:noFill/>
        </p:spPr>
      </p:pic>
      <p:pic>
        <p:nvPicPr>
          <p:cNvPr id="15" name="Picture 3" descr="C:\Users\Вишенка\Desktop\РАДОТА ДДТ\брендбук\презентация\1.png"/>
          <p:cNvPicPr>
            <a:picLocks noChangeAspect="1" noChangeArrowheads="1"/>
          </p:cNvPicPr>
          <p:nvPr/>
        </p:nvPicPr>
        <p:blipFill>
          <a:blip r:embed="rId5" cstate="print"/>
          <a:srcRect l="28921" t="95777" r="2460" b="-2122"/>
          <a:stretch>
            <a:fillRect/>
          </a:stretch>
        </p:blipFill>
        <p:spPr bwMode="auto">
          <a:xfrm flipH="1">
            <a:off x="3419872" y="260648"/>
            <a:ext cx="5724128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42913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0" y="0"/>
            <a:ext cx="91242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FE2C4C-28F5-4AE6-99F9-AD5DC5BE25C1}" type="datetimeFigureOut">
              <a:rPr lang="ru-RU" smtClean="0"/>
              <a:pPr>
                <a:defRPr/>
              </a:pPr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23E9D83-3D86-4FFF-B9DC-DD5404E726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91" r:id="rId3"/>
    <p:sldLayoutId id="2147483690" r:id="rId4"/>
    <p:sldLayoutId id="2147483689" r:id="rId5"/>
    <p:sldLayoutId id="2147483688" r:id="rId6"/>
    <p:sldLayoutId id="2147483687" r:id="rId7"/>
    <p:sldLayoutId id="2147483686" r:id="rId8"/>
    <p:sldLayoutId id="2147483685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/>
          </p:cNvSpPr>
          <p:nvPr>
            <p:ph type="ctrTitle"/>
          </p:nvPr>
        </p:nvSpPr>
        <p:spPr>
          <a:xfrm>
            <a:off x="539552" y="2132856"/>
            <a:ext cx="8134350" cy="2162175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>
                <a:latin typeface="Arial" charset="0"/>
              </a:rPr>
              <a:t/>
            </a:r>
            <a:br>
              <a:rPr lang="ru-RU" sz="3200" b="1" i="1" dirty="0">
                <a:latin typeface="Arial" charset="0"/>
              </a:rPr>
            </a:br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>
                <a:latin typeface="Arial" charset="0"/>
              </a:rPr>
              <a:t/>
            </a:r>
            <a:br>
              <a:rPr lang="ru-RU" sz="3200" b="1" i="1" dirty="0">
                <a:latin typeface="Arial" charset="0"/>
              </a:rPr>
            </a:br>
            <a:endParaRPr lang="ru-RU" sz="3200" b="1" dirty="0" smtClean="0">
              <a:latin typeface="Arial" charset="0"/>
            </a:endParaRPr>
          </a:p>
        </p:txBody>
      </p:sp>
      <p:sp>
        <p:nvSpPr>
          <p:cNvPr id="34821" name="Rectangle 5"/>
          <p:cNvSpPr>
            <a:spLocks noGrp="1"/>
          </p:cNvSpPr>
          <p:nvPr>
            <p:ph type="subTitle" idx="1"/>
          </p:nvPr>
        </p:nvSpPr>
        <p:spPr>
          <a:xfrm>
            <a:off x="611560" y="1268760"/>
            <a:ext cx="8352928" cy="475262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1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Порядок </a:t>
            </a:r>
          </a:p>
          <a:p>
            <a:pPr>
              <a:lnSpc>
                <a:spcPct val="120000"/>
              </a:lnSpc>
            </a:pPr>
            <a:r>
              <a:rPr lang="ru-RU" sz="1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проведения конкурсного отбора </a:t>
            </a:r>
          </a:p>
          <a:p>
            <a:pPr>
              <a:lnSpc>
                <a:spcPct val="120000"/>
              </a:lnSpc>
            </a:pPr>
            <a:r>
              <a:rPr lang="ru-RU" sz="1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получение премии правительства  Санкт-Петербурга </a:t>
            </a:r>
          </a:p>
          <a:p>
            <a:pPr>
              <a:lnSpc>
                <a:spcPct val="120000"/>
              </a:lnSpc>
            </a:pPr>
            <a:r>
              <a:rPr lang="ru-RU" sz="1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«Лучший педагог дополнительного образования  Санкт-Петербурга» </a:t>
            </a:r>
          </a:p>
          <a:p>
            <a:pPr>
              <a:lnSpc>
                <a:spcPct val="120000"/>
              </a:lnSpc>
            </a:pPr>
            <a:r>
              <a:rPr lang="ru-RU" sz="1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(распоряжение № 1019-р от 24.04.2020)</a:t>
            </a: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59024" y="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положения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1" y="1484784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Ежегодно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 более 50 премий (200.000 р.) ко Дню учителя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Педагоги дополнительного образования ГОУ Санкт-Петербурга, проработавшие в данной должности не менее пяти последних лет 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Высокий уровень развития творческого потенциала и образованности обучающихся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Повторное участие не ранее, чем через три года</a:t>
            </a:r>
          </a:p>
          <a:p>
            <a:pPr marL="342900" indent="-34290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74513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Порядок подготовки и направления документов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3" y="980729"/>
            <a:ext cx="87849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Протокол собрания коллектива ГОУ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Заявка ГОУ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Копия трудовой книжки/доп.соглашения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Копия Устава ГОУ (первые 2 листа)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Письма поддержки от общественных организаций (3-4 шт.)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Согласие на обработку персональных данных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Материалы, подтверждающие результаты профессиональной деятельности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за последние 3 года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Мотивированное заключение с 20 по 24 мая (районной администрации)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Документы и заключение с 25 по 29 мая в Отдел воспитательной работы Комитета по адресу:</a:t>
            </a:r>
          </a:p>
          <a:p>
            <a:pPr marL="342900" indent="-34290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пер.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Антоненко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д.8, каб.223</a:t>
            </a:r>
          </a:p>
          <a:p>
            <a:pPr marL="342900" indent="-34290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10. Результаты публикуются на сайте Комитета (июнь-июль)</a:t>
            </a:r>
          </a:p>
          <a:p>
            <a:pPr marL="342900" indent="-342900">
              <a:buAutoNum type="arabicPeriod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513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59024" y="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Критерии отбора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908720"/>
            <a:ext cx="896448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Представление высоких результатов в работе с детским коллективом (городской и выше уровни, системность, наличие индивидуальных и коллективных достижений, сохранность, динамика)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Создание условий для работы с обучающимися с особыми потребностями (одарённые, адаптированная ДОП, привлечение и мероприятия для детей с ОВЗ)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Создание условий для приобретения позитивного социального опыта, формирования гражданской позиции и ответственности (система воспитательной работы, инициатива организации/участие в социально-ориентированных акциях, проектах, наставничество, традиции)</a:t>
            </a:r>
          </a:p>
          <a:p>
            <a:pPr marL="342900" indent="-342900">
              <a:buAutoNum type="arabicPeriod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74513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59024" y="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Критерии отбора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908720"/>
            <a:ext cx="896448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 Обеспечение высокого качества образовательного процесса (расширение форм, эффективное использование современных технологий, методическая продукция, сайт/группа педагога, привлечение родителей)</a:t>
            </a:r>
          </a:p>
          <a:p>
            <a:pPr marL="342900" indent="-34290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5. Непрерывность профессионального роста педагога (работа в проф.объединениях, творческих группах, наставничество, курсы, предъявление опыта, публикации, педагогические конкурсы, инновационная деятельность)</a:t>
            </a:r>
          </a:p>
          <a:p>
            <a:pPr marL="342900" indent="-34290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6. Признание педагогического мастерства коллегами/общественностью (ведомственные/региональные награды, звания, экспертная деятельность, грамоты и благодарности, работа в комиссиях, «цифровые следы» педагога/коллектива)</a:t>
            </a:r>
          </a:p>
          <a:p>
            <a:pPr marL="342900" indent="-342900"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Максимальная сумма – 60 баллов</a:t>
            </a:r>
          </a:p>
          <a:p>
            <a:pPr marL="342900" indent="-342900">
              <a:buAutoNum type="arabicPeriod"/>
            </a:pP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74513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/>
          </p:cNvSpPr>
          <p:nvPr>
            <p:ph type="ctrTitle"/>
          </p:nvPr>
        </p:nvSpPr>
        <p:spPr>
          <a:xfrm>
            <a:off x="539552" y="2132856"/>
            <a:ext cx="8134350" cy="2162175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>
                <a:latin typeface="Arial" charset="0"/>
              </a:rPr>
              <a:t/>
            </a:r>
            <a:br>
              <a:rPr lang="ru-RU" sz="3200" b="1" i="1" dirty="0">
                <a:latin typeface="Arial" charset="0"/>
              </a:rPr>
            </a:br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 smtClean="0">
                <a:latin typeface="Arial" charset="0"/>
              </a:rPr>
              <a:t/>
            </a:r>
            <a:br>
              <a:rPr lang="ru-RU" sz="3200" b="1" i="1" dirty="0" smtClean="0">
                <a:latin typeface="Arial" charset="0"/>
              </a:rPr>
            </a:br>
            <a:r>
              <a:rPr lang="ru-RU" sz="3200" b="1" i="1" dirty="0">
                <a:latin typeface="Arial" charset="0"/>
              </a:rPr>
              <a:t/>
            </a:r>
            <a:br>
              <a:rPr lang="ru-RU" sz="3200" b="1" i="1" dirty="0">
                <a:latin typeface="Arial" charset="0"/>
              </a:rPr>
            </a:br>
            <a:endParaRPr lang="ru-RU" sz="3200" b="1" dirty="0" smtClean="0">
              <a:latin typeface="Arial" charset="0"/>
            </a:endParaRPr>
          </a:p>
        </p:txBody>
      </p:sp>
      <p:sp>
        <p:nvSpPr>
          <p:cNvPr id="34821" name="Rectangle 5"/>
          <p:cNvSpPr>
            <a:spLocks noGrp="1"/>
          </p:cNvSpPr>
          <p:nvPr>
            <p:ph type="subTitle" idx="1"/>
          </p:nvPr>
        </p:nvSpPr>
        <p:spPr>
          <a:xfrm>
            <a:off x="1403350" y="1052737"/>
            <a:ext cx="7561138" cy="489654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</a:p>
          <a:p>
            <a:pPr>
              <a:lnSpc>
                <a:spcPct val="150000"/>
              </a:lnSpc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Методист </a:t>
            </a:r>
          </a:p>
          <a:p>
            <a:pPr algn="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ГБУ ДО ДДТ </a:t>
            </a:r>
          </a:p>
          <a:p>
            <a:pPr algn="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Красносельского района</a:t>
            </a:r>
          </a:p>
          <a:p>
            <a:pPr algn="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Санкт-Петербурга </a:t>
            </a:r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Светлана Владимировна </a:t>
            </a:r>
            <a:r>
              <a:rPr lang="ru-RU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Штокало</a:t>
            </a:r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toskank@mail.ru</a:t>
            </a:r>
            <a:endParaRPr lang="en-US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презы ДДТ">
  <a:themeElements>
    <a:clrScheme name="ДДТ">
      <a:dk1>
        <a:srgbClr val="17365D"/>
      </a:dk1>
      <a:lt1>
        <a:srgbClr val="E1EAF7"/>
      </a:lt1>
      <a:dk2>
        <a:srgbClr val="1F497D"/>
      </a:dk2>
      <a:lt2>
        <a:srgbClr val="E1EAF7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E19FF"/>
      </a:folHlink>
    </a:clrScheme>
    <a:fontScheme name="Другая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презы ДДТ</Template>
  <TotalTime>405</TotalTime>
  <Words>348</Words>
  <Application>Microsoft Office PowerPoint</Application>
  <PresentationFormat>Экран (4:3)</PresentationFormat>
  <Paragraphs>63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ШАБЛОН презы ДДТ</vt:lpstr>
      <vt:lpstr>     </vt:lpstr>
      <vt:lpstr>Слайд 2</vt:lpstr>
      <vt:lpstr>Слайд 3</vt:lpstr>
      <vt:lpstr>Слайд 4</vt:lpstr>
      <vt:lpstr>Слайд 5</vt:lpstr>
      <vt:lpstr>   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совет  «Об  итогах летней кампании и подготовке к новому учебному году»</dc:title>
  <dc:creator>USER</dc:creator>
  <cp:lastModifiedBy>Admin</cp:lastModifiedBy>
  <cp:revision>34</cp:revision>
  <dcterms:created xsi:type="dcterms:W3CDTF">2021-06-10T12:20:08Z</dcterms:created>
  <dcterms:modified xsi:type="dcterms:W3CDTF">2023-09-28T17:50:33Z</dcterms:modified>
</cp:coreProperties>
</file>