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492" r:id="rId2"/>
    <p:sldId id="643" r:id="rId3"/>
    <p:sldId id="645" r:id="rId4"/>
    <p:sldId id="646" r:id="rId5"/>
    <p:sldId id="656" r:id="rId6"/>
    <p:sldId id="647" r:id="rId7"/>
    <p:sldId id="648" r:id="rId8"/>
    <p:sldId id="649" r:id="rId9"/>
    <p:sldId id="650" r:id="rId10"/>
    <p:sldId id="651" r:id="rId11"/>
    <p:sldId id="657" r:id="rId12"/>
    <p:sldId id="658" r:id="rId13"/>
    <p:sldId id="661" r:id="rId14"/>
  </p:sldIdLst>
  <p:sldSz cx="9144000" cy="6858000" type="screen4x3"/>
  <p:notesSz cx="9939338" cy="68087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FB16A"/>
    <a:srgbClr val="FFCC00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4" autoAdjust="0"/>
    <p:restoredTop sz="94624" autoAdjust="0"/>
  </p:normalViewPr>
  <p:slideViewPr>
    <p:cSldViewPr>
      <p:cViewPr varScale="1">
        <p:scale>
          <a:sx n="81" d="100"/>
          <a:sy n="81" d="100"/>
        </p:scale>
        <p:origin x="-898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275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78B8FC9-7347-4BED-8CAB-49320DFA4861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67475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275" y="6467475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84EB0C9-816D-4FB1-8FC4-8905EBAF05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6888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9275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28BF3EF-8D80-4472-86A2-3E1C780D28B4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11175"/>
            <a:ext cx="3405188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775" y="3233738"/>
            <a:ext cx="7951788" cy="30638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67475"/>
            <a:ext cx="4306888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9275" y="6467475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EC41E6C-70FD-4A49-8456-E89C931549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6046C1-A89B-41C2-9F97-541DA7855CC7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/>
          <a:srcRect t="50000" r="7066" b="17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8459" r="90697" b="50655"/>
          <a:stretch>
            <a:fillRect/>
          </a:stretch>
        </p:blipFill>
        <p:spPr bwMode="auto">
          <a:xfrm>
            <a:off x="285750" y="1357313"/>
            <a:ext cx="5715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91641"/>
          <a:stretch>
            <a:fillRect/>
          </a:stretch>
        </p:blipFill>
        <p:spPr bwMode="auto">
          <a:xfrm>
            <a:off x="285750" y="5367338"/>
            <a:ext cx="614203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57188"/>
            <a:ext cx="14636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/>
          <a:srcRect l="2460" t="78152" r="28922" b="-9171"/>
          <a:stretch>
            <a:fillRect/>
          </a:stretch>
        </p:blipFill>
        <p:spPr bwMode="auto">
          <a:xfrm>
            <a:off x="4143375" y="-357188"/>
            <a:ext cx="5000625" cy="314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130425"/>
            <a:ext cx="6357982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886200"/>
            <a:ext cx="635798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96AA0-6DB8-4E27-B14E-C33274E53CE7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55D7B-04AD-421F-B593-E04C4A2C87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49E40-788C-4A26-A9DF-80B343243BF8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F46FF-E237-4E56-9578-9F4F78B1E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/>
          <a:srcRect t="50000" r="7066" b="17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B106E36-FD25-4E2D-B0AA-010F637433A0}" type="datetimeFigureOut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11.04.2023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D233BDB-A943-48FC-A587-2C39E6F2FC35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8459" b="50655"/>
          <a:stretch>
            <a:fillRect/>
          </a:stretch>
        </p:blipFill>
        <p:spPr bwMode="auto">
          <a:xfrm>
            <a:off x="285750" y="1357313"/>
            <a:ext cx="6142038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91641"/>
          <a:stretch>
            <a:fillRect/>
          </a:stretch>
        </p:blipFill>
        <p:spPr bwMode="auto">
          <a:xfrm>
            <a:off x="285750" y="5367338"/>
            <a:ext cx="614203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57188"/>
            <a:ext cx="14636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/>
          <a:srcRect l="2460" t="95776" r="28922" b="-2122"/>
          <a:stretch>
            <a:fillRect/>
          </a:stretch>
        </p:blipFill>
        <p:spPr bwMode="auto">
          <a:xfrm>
            <a:off x="4143375" y="1428750"/>
            <a:ext cx="50006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C0E06-7914-4407-BBA7-B570F90814B9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2DF7F-C8C4-4617-AB7C-8F3BB2601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5786438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14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14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C0126-36D9-4C71-ABBF-75C1571FAC95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BD371-22A1-47B3-A2A9-8AAC3838BE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5786438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401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401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D4BE2-2271-48FC-9AD9-2224176EC6A5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AC786-F7FC-4E2F-BF6E-43BC410ABD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/>
          <a:srcRect t="50000" r="7066" b="17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1EAD2-A22B-481A-A507-D5020534ECB4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74277-C6E1-41EA-8CE4-23E103F690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D42E-BC0E-4AF4-8854-FC2CB2E2EA6F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A3D81-34B5-4718-A6EF-9AB98ED34B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5786438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134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513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30627-E522-4872-9E65-2CB1F2F1BDB1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21D1F-72CA-4CCF-BD17-817432B01F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 descr="5.jpg"/>
          <p:cNvPicPr>
            <a:picLocks noChangeAspect="1"/>
          </p:cNvPicPr>
          <p:nvPr/>
        </p:nvPicPr>
        <p:blipFill>
          <a:blip r:embed="rId2"/>
          <a:srcRect l="84093"/>
          <a:stretch>
            <a:fillRect/>
          </a:stretch>
        </p:blipFill>
        <p:spPr bwMode="auto">
          <a:xfrm>
            <a:off x="0" y="0"/>
            <a:ext cx="1500188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5.jpg"/>
          <p:cNvPicPr>
            <a:picLocks noChangeAspect="1"/>
          </p:cNvPicPr>
          <p:nvPr/>
        </p:nvPicPr>
        <p:blipFill>
          <a:blip r:embed="rId2"/>
          <a:srcRect l="69698" r="13635"/>
          <a:stretch>
            <a:fillRect/>
          </a:stretch>
        </p:blipFill>
        <p:spPr bwMode="auto">
          <a:xfrm>
            <a:off x="7572375" y="0"/>
            <a:ext cx="1571625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F77D5-4ABD-4C73-ABC2-184055F5A189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52C18-D581-494E-BAA5-826E41064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1358900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60557"/>
            <a:ext cx="8229600" cy="4525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2E29F-051F-4C61-98F1-1641BE6A80AC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CAF1C-0F6A-4A38-BAD5-06E2BD6DD5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7" descr="2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8004EAD-C3F0-41E1-BC18-9B4E37C0F0AB}" type="datetimeFigureOut">
              <a:rPr lang="ru-RU"/>
              <a:pPr>
                <a:defRPr/>
              </a:pPr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CA2158-FAA7-4803-B448-C146925E89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3" r:id="rId6"/>
    <p:sldLayoutId id="2147483689" r:id="rId7"/>
    <p:sldLayoutId id="2147483690" r:id="rId8"/>
    <p:sldLayoutId id="2147483691" r:id="rId9"/>
    <p:sldLayoutId id="2147483682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dtkras@gmail.com" TargetMode="External"/><Relationship Id="rId2" Type="http://schemas.openxmlformats.org/officeDocument/2006/relationships/hyperlink" Target="https://ddtks.ru/node/2094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79112408380@yandex.ru" TargetMode="External"/><Relationship Id="rId4" Type="http://schemas.openxmlformats.org/officeDocument/2006/relationships/hyperlink" Target="mailto:sio59@mail.r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/>
          </p:cNvSpPr>
          <p:nvPr>
            <p:ph type="ctrTitle"/>
          </p:nvPr>
        </p:nvSpPr>
        <p:spPr>
          <a:xfrm>
            <a:off x="649288" y="1844675"/>
            <a:ext cx="8494712" cy="2162175"/>
          </a:xfrm>
        </p:spPr>
        <p:txBody>
          <a:bodyPr/>
          <a:lstStyle/>
          <a:p>
            <a:pPr eaLnBrk="1" hangingPunct="1"/>
            <a:r>
              <a:rPr lang="ru-RU" sz="2600" b="1" smtClean="0">
                <a:latin typeface="Arial" charset="0"/>
              </a:rPr>
              <a:t>Механизмы управленческой деятельности по </a:t>
            </a:r>
            <a:br>
              <a:rPr lang="ru-RU" sz="2600" b="1" smtClean="0">
                <a:latin typeface="Arial" charset="0"/>
              </a:rPr>
            </a:br>
            <a:r>
              <a:rPr lang="ru-RU" sz="2600" b="1" smtClean="0">
                <a:latin typeface="Arial" charset="0"/>
              </a:rPr>
              <a:t>выявлению, поддержки и сопровождения одаренных детей</a:t>
            </a:r>
            <a:endParaRPr lang="ru-RU" sz="2800" b="1" i="1" smtClean="0">
              <a:latin typeface="Arial" charset="0"/>
            </a:endParaRPr>
          </a:p>
        </p:txBody>
      </p:sp>
      <p:sp>
        <p:nvSpPr>
          <p:cNvPr id="4" name="Rectangle 5"/>
          <p:cNvSpPr txBox="1">
            <a:spLocks/>
          </p:cNvSpPr>
          <p:nvPr/>
        </p:nvSpPr>
        <p:spPr>
          <a:xfrm>
            <a:off x="1727200" y="560388"/>
            <a:ext cx="7416800" cy="9239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ГБУ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ДО Дом детского творчества                   Красносельского района Санкт-Петербурга</a:t>
            </a:r>
            <a:b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4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821" name="Rectangle 5"/>
          <p:cNvSpPr>
            <a:spLocks/>
          </p:cNvSpPr>
          <p:nvPr/>
        </p:nvSpPr>
        <p:spPr bwMode="auto">
          <a:xfrm>
            <a:off x="1187450" y="4076700"/>
            <a:ext cx="75612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400" b="1" i="1"/>
              <a:t>Сеничева Ирина Олеговна,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400" b="1" i="1"/>
              <a:t>заместитель директора ДДТ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124075" y="5300663"/>
            <a:ext cx="5616575" cy="554037"/>
          </a:xfrm>
          <a:prstGeom prst="rect">
            <a:avLst/>
          </a:prstGeom>
          <a:solidFill>
            <a:schemeClr val="accent1">
              <a:alpha val="1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Апрель 2023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ъект 2"/>
          <p:cNvSpPr>
            <a:spLocks noGrp="1"/>
          </p:cNvSpPr>
          <p:nvPr>
            <p:ph idx="4294967295"/>
          </p:nvPr>
        </p:nvSpPr>
        <p:spPr>
          <a:xfrm>
            <a:off x="1692275" y="404813"/>
            <a:ext cx="7272338" cy="623887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000" b="1" i="1" smtClean="0">
                <a:latin typeface="Calibri" pitchFamily="34" charset="0"/>
              </a:rPr>
              <a:t>Структурно-функциональная модель Центра сопровождения и поддержки одаренных детей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916113"/>
            <a:ext cx="8280400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84338" y="115888"/>
            <a:ext cx="7127875" cy="481012"/>
          </a:xfrm>
        </p:spPr>
        <p:txBody>
          <a:bodyPr/>
          <a:lstStyle/>
          <a:p>
            <a:pPr eaLnBrk="1" hangingPunct="1"/>
            <a:endParaRPr lang="ru-RU" b="1" smtClean="0">
              <a:solidFill>
                <a:srgbClr val="C05B08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 eaLnBrk="1" hangingPunct="1"/>
            <a:r>
              <a:rPr lang="ru-RU" sz="4000" smtClean="0"/>
              <a:t>Первые результаты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2060575"/>
            <a:ext cx="8229600" cy="39608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/>
              <a:t>		Сформировано 7 межшкольных детских творческих объединения на базе 5 общеобразовательных учреждения: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3 объединения по направлению «Культура дома»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2 объединения по направлению «Дерево и металлообработка»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1 объединение по направлению «3</a:t>
            </a:r>
            <a:r>
              <a:rPr lang="en-US" sz="2400" smtClean="0"/>
              <a:t>D</a:t>
            </a:r>
            <a:r>
              <a:rPr lang="ru-RU" sz="2400" smtClean="0"/>
              <a:t> моделирование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1 объединение по направлению «Робототехника»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/>
              <a:t>		В объединениях занимается  115 школьников из 16 ОУ района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r" eaLnBrk="1" hangingPunct="1"/>
            <a:r>
              <a:rPr lang="ru-RU" sz="4000" smtClean="0"/>
              <a:t>Первые результаты</a:t>
            </a:r>
          </a:p>
        </p:txBody>
      </p:sp>
      <p:sp>
        <p:nvSpPr>
          <p:cNvPr id="91139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2060575"/>
            <a:ext cx="8229600" cy="39608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800" smtClean="0"/>
              <a:t>		Из 115 участников детских межшкольных объединений: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smtClean="0"/>
              <a:t>17</a:t>
            </a:r>
            <a:r>
              <a:rPr lang="ru-RU" sz="2800" smtClean="0"/>
              <a:t> стали победителями и призерами районного этапа Всероссийской олимпиады школьников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smtClean="0"/>
              <a:t>12</a:t>
            </a:r>
            <a:r>
              <a:rPr lang="ru-RU" sz="2800" smtClean="0"/>
              <a:t> человек приглашены на региональный этапа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smtClean="0"/>
              <a:t>2</a:t>
            </a:r>
            <a:r>
              <a:rPr lang="ru-RU" sz="2800" smtClean="0"/>
              <a:t> человека стали победителями, </a:t>
            </a:r>
            <a:r>
              <a:rPr lang="ru-RU" sz="2800" b="1" smtClean="0"/>
              <a:t>5 </a:t>
            </a:r>
            <a:r>
              <a:rPr lang="ru-RU" sz="2800" smtClean="0"/>
              <a:t>призерами регионального этапа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smtClean="0"/>
              <a:t>2 </a:t>
            </a:r>
            <a:r>
              <a:rPr lang="ru-RU" sz="2800" smtClean="0"/>
              <a:t>человека вышли на заключительный этап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/>
          </p:cNvSpPr>
          <p:nvPr>
            <p:ph type="title" idx="4294967295"/>
          </p:nvPr>
        </p:nvSpPr>
        <p:spPr>
          <a:xfrm>
            <a:off x="2124075" y="260350"/>
            <a:ext cx="6573838" cy="1143000"/>
          </a:xfrm>
        </p:spPr>
        <p:txBody>
          <a:bodyPr/>
          <a:lstStyle/>
          <a:p>
            <a:pPr algn="r" eaLnBrk="1" hangingPunct="1"/>
            <a:r>
              <a:rPr lang="ru-RU" sz="3200" smtClean="0"/>
              <a:t>Контакты </a:t>
            </a:r>
            <a:br>
              <a:rPr lang="ru-RU" sz="3200" smtClean="0"/>
            </a:br>
            <a:r>
              <a:rPr lang="ru-RU" sz="3200" smtClean="0"/>
              <a:t>для взаимодействия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>
          <a:xfrm>
            <a:off x="900113" y="2205038"/>
            <a:ext cx="7869237" cy="3529012"/>
          </a:xfrm>
          <a:solidFill>
            <a:srgbClr val="0000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b="1" smtClean="0">
                <a:solidFill>
                  <a:schemeClr val="hlink"/>
                </a:solidFill>
              </a:rPr>
              <a:t>Официальный сайт Дома детского творчества Красносельского района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hlinkClick r:id="rId2"/>
              </a:rPr>
              <a:t>https://ddtks.ru/node/2094</a:t>
            </a:r>
            <a:r>
              <a:rPr lang="en-US" sz="2800" smtClean="0"/>
              <a:t> </a:t>
            </a:r>
            <a:endParaRPr lang="ru-RU" sz="2800" smtClean="0"/>
          </a:p>
          <a:p>
            <a:pPr eaLnBrk="1" hangingPunct="1">
              <a:lnSpc>
                <a:spcPct val="90000"/>
              </a:lnSpc>
            </a:pPr>
            <a:r>
              <a:rPr lang="ru-RU" sz="2800" b="1" smtClean="0">
                <a:solidFill>
                  <a:schemeClr val="hlink"/>
                </a:solidFill>
              </a:rPr>
              <a:t>Электронная почта</a:t>
            </a:r>
            <a:r>
              <a:rPr lang="en-US" sz="2800" smtClean="0">
                <a:solidFill>
                  <a:schemeClr val="hlink"/>
                </a:solidFill>
              </a:rPr>
              <a:t> </a:t>
            </a:r>
            <a:r>
              <a:rPr lang="en-US" sz="2800" smtClean="0">
                <a:solidFill>
                  <a:schemeClr val="hlink"/>
                </a:solidFill>
                <a:hlinkClick r:id="rId3"/>
              </a:rPr>
              <a:t>ddtkras@gmail.com</a:t>
            </a:r>
            <a:r>
              <a:rPr lang="en-US" sz="2800" smtClean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smtClean="0">
                <a:solidFill>
                  <a:schemeClr val="hlink"/>
                </a:solidFill>
              </a:rPr>
              <a:t>Сеничева Ирина Олеговна</a:t>
            </a:r>
            <a:r>
              <a:rPr lang="ru-RU" sz="2800" smtClean="0">
                <a:solidFill>
                  <a:schemeClr val="hlink"/>
                </a:solidFill>
              </a:rPr>
              <a:t> – </a:t>
            </a:r>
            <a:r>
              <a:rPr lang="en-US" sz="2800" smtClean="0">
                <a:solidFill>
                  <a:schemeClr val="hlink"/>
                </a:solidFill>
                <a:hlinkClick r:id="rId4"/>
              </a:rPr>
              <a:t>sio59@mail.ru</a:t>
            </a:r>
            <a:r>
              <a:rPr lang="en-US" sz="2800" smtClean="0">
                <a:solidFill>
                  <a:schemeClr val="hlink"/>
                </a:solidFill>
              </a:rPr>
              <a:t>   +79117490940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smtClean="0">
                <a:solidFill>
                  <a:schemeClr val="hlink"/>
                </a:solidFill>
              </a:rPr>
              <a:t>Шатковская Ольга Владимировна</a:t>
            </a:r>
            <a:r>
              <a:rPr lang="ru-RU" sz="2800" smtClean="0">
                <a:solidFill>
                  <a:schemeClr val="hlink"/>
                </a:solidFill>
              </a:rPr>
              <a:t> - </a:t>
            </a:r>
            <a:r>
              <a:rPr lang="ru-RU" sz="2800" smtClean="0">
                <a:hlinkClick r:id="rId5"/>
              </a:rPr>
              <a:t>79112408380@yandex.ru</a:t>
            </a:r>
            <a:r>
              <a:rPr lang="en-US" sz="2800" smtClean="0"/>
              <a:t> </a:t>
            </a:r>
            <a:endParaRPr 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 idx="4294967295"/>
          </p:nvPr>
        </p:nvSpPr>
        <p:spPr>
          <a:xfrm>
            <a:off x="1835150" y="333375"/>
            <a:ext cx="7078663" cy="1143000"/>
          </a:xfrm>
        </p:spPr>
        <p:txBody>
          <a:bodyPr/>
          <a:lstStyle/>
          <a:p>
            <a:pPr algn="r"/>
            <a:r>
              <a:rPr lang="ru-RU" sz="2400" b="1" i="1" smtClean="0">
                <a:solidFill>
                  <a:srgbClr val="254061"/>
                </a:solidFill>
                <a:latin typeface="Arial" charset="0"/>
              </a:rPr>
              <a:t>ГБУ ДО Дом детского творчества                   Красносельского района Санкт-Петербурга</a:t>
            </a:r>
          </a:p>
        </p:txBody>
      </p:sp>
      <p:sp>
        <p:nvSpPr>
          <p:cNvPr id="72707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133600"/>
            <a:ext cx="8435975" cy="399256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600" b="1" smtClean="0">
                <a:solidFill>
                  <a:schemeClr val="tx2"/>
                </a:solidFill>
                <a:latin typeface="Calibri" pitchFamily="34" charset="0"/>
              </a:rPr>
              <a:t>Экспериментальная площадка</a:t>
            </a:r>
            <a:r>
              <a:rPr lang="ru-RU" sz="2600" b="1" smtClean="0">
                <a:solidFill>
                  <a:schemeClr val="tx2"/>
                </a:solidFill>
              </a:rPr>
              <a:t> С</a:t>
            </a:r>
            <a:r>
              <a:rPr lang="ru-RU" sz="2600" b="1" smtClean="0">
                <a:solidFill>
                  <a:schemeClr val="tx2"/>
                </a:solidFill>
                <a:latin typeface="Calibri" pitchFamily="34" charset="0"/>
              </a:rPr>
              <a:t>анкт-Петербурга</a:t>
            </a:r>
            <a:r>
              <a:rPr lang="ru-RU" sz="2500" b="1" smtClean="0">
                <a:solidFill>
                  <a:schemeClr val="tx2"/>
                </a:solidFill>
              </a:rPr>
              <a:t/>
            </a:r>
            <a:br>
              <a:rPr lang="ru-RU" sz="2500" b="1" smtClean="0">
                <a:solidFill>
                  <a:schemeClr val="tx2"/>
                </a:solidFill>
              </a:rPr>
            </a:br>
            <a:endParaRPr lang="ru-RU" sz="2500" b="1" smtClean="0">
              <a:solidFill>
                <a:schemeClr val="tx2"/>
              </a:solidFill>
            </a:endParaRPr>
          </a:p>
          <a:p>
            <a:pPr marL="0" indent="0" algn="ctr">
              <a:buFont typeface="Arial" charset="0"/>
              <a:buNone/>
            </a:pPr>
            <a:r>
              <a:rPr lang="ru-RU" sz="3000" b="1" smtClean="0">
                <a:solidFill>
                  <a:schemeClr val="tx2"/>
                </a:solidFill>
                <a:latin typeface="Calibri" pitchFamily="34" charset="0"/>
              </a:rPr>
              <a:t>«Совершенствование организационно-педагогических условий подготовки школьников на уровнях основного и среднего общего образования к участию в заключительном этапе всероссийской олимпиады школьников по технологии»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 idx="4294967295"/>
          </p:nvPr>
        </p:nvSpPr>
        <p:spPr>
          <a:xfrm>
            <a:off x="1835150" y="333375"/>
            <a:ext cx="7078663" cy="1143000"/>
          </a:xfrm>
        </p:spPr>
        <p:txBody>
          <a:bodyPr/>
          <a:lstStyle/>
          <a:p>
            <a:pPr algn="r"/>
            <a:r>
              <a:rPr lang="ru-RU" sz="2400" b="1" i="1" smtClean="0">
                <a:solidFill>
                  <a:srgbClr val="254061"/>
                </a:solidFill>
                <a:latin typeface="Arial" charset="0"/>
              </a:rPr>
              <a:t>ГБУ ДО Дом детского творчества                   Красносельского района Санкт-Петербурга</a:t>
            </a:r>
          </a:p>
        </p:txBody>
      </p:sp>
      <p:sp>
        <p:nvSpPr>
          <p:cNvPr id="74755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2565400"/>
            <a:ext cx="8435975" cy="3240088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900" b="1" smtClean="0">
                <a:solidFill>
                  <a:schemeClr val="tx2"/>
                </a:solidFill>
                <a:latin typeface="Calibri" pitchFamily="34" charset="0"/>
              </a:rPr>
              <a:t>Районный инициативный сетевой проект</a:t>
            </a:r>
            <a:r>
              <a:rPr lang="ru-RU" sz="2500" b="1" smtClean="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ru-RU" sz="2500" b="1" smtClean="0">
                <a:solidFill>
                  <a:schemeClr val="tx2"/>
                </a:solidFill>
                <a:latin typeface="Calibri" pitchFamily="34" charset="0"/>
              </a:rPr>
            </a:br>
            <a:endParaRPr lang="ru-RU" sz="2500" b="1" smtClean="0">
              <a:solidFill>
                <a:schemeClr val="tx2"/>
              </a:solidFill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ru-RU" b="1" smtClean="0">
                <a:solidFill>
                  <a:schemeClr val="tx2"/>
                </a:solidFill>
                <a:latin typeface="Calibri" pitchFamily="34" charset="0"/>
              </a:rPr>
              <a:t>«Технологический Олимп: </a:t>
            </a:r>
            <a:endParaRPr lang="ru-RU" b="1" smtClean="0">
              <a:solidFill>
                <a:schemeClr val="tx2"/>
              </a:solidFill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ru-RU" b="1" smtClean="0">
                <a:solidFill>
                  <a:schemeClr val="tx2"/>
                </a:solidFill>
                <a:latin typeface="Calibri" pitchFamily="34" charset="0"/>
              </a:rPr>
              <a:t>выявляем и развиваем таланты современного ребенка»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2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844675"/>
            <a:ext cx="7993063" cy="4105275"/>
          </a:xfrm>
          <a:noFill/>
        </p:spPr>
      </p:pic>
      <p:sp>
        <p:nvSpPr>
          <p:cNvPr id="75781" name="Rectangle 5"/>
          <p:cNvSpPr>
            <a:spLocks noGrp="1"/>
          </p:cNvSpPr>
          <p:nvPr>
            <p:ph type="title" idx="4294967295"/>
          </p:nvPr>
        </p:nvSpPr>
        <p:spPr>
          <a:xfrm>
            <a:off x="2051050" y="333375"/>
            <a:ext cx="6778625" cy="1066800"/>
          </a:xfrm>
          <a:noFill/>
        </p:spPr>
        <p:txBody>
          <a:bodyPr/>
          <a:lstStyle/>
          <a:p>
            <a:pPr algn="r"/>
            <a:r>
              <a:rPr lang="ru-RU" sz="2000" b="1" i="1" smtClean="0">
                <a:latin typeface="Arial" charset="0"/>
              </a:rPr>
              <a:t>ГБУ ДО Дом детского творчества                   Красносельского района Санкт-Петербурга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6851650" cy="1143000"/>
          </a:xfrm>
        </p:spPr>
        <p:txBody>
          <a:bodyPr/>
          <a:lstStyle/>
          <a:p>
            <a:pPr algn="r" eaLnBrk="1" hangingPunct="1"/>
            <a:r>
              <a:rPr lang="ru-RU" smtClean="0"/>
              <a:t>Идея проекта</a:t>
            </a: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2349500"/>
            <a:ext cx="7931150" cy="38163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mtClean="0"/>
              <a:t>	</a:t>
            </a:r>
            <a:r>
              <a:rPr lang="ru-RU" sz="2800" b="1" smtClean="0"/>
              <a:t>Создание в районе сетевой корпорации по выявлению и поддержке талантливых и одаренных детей и подростков и повышение результативности участия школьников в олимпиадном движении по предмету Технология на регионал ьном и всероссийском уровнях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92275" y="404813"/>
            <a:ext cx="7237413" cy="720725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rgbClr val="C05B08"/>
                </a:solidFill>
                <a:latin typeface="Calibri" pitchFamily="34" charset="0"/>
              </a:rPr>
              <a:t>Идеи по реализации проекта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647700" y="1700213"/>
            <a:ext cx="8496300" cy="4105275"/>
          </a:xfrm>
        </p:spPr>
        <p:txBody>
          <a:bodyPr>
            <a:normAutofit/>
          </a:bodyPr>
          <a:lstStyle/>
          <a:p>
            <a:pPr marL="285750" indent="-285750"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ru-RU" sz="2600" b="1" smtClean="0"/>
              <a:t>     </a:t>
            </a:r>
          </a:p>
          <a:p>
            <a:pPr marL="285750" indent="-285750"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ru-RU" sz="2600" b="1" smtClean="0"/>
              <a:t>		</a:t>
            </a:r>
            <a:r>
              <a:rPr lang="ru-RU" sz="2200" b="1" smtClean="0"/>
              <a:t>Трехступенчатая система выявления и сопровождения талантливых и одаренных учащихся </a:t>
            </a:r>
            <a:r>
              <a:rPr lang="ru-RU" sz="2200" smtClean="0"/>
              <a:t>для подготовки к олимпиаде по Технологии</a:t>
            </a:r>
          </a:p>
          <a:p>
            <a:pPr marL="285750" indent="-285750"/>
            <a:r>
              <a:rPr lang="ru-RU" sz="1600" b="1" i="1" smtClean="0"/>
              <a:t>1-6 классы</a:t>
            </a:r>
            <a:r>
              <a:rPr lang="ru-RU" sz="1600" smtClean="0"/>
              <a:t> – конкурсные мероприятия по выявлению детей, мотивированных к участию в олимпиаде по Технологии (программы внеурочной деятельности, дополнительных общеразвивающие программы)</a:t>
            </a:r>
            <a:endParaRPr lang="ru-RU" sz="1600" i="1" smtClean="0"/>
          </a:p>
          <a:p>
            <a:pPr marL="285750" indent="-285750"/>
            <a:r>
              <a:rPr lang="ru-RU" sz="1600" b="1" i="1" smtClean="0"/>
              <a:t>7-8 классы</a:t>
            </a:r>
            <a:r>
              <a:rPr lang="ru-RU" sz="1600" smtClean="0"/>
              <a:t> – реализация дополнительных общеразвивающих программ в межшкольных детских творческих объединений для подготовки школьников района</a:t>
            </a:r>
            <a:br>
              <a:rPr lang="ru-RU" sz="1600" smtClean="0"/>
            </a:br>
            <a:r>
              <a:rPr lang="ru-RU" sz="1600" smtClean="0"/>
              <a:t>к региональному этапу олимпиады по Технологии: «Путь к успеху: технологии дерево и метал лообработки», «Путь к успеху: робототехника», «Путь к успеху: технологии культуры дома».</a:t>
            </a:r>
            <a:endParaRPr lang="ru-RU" sz="1600" i="1" smtClean="0"/>
          </a:p>
          <a:p>
            <a:pPr marL="285750" indent="-285750"/>
            <a:r>
              <a:rPr lang="ru-RU" sz="1600" b="1" i="1" smtClean="0"/>
              <a:t>9-11 классы</a:t>
            </a:r>
            <a:r>
              <a:rPr lang="ru-RU" sz="1600" smtClean="0"/>
              <a:t> - реализация программ в рамках межшкольных детских творческих объединений для подготовки школьников района к заключительному этапу Всероссийской олимпиады по Технологии.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92275" y="404813"/>
            <a:ext cx="7237413" cy="720725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rgbClr val="C05B08"/>
                </a:solidFill>
                <a:latin typeface="Calibri" pitchFamily="34" charset="0"/>
              </a:rPr>
              <a:t>Идеи по реализации проекта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755650" y="1628775"/>
            <a:ext cx="8064500" cy="5089525"/>
          </a:xfrm>
        </p:spPr>
        <p:txBody>
          <a:bodyPr>
            <a:normAutofit/>
          </a:bodyPr>
          <a:lstStyle/>
          <a:p>
            <a:pPr marL="285750" indent="-285750" eaLnBrk="1" hangingPunct="1">
              <a:lnSpc>
                <a:spcPct val="70000"/>
              </a:lnSpc>
              <a:buFont typeface="Wingdings" pitchFamily="2" charset="2"/>
              <a:buNone/>
            </a:pPr>
            <a:endParaRPr lang="ru-RU" sz="2600" b="1" smtClean="0"/>
          </a:p>
          <a:p>
            <a:pPr marL="285750" indent="-285750" eaLnBrk="1" hangingPunct="1">
              <a:lnSpc>
                <a:spcPct val="70000"/>
              </a:lnSpc>
              <a:buFont typeface="Wingdings" pitchFamily="2" charset="2"/>
              <a:buNone/>
            </a:pPr>
            <a:endParaRPr lang="ru-RU" sz="2600" b="1" smtClean="0"/>
          </a:p>
          <a:p>
            <a:pPr marL="285750" indent="-285750"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ru-RU" sz="2600" b="1" smtClean="0"/>
              <a:t>Определение</a:t>
            </a:r>
            <a:r>
              <a:rPr lang="ru-RU" sz="2600" smtClean="0"/>
              <a:t> </a:t>
            </a:r>
            <a:r>
              <a:rPr lang="ru-RU" sz="2600" b="1" smtClean="0"/>
              <a:t>базовых школ</a:t>
            </a:r>
            <a:r>
              <a:rPr lang="ru-RU" sz="2600" smtClean="0"/>
              <a:t> (имеющих необходимые материально-технические</a:t>
            </a:r>
            <a:br>
              <a:rPr lang="ru-RU" sz="2600" smtClean="0"/>
            </a:br>
            <a:r>
              <a:rPr lang="ru-RU" sz="2600" smtClean="0"/>
              <a:t>и кадровые ресурсы) для подготовки школьников района к региональному и заключительному этапу олимпиады по Технологии.</a:t>
            </a:r>
          </a:p>
          <a:p>
            <a:pPr marL="285750" indent="-285750" eaLnBrk="1" hangingPunct="1">
              <a:lnSpc>
                <a:spcPct val="70000"/>
              </a:lnSpc>
              <a:buFont typeface="Wingdings" pitchFamily="2" charset="2"/>
              <a:buNone/>
            </a:pPr>
            <a:endParaRPr lang="ru-RU" sz="2600" b="1" smtClean="0"/>
          </a:p>
          <a:p>
            <a:pPr marL="285750" indent="-285750"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ru-RU" sz="2600" b="1" smtClean="0"/>
              <a:t>Формирование</a:t>
            </a:r>
            <a:r>
              <a:rPr lang="ru-RU" sz="2600" smtClean="0"/>
              <a:t> </a:t>
            </a:r>
            <a:r>
              <a:rPr lang="ru-RU" sz="2600" b="1" smtClean="0"/>
              <a:t>межшкольных детских творческих объединений</a:t>
            </a:r>
            <a:r>
              <a:rPr lang="ru-RU" sz="2600" smtClean="0"/>
              <a:t> в базовых школах по направлениям олимпиады по Технологии.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r"/>
            <a:r>
              <a:rPr lang="ru-RU" sz="3600" b="1" i="1" smtClean="0">
                <a:solidFill>
                  <a:srgbClr val="C05B08"/>
                </a:solidFill>
                <a:latin typeface="Calibri" pitchFamily="34" charset="0"/>
              </a:rPr>
              <a:t>Идеи по реализации проекта</a:t>
            </a:r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133600"/>
            <a:ext cx="8686800" cy="4957763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 smtClean="0"/>
              <a:t>Разработка и реализация модульных дополнительных общеобразовательных программ</a:t>
            </a:r>
            <a:r>
              <a:rPr lang="ru-RU" sz="2000" b="1" smtClean="0"/>
              <a:t> </a:t>
            </a:r>
            <a:r>
              <a:rPr lang="ru-RU" sz="2000" smtClean="0"/>
              <a:t>по подготовке школьников к олимпиадам для межшкольных детских творческих объединений.</a:t>
            </a:r>
            <a:endParaRPr lang="ru-RU" sz="2000" i="1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 smtClean="0"/>
              <a:t>Разработка дополнительных профессиональных программ повышения квалификации</a:t>
            </a:r>
            <a:r>
              <a:rPr lang="ru-RU" sz="2000" smtClean="0"/>
              <a:t> по работе с одаренными детьми для специалистов общего и дополнительного образования.</a:t>
            </a:r>
            <a:endParaRPr lang="ru-RU" sz="2000" i="1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 smtClean="0"/>
              <a:t>Поиск и привлечение «внешних» сетевых партнеров</a:t>
            </a:r>
            <a:r>
              <a:rPr lang="ru-RU" sz="2000" smtClean="0"/>
              <a:t> для подготовки школьников к олимпиадам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 smtClean="0"/>
              <a:t>Организация и проведение конкурсно-игровых мероприятий</a:t>
            </a:r>
            <a:r>
              <a:rPr lang="ru-RU" sz="2000" smtClean="0"/>
              <a:t> по выявлению и поддержке школьников для участия в олимпиадном движении по Технологии (конкурсы дизайн-проектов, технического творчества, профориентационные игры и т.п.).</a:t>
            </a:r>
            <a:endParaRPr lang="ru-RU" sz="2000" i="1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b="1" i="1" smtClean="0"/>
              <a:t>Организация и проведение профильных смен</a:t>
            </a:r>
            <a:r>
              <a:rPr lang="ru-RU" sz="2000" smtClean="0"/>
              <a:t> в оздоровительных лагерях по направлениям олимпиады по Технологии.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ru-RU" sz="2200" b="1" i="1" smtClean="0">
                <a:latin typeface="Arial" charset="0"/>
              </a:rPr>
              <a:t>ГБУ ДО Дом детского творчества                   Красносельского района Санкт-Петербурга</a:t>
            </a:r>
          </a:p>
        </p:txBody>
      </p:sp>
      <p:sp>
        <p:nvSpPr>
          <p:cNvPr id="79875" name="Rectangle 3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b="1" smtClean="0"/>
              <a:t>		</a:t>
            </a:r>
            <a:endParaRPr lang="ru-RU" sz="2400" smtClean="0"/>
          </a:p>
        </p:txBody>
      </p:sp>
      <p:sp>
        <p:nvSpPr>
          <p:cNvPr id="79879" name="Rectangle 7"/>
          <p:cNvSpPr>
            <a:spLocks noGrp="1"/>
          </p:cNvSpPr>
          <p:nvPr>
            <p:ph type="body" sz="half" idx="4294967295"/>
          </p:nvPr>
        </p:nvSpPr>
        <p:spPr>
          <a:xfrm>
            <a:off x="971550" y="2492375"/>
            <a:ext cx="7559675" cy="3384550"/>
          </a:xfrm>
        </p:spPr>
        <p:txBody>
          <a:bodyPr/>
          <a:lstStyle/>
          <a:p>
            <a:pPr indent="15875">
              <a:buFont typeface="Arial" charset="0"/>
              <a:buNone/>
            </a:pPr>
            <a:r>
              <a:rPr lang="ru-RU" sz="2400" b="1" smtClean="0"/>
              <a:t>Основа реализации проекта – сетевое взаимодействие:</a:t>
            </a:r>
          </a:p>
          <a:p>
            <a:pPr indent="15875"/>
            <a:r>
              <a:rPr lang="ru-RU" sz="2400" b="1" smtClean="0"/>
              <a:t>образовательных учреждений района: школ, ЦППМС, УДОД; </a:t>
            </a:r>
          </a:p>
          <a:p>
            <a:pPr indent="15875"/>
            <a:r>
              <a:rPr lang="ru-RU" sz="2400" b="1" smtClean="0"/>
              <a:t>Академии талантов, </a:t>
            </a:r>
          </a:p>
          <a:p>
            <a:pPr indent="15875"/>
            <a:r>
              <a:rPr lang="ru-RU" sz="2400" b="1" smtClean="0"/>
              <a:t>Академии цифровых технологий, </a:t>
            </a:r>
          </a:p>
          <a:p>
            <a:pPr indent="15875"/>
            <a:r>
              <a:rPr lang="ru-RU" sz="2400" b="1" smtClean="0"/>
              <a:t>РГПУ им.А.И.Герцена и других высших учебных заведений</a:t>
            </a:r>
            <a:endParaRPr lang="ru-RU" sz="280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ДДТ">
  <a:themeElements>
    <a:clrScheme name="ДДТ">
      <a:dk1>
        <a:srgbClr val="17365D"/>
      </a:dk1>
      <a:lt1>
        <a:srgbClr val="E1EAF7"/>
      </a:lt1>
      <a:dk2>
        <a:srgbClr val="1F497D"/>
      </a:dk2>
      <a:lt2>
        <a:srgbClr val="E1EAF7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E19FF"/>
      </a:folHlink>
    </a:clrScheme>
    <a:fontScheme name="Другая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ДДТ</Template>
  <TotalTime>49267</TotalTime>
  <Words>495</Words>
  <Application>Microsoft Office PowerPoint</Application>
  <PresentationFormat>Экран (4:3)</PresentationFormat>
  <Paragraphs>61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13</vt:i4>
      </vt:variant>
    </vt:vector>
  </HeadingPairs>
  <TitlesOfParts>
    <vt:vector size="26" baseType="lpstr">
      <vt:lpstr>Arial</vt:lpstr>
      <vt:lpstr>Arial Black</vt:lpstr>
      <vt:lpstr>Calibri</vt:lpstr>
      <vt:lpstr>Wingdings</vt:lpstr>
      <vt:lpstr>ДДТ</vt:lpstr>
      <vt:lpstr>ДДТ</vt:lpstr>
      <vt:lpstr>ДДТ</vt:lpstr>
      <vt:lpstr>ДДТ</vt:lpstr>
      <vt:lpstr>ДДТ</vt:lpstr>
      <vt:lpstr>ДДТ</vt:lpstr>
      <vt:lpstr>ДДТ</vt:lpstr>
      <vt:lpstr>ДДТ</vt:lpstr>
      <vt:lpstr>ДДТ</vt:lpstr>
      <vt:lpstr>Механизмы управленческой деятельности по  выявлению, поддержки и сопровождения одаренных детей</vt:lpstr>
      <vt:lpstr>ГБУ ДО Дом детского творчества                   Красносельского района Санкт-Петербурга</vt:lpstr>
      <vt:lpstr>ГБУ ДО Дом детского творчества                   Красносельского района Санкт-Петербурга</vt:lpstr>
      <vt:lpstr>ГБУ ДО Дом детского творчества                   Красносельского района Санкт-Петербурга</vt:lpstr>
      <vt:lpstr>Идея проекта</vt:lpstr>
      <vt:lpstr>Идеи по реализации проекта</vt:lpstr>
      <vt:lpstr>Идеи по реализации проекта</vt:lpstr>
      <vt:lpstr>Идеи по реализации проекта</vt:lpstr>
      <vt:lpstr>ГБУ ДО Дом детского творчества                   Красносельского района Санкт-Петербурга</vt:lpstr>
      <vt:lpstr>Слайд 10</vt:lpstr>
      <vt:lpstr>Первые результаты</vt:lpstr>
      <vt:lpstr>Первые результаты</vt:lpstr>
      <vt:lpstr>Контакты  для взаимодействия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504</cp:revision>
  <cp:lastPrinted>2022-08-30T13:52:20Z</cp:lastPrinted>
  <dcterms:created xsi:type="dcterms:W3CDTF">2016-09-07T14:37:22Z</dcterms:created>
  <dcterms:modified xsi:type="dcterms:W3CDTF">2023-04-11T12:16:50Z</dcterms:modified>
</cp:coreProperties>
</file>