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4"/>
  </p:notesMasterIdLst>
  <p:sldIdLst>
    <p:sldId id="256" r:id="rId2"/>
    <p:sldId id="305" r:id="rId3"/>
    <p:sldId id="342" r:id="rId4"/>
    <p:sldId id="331" r:id="rId5"/>
    <p:sldId id="332" r:id="rId6"/>
    <p:sldId id="306" r:id="rId7"/>
    <p:sldId id="362" r:id="rId8"/>
    <p:sldId id="363" r:id="rId9"/>
    <p:sldId id="307" r:id="rId10"/>
    <p:sldId id="301" r:id="rId11"/>
    <p:sldId id="308" r:id="rId12"/>
    <p:sldId id="309" r:id="rId13"/>
    <p:sldId id="310" r:id="rId14"/>
    <p:sldId id="312" r:id="rId15"/>
    <p:sldId id="311" r:id="rId16"/>
    <p:sldId id="370" r:id="rId17"/>
    <p:sldId id="322" r:id="rId18"/>
    <p:sldId id="334" r:id="rId19"/>
    <p:sldId id="357" r:id="rId20"/>
    <p:sldId id="353" r:id="rId21"/>
    <p:sldId id="371" r:id="rId22"/>
    <p:sldId id="355" r:id="rId23"/>
    <p:sldId id="356" r:id="rId24"/>
    <p:sldId id="358" r:id="rId25"/>
    <p:sldId id="359" r:id="rId26"/>
    <p:sldId id="364" r:id="rId27"/>
    <p:sldId id="339" r:id="rId28"/>
    <p:sldId id="350" r:id="rId29"/>
    <p:sldId id="351" r:id="rId30"/>
    <p:sldId id="327" r:id="rId31"/>
    <p:sldId id="341" r:id="rId32"/>
    <p:sldId id="333" r:id="rId33"/>
    <p:sldId id="330" r:id="rId34"/>
    <p:sldId id="335" r:id="rId35"/>
    <p:sldId id="336" r:id="rId36"/>
    <p:sldId id="316" r:id="rId37"/>
    <p:sldId id="320" r:id="rId38"/>
    <p:sldId id="347" r:id="rId39"/>
    <p:sldId id="349" r:id="rId40"/>
    <p:sldId id="323" r:id="rId41"/>
    <p:sldId id="346" r:id="rId42"/>
    <p:sldId id="360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7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94" autoAdjust="0"/>
  </p:normalViewPr>
  <p:slideViewPr>
    <p:cSldViewPr snapToGrid="0" showGuides="1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2872C-CACE-48C4-95DD-302FD499E890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32023-24AD-4D38-9058-B7F317DC7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8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32023-24AD-4D38-9058-B7F317DC7B4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4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3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631" y="1964267"/>
            <a:ext cx="7618971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631" y="4385734"/>
            <a:ext cx="7618971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002713" y="5870575"/>
            <a:ext cx="1616075" cy="3778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971EF-88F1-47CC-A78E-54F917B7798A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5870575"/>
            <a:ext cx="5243513" cy="3778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0388" y="5870575"/>
            <a:ext cx="557212" cy="3778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84719-E4C4-4B06-9746-F4C7DFDE7D2B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76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732865"/>
            <a:ext cx="10363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201" y="932112"/>
            <a:ext cx="9144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299603"/>
            <a:ext cx="103632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35C32-30C6-4CE8-804E-7605BB83F17C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8AB58-F1BA-49AB-9F16-7613BEEF7299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609603"/>
            <a:ext cx="103631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4343400"/>
            <a:ext cx="103631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2F5-C3FA-4B4D-A957-05B623B67D1F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1218D-1FC2-4051-8223-2CEBE0E86E33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72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13988" y="27511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563" y="71755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2154" y="609603"/>
            <a:ext cx="9455063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18229" y="3352800"/>
            <a:ext cx="9168177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55" y="4343400"/>
            <a:ext cx="103632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85D32-9310-4CDC-8752-656372F9BF09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9F343A-D5C1-4932-85FA-43F9E97D4CDA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52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291648"/>
            <a:ext cx="103632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760448"/>
            <a:ext cx="1036320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8456E-268A-4B8B-861C-F328C8933A6B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C2968D-3D23-4E74-9CEA-9190D3CC4608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67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13988" y="27511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563" y="71755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2154" y="609603"/>
            <a:ext cx="9455063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1" y="3886200"/>
            <a:ext cx="103632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75200"/>
            <a:ext cx="103632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63FE4-54C1-4FDE-9447-70E478D418C1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2ABC6-7564-4D58-810B-092CC445548F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371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4" y="609603"/>
            <a:ext cx="103632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254" y="3505200"/>
            <a:ext cx="103632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3" y="4343400"/>
            <a:ext cx="103632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73B6B-C7CA-4481-8995-8F2B02CD5F89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D1A3A2-994E-4077-AB50-557CDE5B8C16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66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609602"/>
            <a:ext cx="103632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8D28A6-0F03-4915-AD0C-5509CE613358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66583-B7C5-4D1F-8D88-CB0511F92F30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800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305" y="609601"/>
            <a:ext cx="2235495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986912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DD063-45C4-408E-B227-0913BC0452EE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65FE2-976D-48C7-A997-7FF8623895C9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83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C3913-8968-4073-AAC8-3C08315414DC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9C45A9-A9AB-4F25-89A1-0EFF80DF639C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85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3308581"/>
            <a:ext cx="103632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77381"/>
            <a:ext cx="103632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90169-B995-4346-B4B0-A6341403541F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87CEF-7AE2-43D2-93E7-FFE7A0B9B1F6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9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2068"/>
            <a:ext cx="508406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737" y="2142069"/>
            <a:ext cx="5084064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8BB45-9923-48A8-94B0-6978D0422AE9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F2F7D3-33D0-4F55-8A56-9EC17794FCE2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50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307" y="2218267"/>
            <a:ext cx="472080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1493" y="2218267"/>
            <a:ext cx="469130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736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FFB29A-3DB5-4A8A-83D8-D9F6F80AF9DE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EB5A5-0B7F-4879-82D3-676ECC3216CA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46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2"/>
            <a:ext cx="103632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B68F2-D494-4488-AF71-B524F57F5BE8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161162-D2E1-4FF1-B4A3-E08A34ADD2AD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4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26C1A-EE42-4E74-9277-71F199E418E3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A1EC30-189E-4962-A401-59E4586962D3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59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24" y="1557868"/>
            <a:ext cx="3817213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193" y="609601"/>
            <a:ext cx="6170633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624" y="2997201"/>
            <a:ext cx="3817213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F3D7E-60D2-4069-8D24-CBD532096F97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680D9-CBBF-4856-89D2-D31AB33ACFED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1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71" y="1735672"/>
            <a:ext cx="5462939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05600" y="914400"/>
            <a:ext cx="42672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171" y="3107272"/>
            <a:ext cx="5462939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B26F7-3482-4993-99E2-EE73905ACEF4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6E2582-68A7-4682-8DEC-5CE1C082F65F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23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B98E6"/>
            </a:gs>
            <a:gs pos="50000">
              <a:srgbClr val="92E3E1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3632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41538"/>
            <a:ext cx="103632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7913" y="5870575"/>
            <a:ext cx="16160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01377-0423-4B82-AE53-4A06C9A38E95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870575"/>
            <a:ext cx="798671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5588" y="5870575"/>
            <a:ext cx="55721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370D5-46BE-4DF2-9CAF-7080ABE78B7D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061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ect-ko.spb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mailto:oa@mail.r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.spb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spect-ko.spb.ru/wp-content/uploads/2023/01/51-&#1088;_23.pdf" TargetMode="External"/><Relationship Id="rId5" Type="http://schemas.openxmlformats.org/officeDocument/2006/relationships/hyperlink" Target="https://inspect-ko.spb.ru/wp-content/uploads/2023/01/2714-%D1%80_22.pdf" TargetMode="External"/><Relationship Id="rId4" Type="http://schemas.openxmlformats.org/officeDocument/2006/relationships/hyperlink" Target="http://baseold.anichkov.ru/files/gzrdo/attestazhiya/2020/20140407-276-pr-minobr-20200428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2940" y="4877569"/>
            <a:ext cx="5184475" cy="1450804"/>
          </a:xfrm>
        </p:spPr>
        <p:txBody>
          <a:bodyPr>
            <a:normAutofit/>
          </a:bodyPr>
          <a:lstStyle/>
          <a:p>
            <a:pPr lvl="1" algn="l">
              <a:lnSpc>
                <a:spcPct val="120000"/>
              </a:lnSpc>
              <a:spcAft>
                <a:spcPts val="0"/>
              </a:spcAft>
            </a:pPr>
            <a:endParaRPr lang="ru-RU" sz="2000" b="1" cap="all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lnSpc>
                <a:spcPct val="120000"/>
              </a:lnSpc>
              <a:spcAft>
                <a:spcPts val="0"/>
              </a:spcAft>
            </a:pPr>
            <a:r>
              <a:rPr lang="ru-RU" sz="2000" b="1" cap="all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Зиньковская</a:t>
            </a: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Валентина ИВАНОВНА,</a:t>
            </a:r>
          </a:p>
          <a:p>
            <a:pPr lvl="1" algn="l">
              <a:lnSpc>
                <a:spcPct val="120000"/>
              </a:lnSpc>
              <a:spcAft>
                <a:spcPts val="0"/>
              </a:spcAft>
            </a:pPr>
            <a:r>
              <a:rPr lang="ru-RU" sz="1400" cap="all" dirty="0" err="1" smtClean="0">
                <a:solidFill>
                  <a:srgbClr val="000066"/>
                </a:solidFill>
              </a:rPr>
              <a:t>МЕТОДИст</a:t>
            </a:r>
            <a:r>
              <a:rPr lang="ru-RU" sz="1400" cap="all" dirty="0" smtClean="0">
                <a:solidFill>
                  <a:srgbClr val="000066"/>
                </a:solidFill>
              </a:rPr>
              <a:t> РМЦ </a:t>
            </a:r>
            <a:r>
              <a:rPr lang="ru-RU" sz="1400" cap="all" dirty="0" err="1" smtClean="0">
                <a:solidFill>
                  <a:srgbClr val="000066"/>
                </a:solidFill>
              </a:rPr>
              <a:t>гбноу</a:t>
            </a:r>
            <a:r>
              <a:rPr lang="ru-RU" sz="1400" cap="all" dirty="0" smtClean="0">
                <a:solidFill>
                  <a:srgbClr val="000066"/>
                </a:solidFill>
              </a:rPr>
              <a:t> </a:t>
            </a:r>
            <a:r>
              <a:rPr lang="ru-RU" sz="1400" cap="all" dirty="0">
                <a:solidFill>
                  <a:srgbClr val="000066"/>
                </a:solidFill>
              </a:rPr>
              <a:t>«</a:t>
            </a:r>
            <a:r>
              <a:rPr lang="ru-RU" sz="1400" cap="all" dirty="0" err="1">
                <a:solidFill>
                  <a:srgbClr val="000066"/>
                </a:solidFill>
              </a:rPr>
              <a:t>спб</a:t>
            </a:r>
            <a:r>
              <a:rPr lang="ru-RU" sz="1400" cap="all" dirty="0">
                <a:solidFill>
                  <a:srgbClr val="000066"/>
                </a:solidFill>
              </a:rPr>
              <a:t> </a:t>
            </a:r>
            <a:r>
              <a:rPr lang="ru-RU" sz="1400" cap="all" dirty="0" err="1">
                <a:solidFill>
                  <a:srgbClr val="000066"/>
                </a:solidFill>
              </a:rPr>
              <a:t>гдтю</a:t>
            </a:r>
            <a:r>
              <a:rPr lang="ru-RU" sz="1400" cap="all" dirty="0">
                <a:solidFill>
                  <a:srgbClr val="000066"/>
                </a:solidFill>
              </a:rPr>
              <a:t>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36768" y="1643806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3500" b="1" cap="all" dirty="0" smtClean="0">
                <a:solidFill>
                  <a:srgbClr val="3F29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</a:t>
            </a:r>
            <a:r>
              <a:rPr lang="ru-RU" sz="3500" b="1" cap="all" dirty="0" err="1" smtClean="0">
                <a:solidFill>
                  <a:srgbClr val="3F29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</a:t>
            </a:r>
            <a:r>
              <a:rPr lang="ru-RU" sz="3500" b="1" cap="all" dirty="0" smtClean="0">
                <a:solidFill>
                  <a:srgbClr val="3F29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аттестации </a:t>
            </a:r>
            <a:r>
              <a:rPr lang="ru-RU" sz="3500" b="1" cap="all" dirty="0">
                <a:solidFill>
                  <a:srgbClr val="3F29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b="1" cap="all" dirty="0">
                <a:solidFill>
                  <a:srgbClr val="3F29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cap="all" dirty="0">
                <a:solidFill>
                  <a:srgbClr val="3F29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работников </a:t>
            </a:r>
            <a:r>
              <a:rPr lang="ru-RU" sz="3500" b="1" cap="all" dirty="0" smtClean="0">
                <a:solidFill>
                  <a:srgbClr val="3F29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Организаций, осуществляющих образовательную деятельность </a:t>
            </a: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9553" y="97106"/>
            <a:ext cx="6719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3F29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бюджетное нетиповое образовательное учреждение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3F29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«Санкт-Петербургский городской Дворец творчества юных»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3F29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Региональный модельный центр дополнительного образования детей</a:t>
            </a:r>
            <a:endParaRPr kumimoji="0" lang="ru-RU" sz="1400" b="1" i="0" u="none" strike="noStrike" kern="1200" cap="none" spc="100" normalizeH="0" baseline="0" noProof="0" dirty="0">
              <a:ln>
                <a:noFill/>
              </a:ln>
              <a:solidFill>
                <a:srgbClr val="3F29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4" y="93522"/>
            <a:ext cx="1025656" cy="1137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481" y="9352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5" y="93522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48569" y="267456"/>
            <a:ext cx="9755037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8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Аттестация педагогических работников</a:t>
            </a:r>
          </a:p>
          <a:p>
            <a:pPr lvl="0" algn="ctr">
              <a:defRPr/>
            </a:pPr>
            <a:r>
              <a:rPr lang="ru-RU" altLang="ru-RU" sz="28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в целях подтверждения соответствия занимаемой должности </a:t>
            </a:r>
          </a:p>
          <a:p>
            <a:pPr lvl="0" algn="just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проводится один раз в пять лет для тех, кто проработал в занимаемой должности более 2-х лет и не объявил о своем желании пройти аттестацию в целях установления квалификационной категории;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работодатель знакомит работника под подпись с распорядительным актом, содержащем список работников, подлежащих аттестации и график проведения аттестации не менее чем за 30 календарных дней до дня проведения аттестации;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работодатель </a:t>
            </a:r>
            <a:r>
              <a:rPr lang="ru-RU" sz="2400" dirty="0">
                <a:solidFill>
                  <a:srgbClr val="002060"/>
                </a:solidFill>
              </a:rPr>
              <a:t>вносит в аттестационную комиссию </a:t>
            </a:r>
            <a:r>
              <a:rPr lang="ru-RU" sz="2400" dirty="0" smtClean="0">
                <a:solidFill>
                  <a:srgbClr val="002060"/>
                </a:solidFill>
              </a:rPr>
              <a:t>ПРЕДСТАВЛЕНИЕ, с которым знакомит работника под подпись не позднее, чем за 30 календарных дней до дня проведения аттестации (при отказе от ознакомления составляется акт, который подписывает работодатель и не менее 2-х лиц, в присутствии которых составлен акт).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400" dirty="0" smtClean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r>
              <a:rPr lang="ru-RU" altLang="ru-RU" sz="24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lvl="0" algn="ctr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b="1" kern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588" y="9352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4" y="93522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4267" y="374179"/>
            <a:ext cx="10283099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</a:rPr>
              <a:t>представлении </a:t>
            </a:r>
            <a:r>
              <a:rPr lang="ru-RU" sz="2800" b="1" dirty="0">
                <a:solidFill>
                  <a:srgbClr val="002060"/>
                </a:solidFill>
              </a:rPr>
              <a:t>содержатся следующие </a:t>
            </a:r>
            <a:r>
              <a:rPr lang="ru-RU" sz="2800" b="1" dirty="0" smtClean="0">
                <a:solidFill>
                  <a:srgbClr val="002060"/>
                </a:solidFill>
              </a:rPr>
              <a:t>сведения:</a:t>
            </a:r>
            <a:endParaRPr lang="ru-RU" sz="28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endParaRPr lang="ru-RU" sz="28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2060"/>
                </a:solidFill>
              </a:rPr>
              <a:t>фамилия</a:t>
            </a:r>
            <a:r>
              <a:rPr lang="ru-RU" altLang="ru-RU" sz="2400" dirty="0">
                <a:solidFill>
                  <a:srgbClr val="002060"/>
                </a:solidFill>
              </a:rPr>
              <a:t>, имя, отчество (при наличии);</a:t>
            </a:r>
          </a:p>
          <a:p>
            <a:pPr marL="342900" indent="-34290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</a:rPr>
              <a:t>наименование должности на дату проведения аттестации;</a:t>
            </a:r>
          </a:p>
          <a:p>
            <a:pPr marL="342900" indent="-34290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</a:rPr>
              <a:t>дата заключения по этой должности трудового договора;</a:t>
            </a:r>
          </a:p>
          <a:p>
            <a:pPr marL="342900" indent="-34290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</a:rPr>
              <a:t>уровень образования и (или) квалификации  по специальности или направлению подготовки;</a:t>
            </a:r>
          </a:p>
          <a:p>
            <a:pPr marL="342900" indent="-342900" algn="just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</a:rPr>
              <a:t>информация о получении дополнительного профессионального образования по профилю педагогической деятельности;</a:t>
            </a:r>
          </a:p>
          <a:p>
            <a:pPr marL="342900" indent="-34290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</a:rPr>
              <a:t>результаты предыдущих аттестаций (в случае их проведения);</a:t>
            </a:r>
          </a:p>
          <a:p>
            <a:pPr marL="342900" indent="-342900" algn="just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</a:rPr>
              <a:t>мотивированная всесторонняя и объективная </a:t>
            </a:r>
            <a:r>
              <a:rPr lang="ru-RU" altLang="ru-RU" sz="2400" dirty="0" smtClean="0">
                <a:solidFill>
                  <a:srgbClr val="002060"/>
                </a:solidFill>
              </a:rPr>
              <a:t>оценка </a:t>
            </a:r>
            <a:r>
              <a:rPr lang="ru-RU" altLang="ru-RU" sz="2400" dirty="0">
                <a:solidFill>
                  <a:srgbClr val="002060"/>
                </a:solidFill>
              </a:rPr>
              <a:t>результатов профессиональной деятельности педагогического работника </a:t>
            </a:r>
            <a:r>
              <a:rPr lang="ru-RU" altLang="ru-RU" sz="2400" dirty="0" smtClean="0">
                <a:solidFill>
                  <a:srgbClr val="002060"/>
                </a:solidFill>
              </a:rPr>
              <a:t>по </a:t>
            </a:r>
            <a:r>
              <a:rPr lang="ru-RU" altLang="ru-RU" sz="2400" dirty="0">
                <a:solidFill>
                  <a:srgbClr val="002060"/>
                </a:solidFill>
              </a:rPr>
              <a:t>выполнению трудовых обязанностей, возложенных на него трудовым договором.</a:t>
            </a:r>
          </a:p>
          <a:p>
            <a:pPr lvl="0" algn="ctr">
              <a:defRPr/>
            </a:pPr>
            <a:r>
              <a:rPr lang="ru-RU" altLang="ru-RU" sz="24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lvl="0" algn="ctr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b="1" kern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079" y="20515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0" y="25502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282" y="220270"/>
            <a:ext cx="1147074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Аттестационная комиссия:</a:t>
            </a:r>
            <a:endParaRPr lang="ru-RU" sz="28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endParaRPr lang="ru-RU" sz="28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2060"/>
                </a:solidFill>
              </a:rPr>
              <a:t>проводит заседание с участием педагогического работника (в случае неявки по уважительной причине – заседание переносится, без уважительной причины  проводится в его отсутствие);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2060"/>
                </a:solidFill>
              </a:rPr>
              <a:t>рассматривает представление, подписанное работодателем, и дополнительные сведения, представленные работником;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2060"/>
                </a:solidFill>
              </a:rPr>
              <a:t>принимает одно из двух решений:</a:t>
            </a:r>
          </a:p>
          <a:p>
            <a:pPr lvl="1">
              <a:spcBef>
                <a:spcPts val="60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2060"/>
                </a:solidFill>
              </a:rPr>
              <a:t>- соответствует занимаемой должности (указывается должность);</a:t>
            </a:r>
          </a:p>
          <a:p>
            <a:pPr lvl="1">
              <a:spcBef>
                <a:spcPts val="60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2060"/>
                </a:solidFill>
              </a:rPr>
              <a:t>- не соответствует </a:t>
            </a:r>
            <a:r>
              <a:rPr lang="ru-RU" altLang="ru-RU" sz="2400" dirty="0">
                <a:solidFill>
                  <a:srgbClr val="002060"/>
                </a:solidFill>
              </a:rPr>
              <a:t>занимаемой должности (указывается должность</a:t>
            </a:r>
            <a:r>
              <a:rPr lang="ru-RU" altLang="ru-RU" sz="2400" dirty="0" smtClean="0">
                <a:solidFill>
                  <a:srgbClr val="002060"/>
                </a:solidFill>
              </a:rPr>
              <a:t>);</a:t>
            </a:r>
          </a:p>
          <a:p>
            <a:pPr marL="90488" lvl="1" indent="366713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2060"/>
                </a:solidFill>
              </a:rPr>
              <a:t>решение принимается большинством голосов;</a:t>
            </a:r>
          </a:p>
          <a:p>
            <a:pPr marL="442913" lvl="1" indent="-352425" algn="just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2060"/>
                </a:solidFill>
              </a:rPr>
              <a:t>решение о соответствии занимаемой должности принимается, если не менее половины присутствующих членов комиссии проголосовали за соответствие;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442913" lvl="1" indent="-442913" algn="just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2060"/>
                </a:solidFill>
              </a:rPr>
              <a:t>результаты аттестации заносятся в протокол, который с представлением и дополнительными сведениями, представленными самим работником, хранится у работодателя.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altLang="ru-RU" sz="24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lvl="0" algn="ctr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b="1" kern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428" y="13713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4" y="93522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0507" y="374180"/>
            <a:ext cx="10283099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Аттестацию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в целях подтверждения соответствия занимаемой должности не проходят педагогические работники:</a:t>
            </a:r>
          </a:p>
          <a:p>
            <a:pPr algn="ctr"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имеющие квалификационную категорию;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проработавшие в занимаемой должности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менее 2 </a:t>
            </a:r>
            <a:r>
              <a:rPr lang="ru-RU" sz="2400" dirty="0" smtClean="0">
                <a:solidFill>
                  <a:srgbClr val="002060"/>
                </a:solidFill>
              </a:rPr>
              <a:t>лет;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беременные женщины;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</a:rPr>
              <a:t>ж</a:t>
            </a:r>
            <a:r>
              <a:rPr lang="ru-RU" sz="2400" dirty="0" smtClean="0">
                <a:solidFill>
                  <a:srgbClr val="002060"/>
                </a:solidFill>
              </a:rPr>
              <a:t>енщины, </a:t>
            </a:r>
            <a:r>
              <a:rPr lang="ru-RU" sz="2400" dirty="0">
                <a:solidFill>
                  <a:srgbClr val="002060"/>
                </a:solidFill>
              </a:rPr>
              <a:t>находящиеся в отпуске по беременности и родам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лица, </a:t>
            </a:r>
            <a:r>
              <a:rPr lang="ru-RU" sz="2400" dirty="0">
                <a:solidFill>
                  <a:srgbClr val="002060"/>
                </a:solidFill>
              </a:rPr>
              <a:t>находящиеся в отпуске по уходу за ребенком до достижения им возраста </a:t>
            </a:r>
            <a:r>
              <a:rPr lang="ru-RU" sz="2400" dirty="0" smtClean="0">
                <a:solidFill>
                  <a:srgbClr val="002060"/>
                </a:solidFill>
              </a:rPr>
              <a:t>3-х лет (аттестация </a:t>
            </a:r>
            <a:r>
              <a:rPr lang="ru-RU" sz="2400" dirty="0">
                <a:solidFill>
                  <a:srgbClr val="002060"/>
                </a:solidFill>
              </a:rPr>
              <a:t>педагогических работников возможна не ранее чем через два года после их выхода из указанных </a:t>
            </a:r>
            <a:r>
              <a:rPr lang="ru-RU" sz="2400" dirty="0" smtClean="0">
                <a:solidFill>
                  <a:srgbClr val="002060"/>
                </a:solidFill>
              </a:rPr>
              <a:t>отпусков);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отсутствовавшие </a:t>
            </a:r>
            <a:r>
              <a:rPr lang="ru-RU" sz="2400" dirty="0">
                <a:solidFill>
                  <a:srgbClr val="002060"/>
                </a:solidFill>
              </a:rPr>
              <a:t>на рабочем месте более 4-х месяцев подряд в связи с </a:t>
            </a:r>
            <a:r>
              <a:rPr lang="ru-RU" sz="2400" dirty="0" smtClean="0">
                <a:solidFill>
                  <a:srgbClr val="002060"/>
                </a:solidFill>
              </a:rPr>
              <a:t>заболеванием (аттестация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возможна не ранее чем через год после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выхода на </a:t>
            </a:r>
            <a:r>
              <a:rPr lang="ru-RU" sz="2400" dirty="0" smtClean="0">
                <a:solidFill>
                  <a:srgbClr val="002060"/>
                </a:solidFill>
              </a:rPr>
              <a:t>работу).</a:t>
            </a:r>
            <a:endParaRPr lang="ru-RU" sz="2400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ct val="0"/>
              </a:spcAft>
            </a:pPr>
            <a:endParaRPr lang="ru-RU" altLang="ru-RU" sz="2400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altLang="ru-RU" sz="24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lvl="0" algn="ctr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b="1" kern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481" y="9352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640722" y="1650921"/>
            <a:ext cx="10042713" cy="2097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фамилия, имя, отчество (при наличии) аттестуемого;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наименование </a:t>
            </a:r>
            <a:r>
              <a:rPr lang="ru-RU" sz="2400" dirty="0">
                <a:solidFill>
                  <a:srgbClr val="002060"/>
                </a:solidFill>
              </a:rPr>
              <a:t>его должности;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</a:rPr>
              <a:t>дата заседания аттестационной комиссии;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</a:rPr>
              <a:t>результат голосования;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решение аттестационной комиссии.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4" y="93522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44435" y="4432392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48552" y="-263446"/>
            <a:ext cx="93431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ct val="0"/>
              </a:spcAft>
            </a:pPr>
            <a:endParaRPr lang="ru-RU" altLang="ru-RU" sz="2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Секретарь аттестационной комиссии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не позднее двух рабочих дней со дня ее проведения составляет выписку из протокола, содержащую сведения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</a:p>
          <a:p>
            <a:pPr lvl="0" algn="ctr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b="1" kern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010" y="3748135"/>
            <a:ext cx="119042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400" dirty="0">
                <a:solidFill>
                  <a:srgbClr val="002060"/>
                </a:solidFill>
              </a:rPr>
              <a:t>Работодатель знакомит работника с выпиской из протокола под </a:t>
            </a:r>
            <a:r>
              <a:rPr lang="ru-RU" sz="2400" dirty="0" smtClean="0">
                <a:solidFill>
                  <a:srgbClr val="002060"/>
                </a:solidFill>
              </a:rPr>
              <a:t>подпись </a:t>
            </a:r>
            <a:r>
              <a:rPr lang="ru-RU" sz="2400" dirty="0">
                <a:solidFill>
                  <a:srgbClr val="002060"/>
                </a:solidFill>
              </a:rPr>
              <a:t>в течение 3-х рабочих дней после ее составления. Выписка хранится в личном деле педагогического работника.</a:t>
            </a:r>
          </a:p>
          <a:p>
            <a:pPr indent="457200" algn="just">
              <a:defRPr/>
            </a:pPr>
            <a:r>
              <a:rPr lang="ru-RU" sz="2400" dirty="0">
                <a:solidFill>
                  <a:srgbClr val="002060"/>
                </a:solidFill>
              </a:rPr>
              <a:t>Результаты аттестации в целях подтверждения соответствия </a:t>
            </a:r>
            <a:r>
              <a:rPr lang="ru-RU" sz="2400" dirty="0" smtClean="0">
                <a:solidFill>
                  <a:srgbClr val="002060"/>
                </a:solidFill>
              </a:rPr>
              <a:t>педагогического работника занимаемой им должности </a:t>
            </a:r>
            <a:r>
              <a:rPr lang="ru-RU" sz="2400" dirty="0">
                <a:solidFill>
                  <a:srgbClr val="002060"/>
                </a:solidFill>
              </a:rPr>
              <a:t>на основе оценки </a:t>
            </a:r>
            <a:r>
              <a:rPr lang="ru-RU" sz="2400" dirty="0" smtClean="0">
                <a:solidFill>
                  <a:srgbClr val="002060"/>
                </a:solidFill>
              </a:rPr>
              <a:t>его профессиональной </a:t>
            </a:r>
            <a:r>
              <a:rPr lang="ru-RU" sz="2400" dirty="0">
                <a:solidFill>
                  <a:srgbClr val="002060"/>
                </a:solidFill>
              </a:rPr>
              <a:t>деятельности педагогический работник вправе обжаловать в соответствии с законодательством Российской Федерации.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793" y="9352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4" y="93522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0507" y="93522"/>
            <a:ext cx="10283099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ct val="0"/>
              </a:spcAft>
            </a:pPr>
            <a:endParaRPr lang="ru-RU" altLang="ru-RU" sz="2400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Аттестация </a:t>
            </a:r>
            <a:r>
              <a:rPr lang="ru-RU" altLang="ru-RU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педагогических работников</a:t>
            </a:r>
            <a:endParaRPr lang="ru-RU" altLang="ru-RU" sz="2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в целях установления  </a:t>
            </a:r>
            <a:r>
              <a:rPr lang="ru-RU" altLang="ru-RU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первой или высшей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квалификационной категории: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проводится по желанию педагогического работника на основании заявления независимо от продолжительности его работы в образовательной организации;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по результатам аттестации устанавливается первая или высшая квалификационная категория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заявление </a:t>
            </a:r>
            <a:r>
              <a:rPr lang="ru-RU" sz="2400" dirty="0">
                <a:solidFill>
                  <a:srgbClr val="002060"/>
                </a:solidFill>
              </a:rPr>
              <a:t>о проведении аттестации в целях установления высшей квалификационной </a:t>
            </a:r>
            <a:r>
              <a:rPr lang="ru-RU" sz="2400" dirty="0" smtClean="0">
                <a:solidFill>
                  <a:srgbClr val="002060"/>
                </a:solidFill>
              </a:rPr>
              <a:t>категории подается педагогическим работником, имеющим (имевшим) по одной из должностей первую или высшую  квалификационную категорию.</a:t>
            </a:r>
            <a:endParaRPr lang="ru-RU" sz="2400" dirty="0">
              <a:solidFill>
                <a:srgbClr val="002060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2400" b="1" kern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427" y="9352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4" y="93522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0200" y="93522"/>
            <a:ext cx="9235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ct val="0"/>
              </a:spcAft>
            </a:pPr>
            <a:endParaRPr lang="ru-RU" alt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при отказе в установлении высшей квалификационной категории за педагогическим работником сохраняется первая 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</a:rPr>
              <a:t>при </a:t>
            </a:r>
            <a:r>
              <a:rPr lang="ru-RU" sz="2400" dirty="0" smtClean="0">
                <a:solidFill>
                  <a:srgbClr val="002060"/>
                </a:solidFill>
              </a:rPr>
              <a:t>отказе в </a:t>
            </a:r>
            <a:r>
              <a:rPr lang="ru-RU" sz="2400" dirty="0">
                <a:solidFill>
                  <a:srgbClr val="002060"/>
                </a:solidFill>
              </a:rPr>
              <a:t>установлении </a:t>
            </a:r>
            <a:r>
              <a:rPr lang="ru-RU" sz="2400" dirty="0" smtClean="0">
                <a:solidFill>
                  <a:srgbClr val="002060"/>
                </a:solidFill>
              </a:rPr>
              <a:t>квалификационной категории повторно обратиться с заявлением о проведении аттестации на ту же квалификационную категорию можно не ранее чем через год;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педагогический работник имеет право не позднее чем за 5 рабочих дней до проведения заседания аттестационной комиссии направить в аттестационную комиссию дополнительные сведения, характеризующие его профессиональную деятельность.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2400" b="1" kern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427" y="9352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4" y="188317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6950" y="351460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0" i="0" dirty="0">
              <a:solidFill>
                <a:srgbClr val="262633"/>
              </a:solidFill>
              <a:effectLst/>
              <a:latin typeface="YS Tex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4619"/>
            <a:ext cx="1212836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аключение специалиста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 </a:t>
            </a:r>
            <a:r>
              <a:rPr lang="ru-RU" sz="2800" b="1" dirty="0">
                <a:solidFill>
                  <a:srgbClr val="002060"/>
                </a:solidFill>
              </a:rPr>
              <a:t>уровне профессиональной деятельности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педагогического работника </a:t>
            </a:r>
            <a:r>
              <a:rPr lang="ru-RU" sz="2800" b="1" dirty="0" smtClean="0">
                <a:solidFill>
                  <a:srgbClr val="002060"/>
                </a:solidFill>
              </a:rPr>
              <a:t>организации,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осуществляющей образовательную деятельность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(по должности «педагог </a:t>
            </a:r>
            <a:r>
              <a:rPr lang="ru-RU" sz="2800" b="1" dirty="0">
                <a:solidFill>
                  <a:srgbClr val="002060"/>
                </a:solidFill>
              </a:rPr>
              <a:t>дополнительного </a:t>
            </a:r>
            <a:r>
              <a:rPr lang="ru-RU" sz="2800" b="1" dirty="0" smtClean="0">
                <a:solidFill>
                  <a:srgbClr val="002060"/>
                </a:solidFill>
              </a:rPr>
              <a:t>образования»,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«педагог-организатор», «концертмейстер», «воспитатель»,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«инструктор </a:t>
            </a:r>
            <a:r>
              <a:rPr lang="ru-RU" sz="2800" b="1" dirty="0">
                <a:solidFill>
                  <a:srgbClr val="002060"/>
                </a:solidFill>
              </a:rPr>
              <a:t>по физической </a:t>
            </a:r>
            <a:r>
              <a:rPr lang="ru-RU" sz="2800" b="1" dirty="0" smtClean="0">
                <a:solidFill>
                  <a:srgbClr val="002060"/>
                </a:solidFill>
              </a:rPr>
              <a:t>культуре»)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b="0" i="0" dirty="0">
              <a:solidFill>
                <a:srgbClr val="262633"/>
              </a:solidFill>
              <a:effectLst/>
              <a:latin typeface="YS Tex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885" y="11027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" y="97106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957" y="195200"/>
            <a:ext cx="110542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66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587" y="97106"/>
            <a:ext cx="914479" cy="914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50233"/>
            <a:ext cx="12192000" cy="418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957" y="195200"/>
            <a:ext cx="110542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66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871474" y="632104"/>
            <a:ext cx="2384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542959" y="891101"/>
            <a:ext cx="857839" cy="9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" y="304258"/>
            <a:ext cx="12191595" cy="9253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7669763" y="522514"/>
            <a:ext cx="2586693" cy="93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45659" y="709127"/>
            <a:ext cx="95513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" y="1514989"/>
            <a:ext cx="12155985" cy="62585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" y="2129935"/>
            <a:ext cx="12220005" cy="3705968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5542959" y="4028792"/>
            <a:ext cx="48606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9395927" y="3172408"/>
            <a:ext cx="5691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542959" y="3359020"/>
            <a:ext cx="3955604" cy="186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542959" y="3588979"/>
            <a:ext cx="2500029" cy="232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4" y="93522"/>
            <a:ext cx="1025656" cy="11377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68990" y="900900"/>
            <a:ext cx="78308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000066"/>
                </a:solidFill>
                <a:latin typeface="Calibri" panose="020F0502020204030204" pitchFamily="34" charset="0"/>
              </a:rPr>
              <a:t>Нормативная база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altLang="ru-RU" sz="28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lvl="0" indent="-457200" algn="ctr">
              <a:buFont typeface="Wingdings" panose="05000000000000000000" pitchFamily="2" charset="2"/>
              <a:buChar char="Ø"/>
              <a:defRPr/>
            </a:pPr>
            <a:r>
              <a:rPr lang="ru-RU" altLang="ru-RU" sz="2800" b="1" kern="0" dirty="0">
                <a:solidFill>
                  <a:srgbClr val="002060"/>
                </a:solidFill>
                <a:cs typeface="Arial" panose="020B0604020202020204" pitchFamily="34" charset="0"/>
              </a:rPr>
              <a:t>Основные </a:t>
            </a:r>
            <a:r>
              <a:rPr lang="ru-RU" altLang="ru-RU" sz="28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задачи проведения </a:t>
            </a:r>
            <a:r>
              <a:rPr lang="ru-RU" altLang="ru-RU" sz="2800" b="1" kern="0" dirty="0">
                <a:solidFill>
                  <a:srgbClr val="002060"/>
                </a:solidFill>
                <a:cs typeface="Arial" panose="020B0604020202020204" pitchFamily="34" charset="0"/>
              </a:rPr>
              <a:t>аттестации </a:t>
            </a:r>
            <a:endParaRPr lang="ru-RU" altLang="ru-RU" sz="2800" b="1" kern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2800" b="1" kern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Принципы и п</a:t>
            </a:r>
            <a:r>
              <a:rPr lang="ru-RU" altLang="ru-RU" sz="2800" b="1" kern="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равила</a:t>
            </a:r>
            <a:r>
              <a:rPr lang="ru-RU" altLang="ru-RU" sz="28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 проведения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79287" y="4715964"/>
            <a:ext cx="59657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аттестации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в целях </a:t>
            </a:r>
            <a:r>
              <a:rPr lang="ru-RU" alt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установления </a:t>
            </a:r>
            <a:r>
              <a:rPr lang="ru-RU" altLang="ru-RU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квалификационной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категории</a:t>
            </a:r>
            <a:endParaRPr lang="ru-RU" altLang="ru-RU" sz="2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21" y="4715964"/>
            <a:ext cx="53331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аттестации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в целях подтверждения соответствия занимаемой должности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606" y="174077"/>
            <a:ext cx="914479" cy="914479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225238" y="3603279"/>
            <a:ext cx="2127564" cy="90534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663350" y="3603279"/>
            <a:ext cx="1729212" cy="87818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9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957" y="195200"/>
            <a:ext cx="110542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66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64"/>
            <a:ext cx="12192000" cy="116705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4858" y="81076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249971" y="1802071"/>
            <a:ext cx="30260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54" y="1295904"/>
            <a:ext cx="12192000" cy="307158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486725" y="1717525"/>
            <a:ext cx="0" cy="1114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97098" y="4045662"/>
            <a:ext cx="1080395" cy="9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429080" y="3073138"/>
            <a:ext cx="2837468" cy="9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249971" y="3770722"/>
            <a:ext cx="3516198" cy="94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4" y="4645502"/>
            <a:ext cx="12277455" cy="1834471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033266" y="5295741"/>
            <a:ext cx="2850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033266" y="5486400"/>
            <a:ext cx="2916565" cy="76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532016" y="4864231"/>
            <a:ext cx="1055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533534" y="5562737"/>
            <a:ext cx="18854" cy="8474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0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104"/>
            <a:ext cx="12203616" cy="453415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060893" y="2276856"/>
            <a:ext cx="1636587" cy="9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855464" y="2276856"/>
            <a:ext cx="347472" cy="9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610344" y="1243584"/>
            <a:ext cx="914400" cy="9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95544" y="1453896"/>
            <a:ext cx="4928616" cy="9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95544" y="3310128"/>
            <a:ext cx="5029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95544" y="3511296"/>
            <a:ext cx="9966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689336" y="2176272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0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" y="97106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957" y="195200"/>
            <a:ext cx="110542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66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587" y="97106"/>
            <a:ext cx="914479" cy="91447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16833"/>
              </p:ext>
            </p:extLst>
          </p:nvPr>
        </p:nvGraphicFramePr>
        <p:xfrm>
          <a:off x="342715" y="1866451"/>
          <a:ext cx="11708766" cy="3485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608">
                  <a:extLst>
                    <a:ext uri="{9D8B030D-6E8A-4147-A177-3AD203B41FA5}">
                      <a16:colId xmlns:a16="http://schemas.microsoft.com/office/drawing/2014/main" val="616874451"/>
                    </a:ext>
                  </a:extLst>
                </a:gridCol>
                <a:gridCol w="3561755">
                  <a:extLst>
                    <a:ext uri="{9D8B030D-6E8A-4147-A177-3AD203B41FA5}">
                      <a16:colId xmlns:a16="http://schemas.microsoft.com/office/drawing/2014/main" val="3129254512"/>
                    </a:ext>
                  </a:extLst>
                </a:gridCol>
                <a:gridCol w="754281">
                  <a:extLst>
                    <a:ext uri="{9D8B030D-6E8A-4147-A177-3AD203B41FA5}">
                      <a16:colId xmlns:a16="http://schemas.microsoft.com/office/drawing/2014/main" val="2533137"/>
                    </a:ext>
                  </a:extLst>
                </a:gridCol>
                <a:gridCol w="4978256">
                  <a:extLst>
                    <a:ext uri="{9D8B030D-6E8A-4147-A177-3AD203B41FA5}">
                      <a16:colId xmlns:a16="http://schemas.microsoft.com/office/drawing/2014/main" val="1407262841"/>
                    </a:ext>
                  </a:extLst>
                </a:gridCol>
                <a:gridCol w="1534866">
                  <a:extLst>
                    <a:ext uri="{9D8B030D-6E8A-4147-A177-3AD203B41FA5}">
                      <a16:colId xmlns:a16="http://schemas.microsoft.com/office/drawing/2014/main" val="3676464396"/>
                    </a:ext>
                  </a:extLst>
                </a:gridCol>
              </a:tblGrid>
              <a:tr h="348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Выступления на научно-практических конференциях, семинарах, секциях, проведение педагогических мастер-классов: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районный уровень*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городской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всероссийский уровень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Программа мероприятия или сертификат с указанием темы выступления, заверенные работодателем.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суммируются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</a:t>
                      </a:r>
                      <a:r>
                        <a:rPr lang="ru-RU" sz="2000" dirty="0" err="1">
                          <a:effectLst/>
                        </a:rPr>
                        <a:t>межаттестационный</a:t>
                      </a:r>
                      <a:r>
                        <a:rPr lang="ru-RU" sz="2000" dirty="0">
                          <a:effectLst/>
                        </a:rPr>
                        <a:t> период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* Для ГПОУ, ГУЗ – уровень образовательного учреждения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6407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0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957" y="195200"/>
            <a:ext cx="110542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66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30500" y="1780998"/>
            <a:ext cx="4914399" cy="18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26524" y="5509760"/>
            <a:ext cx="395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2805" y="5687693"/>
            <a:ext cx="562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Нет конкурса Северо-Западного Федерального округа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" y="195200"/>
            <a:ext cx="12084746" cy="529625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530500" y="1863860"/>
            <a:ext cx="48387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5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957" y="195200"/>
            <a:ext cx="110542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66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1" y="102774"/>
            <a:ext cx="12192000" cy="134713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073897" y="970961"/>
            <a:ext cx="1989056" cy="9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60893" y="1222798"/>
            <a:ext cx="31151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60893" y="1449906"/>
            <a:ext cx="11921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6883" y="1571483"/>
            <a:ext cx="641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Нет критерия об использовании ЭОР и элементов ДО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1" y="1972397"/>
            <a:ext cx="12305911" cy="682709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8861196" y="2225667"/>
            <a:ext cx="10463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71241" y="2488676"/>
            <a:ext cx="754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1" y="2838914"/>
            <a:ext cx="12192000" cy="1315261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10774837" y="4181951"/>
            <a:ext cx="9494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1" y="4209728"/>
            <a:ext cx="12192000" cy="1038436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3054285" y="4468606"/>
            <a:ext cx="744717" cy="70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131216" y="4986779"/>
            <a:ext cx="26960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60893" y="5248164"/>
            <a:ext cx="28700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2567" y="5441441"/>
            <a:ext cx="77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Нет критерия про грамоты и благодарности от общественных организаций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2567" y="6004049"/>
            <a:ext cx="1007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Премия Правительства СПБ в сфере образования  - в </a:t>
            </a:r>
            <a:r>
              <a:rPr lang="ru-RU" b="1" dirty="0" err="1" smtClean="0">
                <a:solidFill>
                  <a:srgbClr val="FF0000"/>
                </a:solidFill>
              </a:rPr>
              <a:t>межаттестационный</a:t>
            </a:r>
            <a:r>
              <a:rPr lang="ru-RU" b="1" dirty="0" smtClean="0">
                <a:solidFill>
                  <a:srgbClr val="FF0000"/>
                </a:solidFill>
              </a:rPr>
              <a:t> период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" y="97106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957" y="195200"/>
            <a:ext cx="110542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66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587" y="97106"/>
            <a:ext cx="914479" cy="914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096"/>
            <a:ext cx="12192000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" y="97106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933" y="1234855"/>
            <a:ext cx="1105428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66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587" y="97106"/>
            <a:ext cx="914479" cy="914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9350" y="402736"/>
            <a:ext cx="7562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установления квалификационной категории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«педагог-методист» или «педагог-наставник»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2456" y="1810601"/>
            <a:ext cx="101941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/>
                </a:solidFill>
              </a:rPr>
              <a:t>к аттестации в целях установления вышеназванных квалификационных категорий допускаются педагогические работники, имеющие </a:t>
            </a:r>
            <a:r>
              <a:rPr lang="ru-RU" b="1" dirty="0" smtClean="0">
                <a:solidFill>
                  <a:schemeClr val="bg2"/>
                </a:solidFill>
              </a:rPr>
              <a:t>высшую</a:t>
            </a:r>
            <a:r>
              <a:rPr lang="ru-RU" dirty="0" smtClean="0">
                <a:solidFill>
                  <a:schemeClr val="bg2"/>
                </a:solidFill>
              </a:rPr>
              <a:t> квалификационную категорию;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/>
                </a:solidFill>
              </a:rPr>
              <a:t>к заявлению в аттестационную комиссию прилагается </a:t>
            </a:r>
            <a:r>
              <a:rPr lang="ru-RU" b="1" dirty="0" smtClean="0">
                <a:solidFill>
                  <a:schemeClr val="bg2"/>
                </a:solidFill>
              </a:rPr>
              <a:t>ходатайство</a:t>
            </a:r>
            <a:r>
              <a:rPr lang="ru-RU" dirty="0" smtClean="0">
                <a:solidFill>
                  <a:schemeClr val="bg2"/>
                </a:solidFill>
              </a:rPr>
              <a:t> работодателя, сформированное на </a:t>
            </a:r>
            <a:r>
              <a:rPr lang="ru-RU" dirty="0">
                <a:solidFill>
                  <a:schemeClr val="bg2"/>
                </a:solidFill>
              </a:rPr>
              <a:t>основе решения педагогического совета </a:t>
            </a:r>
            <a:r>
              <a:rPr lang="ru-RU" dirty="0" smtClean="0">
                <a:solidFill>
                  <a:schemeClr val="bg2"/>
                </a:solidFill>
              </a:rPr>
              <a:t>и характеризующее деятельность педагогического работника;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/>
                </a:solidFill>
              </a:rPr>
              <a:t> педагогический </a:t>
            </a:r>
            <a:r>
              <a:rPr lang="ru-RU" dirty="0">
                <a:solidFill>
                  <a:schemeClr val="bg2"/>
                </a:solidFill>
              </a:rPr>
              <a:t>работник имеет право не позднее чем за 5 рабочих дней до проведения заседания аттестационной комиссии направить в аттестационную комиссию </a:t>
            </a:r>
            <a:r>
              <a:rPr lang="ru-RU" b="1" dirty="0">
                <a:solidFill>
                  <a:schemeClr val="bg2"/>
                </a:solidFill>
              </a:rPr>
              <a:t>дополнительные сведения</a:t>
            </a:r>
            <a:r>
              <a:rPr lang="ru-RU" dirty="0">
                <a:solidFill>
                  <a:schemeClr val="bg2"/>
                </a:solidFill>
              </a:rPr>
              <a:t>, характеризующие его профессиональную </a:t>
            </a:r>
            <a:r>
              <a:rPr lang="ru-RU" dirty="0" smtClean="0">
                <a:solidFill>
                  <a:schemeClr val="bg2"/>
                </a:solidFill>
              </a:rPr>
              <a:t>деятельность;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/>
                </a:solidFill>
              </a:rPr>
              <a:t>квалификационные категории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>
                <a:solidFill>
                  <a:srgbClr val="000066"/>
                </a:solidFill>
              </a:rPr>
              <a:t>«педагог-методист» или «педагог-наставник</a:t>
            </a:r>
            <a:r>
              <a:rPr lang="ru-RU" dirty="0" smtClean="0">
                <a:solidFill>
                  <a:srgbClr val="000066"/>
                </a:solidFill>
              </a:rPr>
              <a:t>» </a:t>
            </a:r>
            <a:r>
              <a:rPr lang="ru-RU" b="1" dirty="0" smtClean="0">
                <a:solidFill>
                  <a:srgbClr val="000066"/>
                </a:solidFill>
              </a:rPr>
              <a:t>устанавливаются на основе показателей деятельности, не входящей в должностные обязанности по занимаемой должности;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основанием </a:t>
            </a:r>
            <a:r>
              <a:rPr lang="ru-RU" b="1" dirty="0" smtClean="0">
                <a:solidFill>
                  <a:srgbClr val="000066"/>
                </a:solidFill>
              </a:rPr>
              <a:t>для дифференциации оплаты труда </a:t>
            </a:r>
            <a:r>
              <a:rPr lang="ru-RU" dirty="0" smtClean="0">
                <a:solidFill>
                  <a:srgbClr val="000066"/>
                </a:solidFill>
              </a:rPr>
              <a:t>является </a:t>
            </a:r>
            <a:r>
              <a:rPr lang="ru-RU" b="1" dirty="0" smtClean="0">
                <a:solidFill>
                  <a:srgbClr val="000066"/>
                </a:solidFill>
              </a:rPr>
              <a:t>выполнение дополнительных обязанностей</a:t>
            </a:r>
            <a:r>
              <a:rPr lang="ru-RU" dirty="0" smtClean="0">
                <a:solidFill>
                  <a:srgbClr val="000066"/>
                </a:solidFill>
              </a:rPr>
              <a:t>, связанных с методической работой или наставнической деятельностью;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при отказе </a:t>
            </a:r>
            <a:r>
              <a:rPr lang="ru-RU" dirty="0" smtClean="0">
                <a:solidFill>
                  <a:srgbClr val="000066"/>
                </a:solidFill>
              </a:rPr>
              <a:t>в установлении названных квалификационных категорий </a:t>
            </a:r>
            <a:r>
              <a:rPr lang="ru-RU" b="1" dirty="0" smtClean="0">
                <a:solidFill>
                  <a:srgbClr val="000066"/>
                </a:solidFill>
              </a:rPr>
              <a:t>аттестация возможна  не ранее чем через один год 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endParaRPr lang="ru-RU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7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" y="97106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388" y="665980"/>
            <a:ext cx="11972269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Аттестацию педагогических работников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 в Санкт-Петербурге осуществляет</a:t>
            </a:r>
            <a:r>
              <a:rPr lang="ru-RU" sz="2800" b="1" dirty="0">
                <a:solidFill>
                  <a:prstClr val="white"/>
                </a:solidFill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sz="2300" dirty="0">
              <a:solidFill>
                <a:srgbClr val="00206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отдел аттестации Санкт-Петербургского государственного казенного учреждения «Центр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аттестации и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мониторинга Комитета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по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образованию»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300" b="1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300" b="1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    Адрес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  <a:r>
              <a:rPr lang="ru-RU" sz="2300" dirty="0">
                <a:solidFill>
                  <a:srgbClr val="002060"/>
                </a:solidFill>
              </a:rPr>
              <a:t> 190013, Санкт-Петербург, Московский пр., д. 52 лит. А</a:t>
            </a:r>
            <a:br>
              <a:rPr lang="ru-RU" sz="2300" dirty="0">
                <a:solidFill>
                  <a:srgbClr val="002060"/>
                </a:solidFill>
              </a:rPr>
            </a:br>
            <a:r>
              <a:rPr lang="ru-RU" sz="2300" dirty="0" smtClean="0">
                <a:solidFill>
                  <a:srgbClr val="002060"/>
                </a:solidFill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Электронная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почта отдела аттестации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ЦАиМ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400" u="sng" dirty="0" smtClean="0">
                <a:solidFill>
                  <a:prstClr val="black"/>
                </a:solidFill>
                <a:latin typeface="Calibri" pitchFamily="34" charset="0"/>
                <a:cs typeface="Arial" charset="0"/>
                <a:hlinkClick r:id="rId3"/>
              </a:rPr>
              <a:t>caim-oa</a:t>
            </a:r>
            <a:r>
              <a:rPr lang="ru-RU" sz="2400" u="sng" dirty="0" smtClean="0">
                <a:solidFill>
                  <a:prstClr val="black"/>
                </a:solidFill>
                <a:latin typeface="Calibri" pitchFamily="34" charset="0"/>
                <a:cs typeface="Arial" charset="0"/>
                <a:hlinkClick r:id="rId4"/>
              </a:rPr>
              <a:t>@mail.ru</a:t>
            </a:r>
            <a:endParaRPr lang="ru-RU" sz="2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    Телефоны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246-12-69, 246-12-52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    Сайт: </a:t>
            </a:r>
            <a:r>
              <a:rPr lang="ru-RU" sz="2400" u="sng" dirty="0" smtClean="0">
                <a:solidFill>
                  <a:prstClr val="black"/>
                </a:solidFill>
                <a:latin typeface="Calibri" pitchFamily="34" charset="0"/>
                <a:cs typeface="Arial" charset="0"/>
                <a:hlinkClick r:id="rId3"/>
              </a:rPr>
              <a:t>https</a:t>
            </a:r>
            <a:r>
              <a:rPr lang="ru-RU" sz="24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3"/>
              </a:rPr>
              <a:t>://</a:t>
            </a:r>
            <a:r>
              <a:rPr lang="ru-RU" sz="2400" u="sng" dirty="0" smtClean="0">
                <a:solidFill>
                  <a:prstClr val="black"/>
                </a:solidFill>
                <a:latin typeface="Calibri" pitchFamily="34" charset="0"/>
                <a:cs typeface="Arial" charset="0"/>
                <a:hlinkClick r:id="rId3"/>
              </a:rPr>
              <a:t>inspect-ko.spb.ru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lvl="0" algn="just">
              <a:defRPr/>
            </a:pPr>
            <a:endParaRPr lang="ru-RU" sz="2400" b="1" kern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587" y="9710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" y="169534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2256" y="178028"/>
            <a:ext cx="9091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Общий с</a:t>
            </a:r>
            <a:r>
              <a:rPr lang="ru-RU" sz="2800" b="1" dirty="0" smtClean="0">
                <a:solidFill>
                  <a:srgbClr val="000066"/>
                </a:solidFill>
                <a:cs typeface="Arial" charset="0"/>
              </a:rPr>
              <a:t>рок предоставления государственной услуги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66"/>
                </a:solidFill>
                <a:cs typeface="Arial" charset="0"/>
              </a:rPr>
              <a:t>составляет 100 календарных дней </a:t>
            </a: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534" y="104229"/>
            <a:ext cx="914479" cy="914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829" y="2006318"/>
            <a:ext cx="11738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Рассмотрение заявления – не более 30 календарных дней со дня получения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От начала проведения аттестации и до принятия решения - не более 60 календарных дней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Подготовка и подписание распоряжения  - в течение 7 календарных дней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Публикация распоряжения Комитета -- не более 3-х рабочих дней со дня регистрации распоряжения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893" y="3828107"/>
            <a:ext cx="9806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Срок предоставления заявителем индивидуальной папки на бумажном носителе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– не позднее 15 календарных дней с момента подачи Заявления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59" y="4908420"/>
            <a:ext cx="1183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Срок фиксации в КАИС КРО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sz="1600" dirty="0" smtClean="0">
                <a:solidFill>
                  <a:srgbClr val="002060"/>
                </a:solidFill>
              </a:rPr>
              <a:t>Комплексная </a:t>
            </a:r>
            <a:r>
              <a:rPr lang="ru-RU" sz="1600" dirty="0">
                <a:solidFill>
                  <a:srgbClr val="002060"/>
                </a:solidFill>
              </a:rPr>
              <a:t>автоматизированная информационная система каталогизации ресурсов </a:t>
            </a:r>
            <a:r>
              <a:rPr lang="ru-RU" sz="1600" dirty="0" smtClean="0">
                <a:solidFill>
                  <a:srgbClr val="002060"/>
                </a:solidFill>
              </a:rPr>
              <a:t>образования)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оставляет 1 рабочий день с даты принятия решения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" y="169534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534" y="104229"/>
            <a:ext cx="914479" cy="914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6397" y="329938"/>
            <a:ext cx="10925665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</a:rPr>
              <a:t>Подать заявление и индивидуальную папку в МФЦ можно тремя способами</a:t>
            </a:r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прием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заявления с одновременным бронированием даты и времени для подачи индивидуальной папки на бумажном носителе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ЦАиМ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прием заявления с одновременной подачей индивидуальной папки на бумажном носителе, но не более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 листов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прием заявления с одновременной подачей индивидуальной папки на электронном носителе (количество листов не ограничено):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цветные скан-образы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документов индивидуальной папки на флэш-носителе.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19733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4" y="93522"/>
            <a:ext cx="1025656" cy="1137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481" y="93522"/>
            <a:ext cx="914479" cy="9144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28928" y="192393"/>
            <a:ext cx="9436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cap="all" dirty="0">
                <a:ln w="3175" cmpd="sng">
                  <a:noFill/>
                </a:ln>
                <a:solidFill>
                  <a:srgbClr val="002060"/>
                </a:solidFill>
              </a:rPr>
              <a:t>Аттестации подлежат педагогические работники в соответствии с подразделом 2 раздела I номенклатуры должностей </a:t>
            </a:r>
            <a:br>
              <a:rPr lang="ru-RU" sz="2000" b="1" cap="all" dirty="0">
                <a:ln w="3175" cmpd="sng">
                  <a:noFill/>
                </a:ln>
                <a:solidFill>
                  <a:srgbClr val="002060"/>
                </a:solidFill>
              </a:rPr>
            </a:br>
            <a:r>
              <a:rPr lang="ru-RU" sz="2000" b="1" cap="all" dirty="0">
                <a:ln w="3175" cmpd="sng">
                  <a:noFill/>
                </a:ln>
                <a:solidFill>
                  <a:srgbClr val="002060"/>
                </a:solidFill>
              </a:rPr>
              <a:t>(</a:t>
            </a:r>
            <a:r>
              <a:rPr lang="ru-RU" sz="2000" b="1" dirty="0">
                <a:solidFill>
                  <a:srgbClr val="002060"/>
                </a:solidFill>
              </a:rPr>
              <a:t>постановление Правительства РФ от</a:t>
            </a:r>
            <a:r>
              <a:rPr lang="ru-RU" sz="2000" b="1" cap="all" dirty="0">
                <a:ln w="3175" cmpd="sng">
                  <a:noFill/>
                </a:ln>
                <a:solidFill>
                  <a:srgbClr val="002060"/>
                </a:solidFill>
              </a:rPr>
              <a:t> 21.02.2022 № 225)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8240" y="1330857"/>
            <a:ext cx="5435152" cy="590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Воспитатель</a:t>
            </a: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Инструктор-методист</a:t>
            </a: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Инструктор по труду</a:t>
            </a: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Инструктор по физической культуре</a:t>
            </a: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Концертмейстер</a:t>
            </a: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Логопед</a:t>
            </a: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Мастер производственного обучения</a:t>
            </a: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Методист</a:t>
            </a: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Музыкальный руководитель</a:t>
            </a: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Педагог дополнительного образования</a:t>
            </a: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Педагог-библиотекарь</a:t>
            </a: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Педагог-организатор</a:t>
            </a: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Педагог-психолог</a:t>
            </a: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Преподаватель</a:t>
            </a: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Преподаватель-организатор основ безопасности жизнедеятельности</a:t>
            </a: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8736" y="1478330"/>
            <a:ext cx="6096000" cy="49141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Руководитель </a:t>
            </a: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физического </a:t>
            </a:r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воспитания</a:t>
            </a: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Советник директора по воспитанию и взаимодействию с детскими общественными объединениями</a:t>
            </a:r>
            <a:endParaRPr lang="ru-RU" alt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Социальный </a:t>
            </a: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педагог</a:t>
            </a: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Старший вожатый</a:t>
            </a: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Старший воспитатель</a:t>
            </a: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Старший инструктор-методист</a:t>
            </a: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Старший методист</a:t>
            </a: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Старший педагог дополнительного образования</a:t>
            </a: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Старший тренер-преподаватель</a:t>
            </a: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Тренер-преподаватель</a:t>
            </a: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Тьютор</a:t>
            </a:r>
            <a:endParaRPr lang="ru-RU" alt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Учитель</a:t>
            </a: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Учитель-дефектолог</a:t>
            </a:r>
          </a:p>
          <a:p>
            <a:pPr marL="228600" lvl="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Учитель-логопед</a:t>
            </a:r>
          </a:p>
        </p:txBody>
      </p:sp>
    </p:spTree>
    <p:extLst>
      <p:ext uri="{BB962C8B-B14F-4D97-AF65-F5344CB8AC3E}">
        <p14:creationId xmlns:p14="http://schemas.microsoft.com/office/powerpoint/2010/main" val="30720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" y="169534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2256" y="178028"/>
            <a:ext cx="90919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429" y="916692"/>
            <a:ext cx="1094564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Для подачи заявления на государственную услугу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необходимо иметь следующие документы </a:t>
            </a:r>
            <a:r>
              <a:rPr lang="ru-RU" altLang="ru-RU" sz="28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altLang="ru-RU" sz="2800" b="1" dirty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000" b="1" dirty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Lucida Sans Unicode" panose="020B0602030504020204" pitchFamily="34" charset="0"/>
              <a:buAutoNum type="arabicPeriod"/>
            </a:pPr>
            <a:endParaRPr lang="ru-RU" altLang="ru-RU" sz="2000" b="1" dirty="0" smtClean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Lucida Sans Unicode" panose="020B0602030504020204" pitchFamily="34" charset="0"/>
              <a:buAutoNum type="arabicPeriod"/>
            </a:pPr>
            <a:endParaRPr lang="ru-RU" altLang="ru-RU" sz="2000" b="1" dirty="0" smtClean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Lucida Sans Unicode" panose="020B0602030504020204" pitchFamily="34" charset="0"/>
              <a:buAutoNum type="arabicPeriod"/>
            </a:pPr>
            <a:r>
              <a:rPr lang="ru-RU" altLang="ru-RU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400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Документ</a:t>
            </a:r>
            <a:r>
              <a:rPr lang="ru-RU" altLang="ru-RU" sz="24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удостоверяющий личность</a:t>
            </a:r>
          </a:p>
          <a:p>
            <a:pPr marL="1258888" lvl="2" indent="-361950" fontAlgn="base">
              <a:spcBef>
                <a:spcPct val="0"/>
              </a:spcBef>
              <a:spcAft>
                <a:spcPct val="0"/>
              </a:spcAft>
              <a:buFont typeface="Lucida Sans Unicode" panose="020B0602030504020204" pitchFamily="34" charset="0"/>
              <a:buAutoNum type="arabicPeriod"/>
            </a:pPr>
            <a:r>
              <a:rPr lang="ru-RU" altLang="ru-RU" sz="2400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Копия </a:t>
            </a:r>
            <a:r>
              <a:rPr lang="ru-RU" altLang="ru-RU" sz="24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документа об установлении первой (высшей) квалификационной категории, заверенную работодателем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Lucida Sans Unicode" panose="020B0602030504020204" pitchFamily="34" charset="0"/>
              <a:buAutoNum type="arabicPeriod"/>
            </a:pPr>
            <a:r>
              <a:rPr lang="ru-RU" altLang="ru-RU" sz="24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Копия </a:t>
            </a:r>
            <a:r>
              <a:rPr lang="ru-RU" altLang="ru-RU" sz="24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документа об изменении ФИО (в </a:t>
            </a:r>
            <a:r>
              <a:rPr lang="ru-RU" altLang="ru-RU" sz="2400" dirty="0" err="1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межаттестационный</a:t>
            </a:r>
            <a:r>
              <a:rPr lang="ru-RU" altLang="ru-RU" sz="24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период)</a:t>
            </a:r>
          </a:p>
          <a:p>
            <a:pPr marL="1168400" lvl="2" indent="-254000" fontAlgn="base">
              <a:spcBef>
                <a:spcPct val="0"/>
              </a:spcBef>
              <a:spcAft>
                <a:spcPct val="0"/>
              </a:spcAft>
              <a:buFont typeface="Lucida Sans Unicode" panose="020B0602030504020204" pitchFamily="34" charset="0"/>
              <a:buAutoNum type="arabicPeriod"/>
            </a:pPr>
            <a:r>
              <a:rPr lang="ru-RU" altLang="ru-RU" sz="24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Справка на официальном бланке организации </a:t>
            </a:r>
            <a:r>
              <a:rPr lang="ru-RU" altLang="ru-RU" sz="2400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  подтверждении </a:t>
            </a:r>
            <a:r>
              <a:rPr lang="ru-RU" altLang="ru-RU" sz="24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места работы и занимаемой должности </a:t>
            </a:r>
            <a:r>
              <a:rPr lang="ru-RU" altLang="ru-RU" sz="2400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действительна в течение 30 дней со дня ее выдачи)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428" y="90120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2256" y="178028"/>
            <a:ext cx="90919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593924" y="444546"/>
            <a:ext cx="10976650" cy="5313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endParaRPr lang="ru-RU" altLang="ru-RU" sz="2800" b="1" dirty="0" smtClean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33" y="0"/>
            <a:ext cx="10346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2256" y="178028"/>
            <a:ext cx="90919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80" y="605"/>
            <a:ext cx="9709738" cy="676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" y="169534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2256" y="178028"/>
            <a:ext cx="90919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593924" y="444546"/>
            <a:ext cx="10976650" cy="5313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endParaRPr lang="ru-RU" altLang="ru-RU" sz="2800" b="1" dirty="0" smtClean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01919" y="472813"/>
            <a:ext cx="10432657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0066"/>
                </a:solidFill>
                <a:latin typeface="+mn-lt"/>
              </a:rPr>
              <a:t>Требования к документам,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0066"/>
                </a:solidFill>
                <a:latin typeface="+mn-lt"/>
              </a:rPr>
              <a:t>содержащимся в индивидуальной папке,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0066"/>
                </a:solidFill>
                <a:latin typeface="+mn-lt"/>
              </a:rPr>
              <a:t>поданной в электронном виде посредством Портала государственных услуг и муниципальных услуг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0066"/>
                </a:solidFill>
                <a:latin typeface="+mn-lt"/>
              </a:rPr>
              <a:t>Санкт-Петерб</a:t>
            </a:r>
            <a:r>
              <a:rPr lang="ru-RU" altLang="ru-RU" sz="2800" b="1" dirty="0">
                <a:solidFill>
                  <a:srgbClr val="000066"/>
                </a:solidFill>
                <a:latin typeface="Calibri" panose="020F0502020204030204" pitchFamily="34" charset="0"/>
              </a:rPr>
              <a:t>урга</a:t>
            </a:r>
            <a:r>
              <a:rPr lang="ru-RU" altLang="ru-RU" sz="2800" b="1" i="1" dirty="0">
                <a:solidFill>
                  <a:srgbClr val="000066"/>
                </a:solidFill>
                <a:latin typeface="Calibri" panose="020F0502020204030204" pitchFamily="34" charset="0"/>
              </a:rPr>
              <a:t> (</a:t>
            </a:r>
            <a:r>
              <a:rPr lang="ru-RU" altLang="ru-RU" sz="2800" b="1" i="1" dirty="0">
                <a:solidFill>
                  <a:srgbClr val="000066"/>
                </a:solidFill>
                <a:latin typeface="Calibri" panose="020F0502020204030204" pitchFamily="34" charset="0"/>
                <a:hlinkClick r:id="rId3"/>
              </a:rPr>
              <a:t>www.gu.spb.ru</a:t>
            </a:r>
            <a:r>
              <a:rPr lang="ru-RU" altLang="ru-RU" sz="2800" b="1" i="1" dirty="0">
                <a:solidFill>
                  <a:srgbClr val="000066"/>
                </a:solidFill>
                <a:latin typeface="Calibri" panose="020F0502020204030204" pitchFamily="34" charset="0"/>
              </a:rPr>
              <a:t>) </a:t>
            </a:r>
          </a:p>
          <a:p>
            <a:pPr algn="ctr" eaLnBrk="1" hangingPunct="1"/>
            <a:endParaRPr lang="ru-RU" altLang="ru-RU" sz="1600" b="1" dirty="0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документы </a:t>
            </a:r>
            <a:r>
              <a:rPr lang="ru-RU" altLang="ru-RU" sz="2400" dirty="0">
                <a:solidFill>
                  <a:srgbClr val="000066"/>
                </a:solidFill>
                <a:latin typeface="Calibri" panose="020F0502020204030204" pitchFamily="34" charset="0"/>
              </a:rPr>
              <a:t>направляются в виде </a:t>
            </a:r>
            <a:r>
              <a:rPr lang="ru-RU" altLang="ru-RU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ЦВЕТНЫХ скан-образов;</a:t>
            </a:r>
            <a:endParaRPr lang="ru-RU" altLang="ru-RU" sz="24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66"/>
                </a:solidFill>
                <a:latin typeface="Calibri" panose="020F0502020204030204" pitchFamily="34" charset="0"/>
              </a:rPr>
              <a:t> документы заверяются работодателем в установленном </a:t>
            </a:r>
            <a:r>
              <a:rPr lang="ru-RU" altLang="ru-RU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порядке;</a:t>
            </a:r>
            <a:endParaRPr lang="ru-RU" altLang="ru-RU" sz="24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66"/>
                </a:solidFill>
                <a:latin typeface="Calibri" panose="020F0502020204030204" pitchFamily="34" charset="0"/>
              </a:rPr>
              <a:t> прошивать документы и предоставлять опись не </a:t>
            </a:r>
            <a:r>
              <a:rPr lang="ru-RU" altLang="ru-RU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требуется;</a:t>
            </a:r>
            <a:endParaRPr lang="ru-RU" altLang="ru-RU" sz="24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811213" lvl="0" indent="-368300"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допустимые </a:t>
            </a:r>
            <a:r>
              <a:rPr lang="ru-RU" altLang="ru-RU" sz="2400" dirty="0">
                <a:solidFill>
                  <a:srgbClr val="000066"/>
                </a:solidFill>
                <a:latin typeface="Calibri" panose="020F0502020204030204" pitchFamily="34" charset="0"/>
              </a:rPr>
              <a:t>форматы файлов</a:t>
            </a:r>
            <a:r>
              <a:rPr lang="ru-RU" altLang="ru-RU" sz="2400" b="1" dirty="0">
                <a:solidFill>
                  <a:srgbClr val="000066"/>
                </a:solidFill>
                <a:latin typeface="Calibri" panose="020F0502020204030204" pitchFamily="34" charset="0"/>
              </a:rPr>
              <a:t>: </a:t>
            </a:r>
            <a:r>
              <a:rPr lang="ru-RU" altLang="ru-RU" sz="2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pdf</a:t>
            </a:r>
            <a:r>
              <a:rPr lang="ru-RU" sz="2400" b="1" dirty="0" smtClean="0">
                <a:solidFill>
                  <a:srgbClr val="002060"/>
                </a:solidFill>
              </a:rPr>
              <a:t>,  </a:t>
            </a:r>
            <a:r>
              <a:rPr lang="en-US" sz="2400" b="1" dirty="0" smtClean="0">
                <a:solidFill>
                  <a:srgbClr val="002060"/>
                </a:solidFill>
              </a:rPr>
              <a:t>jpg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 jpeg</a:t>
            </a:r>
            <a:r>
              <a:rPr lang="ru-RU" altLang="ru-RU" sz="2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;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442913" lvl="0"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  максимальный </a:t>
            </a:r>
            <a:r>
              <a:rPr lang="ru-RU" altLang="ru-RU" sz="2400" dirty="0">
                <a:solidFill>
                  <a:srgbClr val="000066"/>
                </a:solidFill>
                <a:latin typeface="Calibri" panose="020F0502020204030204" pitchFamily="34" charset="0"/>
              </a:rPr>
              <a:t>размер одного файла - 3 </a:t>
            </a:r>
            <a:r>
              <a:rPr lang="ru-RU" altLang="ru-RU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Мб;</a:t>
            </a:r>
          </a:p>
          <a:p>
            <a:pPr marL="715963" lvl="0" indent="-2730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/>
                <a:cs typeface="+mn-cs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anose="020F0502020204030204"/>
                <a:cs typeface="+mn-cs"/>
              </a:rPr>
              <a:t>каждый отдельный документ должен быть загружен в виде отдельного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/>
                <a:cs typeface="+mn-cs"/>
              </a:rPr>
              <a:t>   файла</a:t>
            </a:r>
            <a:r>
              <a:rPr lang="ru-RU" sz="2000" dirty="0">
                <a:solidFill>
                  <a:srgbClr val="002060"/>
                </a:solidFill>
                <a:latin typeface="Calibri" panose="020F0502020204030204"/>
                <a:cs typeface="+mn-cs"/>
              </a:rPr>
              <a:t>; </a:t>
            </a:r>
            <a:endParaRPr lang="ru-RU" sz="2000" dirty="0" smtClean="0">
              <a:solidFill>
                <a:srgbClr val="002060"/>
              </a:solidFill>
              <a:latin typeface="Calibri" panose="020F0502020204030204"/>
              <a:cs typeface="+mn-cs"/>
            </a:endParaRPr>
          </a:p>
          <a:p>
            <a:pPr marL="715963" lvl="0" indent="-2730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наименование файлов должно </a:t>
            </a:r>
            <a:r>
              <a:rPr lang="ru-RU" sz="2000" dirty="0" smtClean="0">
                <a:solidFill>
                  <a:srgbClr val="002060"/>
                </a:solidFill>
                <a:latin typeface="TimesNewRomanPSMT"/>
                <a:cs typeface="+mn-cs"/>
              </a:rPr>
              <a:t>соответствовать </a:t>
            </a:r>
            <a:r>
              <a:rPr lang="ru-RU" sz="2000" dirty="0">
                <a:solidFill>
                  <a:srgbClr val="002060"/>
                </a:solidFill>
                <a:latin typeface="TimesNewRomanPSMT"/>
                <a:cs typeface="+mn-cs"/>
              </a:rPr>
              <a:t>содержанию </a:t>
            </a:r>
            <a:r>
              <a:rPr lang="ru-RU" sz="2000" dirty="0" smtClean="0">
                <a:solidFill>
                  <a:srgbClr val="002060"/>
                </a:solidFill>
                <a:latin typeface="TimesNewRomanPSMT"/>
                <a:cs typeface="+mn-cs"/>
              </a:rPr>
              <a:t>документа;</a:t>
            </a:r>
          </a:p>
          <a:p>
            <a:pPr marL="715963" lvl="0" indent="-2730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количество 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листов не ограничено.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261" y="90120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" y="169534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2256" y="178028"/>
            <a:ext cx="90919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593924" y="444546"/>
            <a:ext cx="10976650" cy="5313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180975" algn="l"/>
              </a:tabLst>
            </a:pPr>
            <a:endParaRPr lang="ru-RU" altLang="ru-RU" sz="2800" dirty="0" smtClean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261" y="90120"/>
            <a:ext cx="914479" cy="9144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0893" y="488637"/>
            <a:ext cx="100427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Основные ошибки при предоставлении документов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электронном </a:t>
            </a:r>
            <a:r>
              <a:rPr lang="ru-RU" alt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виде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документы направляются в виде черно-белых скан-образов 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копии документов не заверены работодателем (оригиналы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недопустимые форматы файлов – 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ссылки; </a:t>
            </a:r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все документы имеют одинаковое 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наименование;</a:t>
            </a:r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документы уменьшены и размещены на 1 листе (</a:t>
            </a:r>
            <a:r>
              <a:rPr lang="ru-RU" altLang="ru-RU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нечитаемы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п.3 (справка о взысканиях) отсутствует или не имеет дату выдачи, 	не указана 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должность;</a:t>
            </a:r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не заверены листы регистрации открытых мероприятий (характерная 	ошибка и при подаче документов  в бумажном виде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15963" lvl="1" indent="-25876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отсутствуют обязательные документы (отмечены * в экспертных формах в последнем столбце). </a:t>
            </a:r>
          </a:p>
        </p:txBody>
      </p:sp>
    </p:spTree>
    <p:extLst>
      <p:ext uri="{BB962C8B-B14F-4D97-AF65-F5344CB8AC3E}">
        <p14:creationId xmlns:p14="http://schemas.microsoft.com/office/powerpoint/2010/main" val="34918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2256" y="178028"/>
            <a:ext cx="90919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593924" y="444546"/>
            <a:ext cx="10976650" cy="5313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180975" algn="l"/>
              </a:tabLst>
            </a:pPr>
            <a:endParaRPr lang="ru-RU" altLang="ru-RU" sz="2800" dirty="0" smtClean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72" y="35797"/>
            <a:ext cx="7342212" cy="68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" y="169534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1438" y="97106"/>
            <a:ext cx="1095665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При подготовке индивидуальной папки </a:t>
            </a:r>
            <a:r>
              <a:rPr lang="ru-RU" sz="2800" b="1" dirty="0" smtClean="0">
                <a:solidFill>
                  <a:srgbClr val="002060"/>
                </a:solidFill>
              </a:rPr>
              <a:t>в бумажном виде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к подаче в </a:t>
            </a:r>
            <a:r>
              <a:rPr lang="ru-RU" sz="2800" b="1" dirty="0">
                <a:solidFill>
                  <a:srgbClr val="002060"/>
                </a:solidFill>
              </a:rPr>
              <a:t>СПб ГКУ </a:t>
            </a:r>
            <a:r>
              <a:rPr lang="ru-RU" sz="2800" b="1" dirty="0" smtClean="0">
                <a:solidFill>
                  <a:srgbClr val="002060"/>
                </a:solidFill>
              </a:rPr>
              <a:t>«Центр </a:t>
            </a:r>
            <a:r>
              <a:rPr lang="ru-RU" sz="2800" b="1" dirty="0">
                <a:solidFill>
                  <a:srgbClr val="002060"/>
                </a:solidFill>
              </a:rPr>
              <a:t>аттестации и </a:t>
            </a:r>
            <a:r>
              <a:rPr lang="ru-RU" sz="2800" b="1" dirty="0" smtClean="0">
                <a:solidFill>
                  <a:srgbClr val="002060"/>
                </a:solidFill>
              </a:rPr>
              <a:t>мониторинга»</a:t>
            </a:r>
          </a:p>
          <a:p>
            <a:pPr algn="ctr"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необходимо </a:t>
            </a:r>
            <a:r>
              <a:rPr lang="ru-RU" sz="2400" dirty="0" smtClean="0">
                <a:solidFill>
                  <a:srgbClr val="002060"/>
                </a:solidFill>
              </a:rPr>
              <a:t>учитывать:</a:t>
            </a:r>
          </a:p>
          <a:p>
            <a:pPr algn="ctr"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документы должны </a:t>
            </a:r>
            <a:r>
              <a:rPr lang="ru-RU" sz="2400" dirty="0">
                <a:solidFill>
                  <a:srgbClr val="002060"/>
                </a:solidFill>
              </a:rPr>
              <a:t>быть </a:t>
            </a:r>
            <a:r>
              <a:rPr lang="ru-RU" sz="2400" dirty="0" smtClean="0">
                <a:solidFill>
                  <a:srgbClr val="002060"/>
                </a:solidFill>
              </a:rPr>
              <a:t>оформлены в </a:t>
            </a:r>
            <a:r>
              <a:rPr lang="ru-RU" sz="2400" dirty="0">
                <a:solidFill>
                  <a:srgbClr val="002060"/>
                </a:solidFill>
              </a:rPr>
              <a:t>виде единого комплекта </a:t>
            </a:r>
            <a:r>
              <a:rPr lang="ru-RU" sz="2400" dirty="0" smtClean="0">
                <a:solidFill>
                  <a:srgbClr val="002060"/>
                </a:solidFill>
              </a:rPr>
              <a:t>документов;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должна быть </a:t>
            </a:r>
            <a:r>
              <a:rPr lang="ru-RU" sz="2400" dirty="0">
                <a:solidFill>
                  <a:srgbClr val="002060"/>
                </a:solidFill>
              </a:rPr>
              <a:t>опись </a:t>
            </a:r>
            <a:r>
              <a:rPr lang="ru-RU" sz="2400" dirty="0" smtClean="0">
                <a:solidFill>
                  <a:srgbClr val="002060"/>
                </a:solidFill>
              </a:rPr>
              <a:t>документов;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документы должны </a:t>
            </a:r>
            <a:r>
              <a:rPr lang="ru-RU" sz="2400" dirty="0">
                <a:solidFill>
                  <a:srgbClr val="002060"/>
                </a:solidFill>
              </a:rPr>
              <a:t>быть </a:t>
            </a:r>
            <a:r>
              <a:rPr lang="ru-RU" sz="2400" dirty="0" smtClean="0">
                <a:solidFill>
                  <a:srgbClr val="002060"/>
                </a:solidFill>
              </a:rPr>
              <a:t>прошиты;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</a:rPr>
              <a:t>документы должны быть пронумерованы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</a:rPr>
              <a:t> документы должны быть подписаны уполномоченным </a:t>
            </a:r>
            <a:r>
              <a:rPr lang="ru-RU" sz="2400" dirty="0" smtClean="0">
                <a:solidFill>
                  <a:srgbClr val="002060"/>
                </a:solidFill>
              </a:rPr>
              <a:t>лицом организации</a:t>
            </a:r>
            <a:r>
              <a:rPr lang="ru-RU" sz="2400" dirty="0">
                <a:solidFill>
                  <a:srgbClr val="002060"/>
                </a:solidFill>
              </a:rPr>
              <a:t>, осуществляющей образовательную деятельность, </a:t>
            </a:r>
            <a:r>
              <a:rPr lang="ru-RU" sz="2400" dirty="0" smtClean="0">
                <a:solidFill>
                  <a:srgbClr val="002060"/>
                </a:solidFill>
              </a:rPr>
              <a:t>подпись заверяется </a:t>
            </a:r>
            <a:r>
              <a:rPr lang="ru-RU" sz="2400" dirty="0">
                <a:solidFill>
                  <a:srgbClr val="002060"/>
                </a:solidFill>
              </a:rPr>
              <a:t>печатью образовательной </a:t>
            </a:r>
            <a:r>
              <a:rPr lang="ru-RU" sz="2400" dirty="0" smtClean="0">
                <a:solidFill>
                  <a:srgbClr val="002060"/>
                </a:solidFill>
              </a:rPr>
              <a:t>организации;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к индивидуальной </a:t>
            </a:r>
            <a:r>
              <a:rPr lang="ru-RU" sz="2400" dirty="0">
                <a:solidFill>
                  <a:srgbClr val="002060"/>
                </a:solidFill>
              </a:rPr>
              <a:t>папке должна прикладываться прошитая и </a:t>
            </a:r>
            <a:r>
              <a:rPr lang="ru-RU" sz="2400" dirty="0" smtClean="0">
                <a:solidFill>
                  <a:srgbClr val="002060"/>
                </a:solidFill>
              </a:rPr>
              <a:t>пронумерованная копия </a:t>
            </a:r>
            <a:r>
              <a:rPr lang="ru-RU" sz="2400" dirty="0">
                <a:solidFill>
                  <a:srgbClr val="002060"/>
                </a:solidFill>
              </a:rPr>
              <a:t>описи документов, заверенная </a:t>
            </a:r>
            <a:r>
              <a:rPr lang="ru-RU" sz="2400" dirty="0" smtClean="0">
                <a:solidFill>
                  <a:srgbClr val="002060"/>
                </a:solidFill>
              </a:rPr>
              <a:t>работодателем.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427" y="9710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56950" y="1524601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107" y="2188663"/>
            <a:ext cx="1201093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YS Text"/>
              </a:rPr>
              <a:t>N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YS Text"/>
              </a:rPr>
              <a:t>п/п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YS Text"/>
              </a:rPr>
              <a:t>  </a:t>
            </a:r>
            <a:endParaRPr lang="ru-RU" dirty="0">
              <a:solidFill>
                <a:srgbClr val="002060"/>
              </a:solidFill>
              <a:latin typeface="YS Text"/>
            </a:endParaRPr>
          </a:p>
          <a:p>
            <a:endParaRPr lang="ru-RU" dirty="0">
              <a:solidFill>
                <a:srgbClr val="262633"/>
              </a:solidFill>
              <a:latin typeface="YS Text"/>
            </a:endParaRPr>
          </a:p>
          <a:p>
            <a:endParaRPr lang="ru-RU" dirty="0">
              <a:solidFill>
                <a:srgbClr val="262633"/>
              </a:solidFill>
              <a:latin typeface="YS Text"/>
            </a:endParaRPr>
          </a:p>
          <a:p>
            <a:endParaRPr lang="ru-RU" dirty="0" smtClean="0">
              <a:solidFill>
                <a:srgbClr val="262633"/>
              </a:solidFill>
              <a:latin typeface="YS Text"/>
            </a:endParaRPr>
          </a:p>
          <a:p>
            <a:endParaRPr lang="ru-RU" dirty="0" smtClean="0">
              <a:solidFill>
                <a:srgbClr val="262633"/>
              </a:solidFill>
              <a:latin typeface="YS Tex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6950" y="351460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0" i="0" dirty="0">
              <a:solidFill>
                <a:srgbClr val="262633"/>
              </a:solidFill>
              <a:effectLst/>
              <a:latin typeface="YS Tex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5333" y="202060"/>
            <a:ext cx="994070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Внутренняя опись документов индивидуальной папки</a:t>
            </a:r>
          </a:p>
          <a:p>
            <a:r>
              <a:rPr lang="ru-RU" dirty="0" smtClean="0">
                <a:solidFill>
                  <a:srgbClr val="002060"/>
                </a:solidFill>
                <a:latin typeface="YS Text"/>
              </a:rPr>
              <a:t>            ____________________________________________________________</a:t>
            </a:r>
            <a:endParaRPr lang="ru-RU" dirty="0">
              <a:solidFill>
                <a:srgbClr val="002060"/>
              </a:solidFill>
              <a:latin typeface="YS Text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YS Text"/>
              </a:rPr>
              <a:t>            фамилия</a:t>
            </a:r>
            <a:r>
              <a:rPr lang="ru-RU" dirty="0">
                <a:solidFill>
                  <a:srgbClr val="002060"/>
                </a:solidFill>
                <a:latin typeface="YS Text"/>
              </a:rPr>
              <a:t>, имя, отчество</a:t>
            </a:r>
          </a:p>
          <a:p>
            <a:r>
              <a:rPr lang="ru-RU" dirty="0" smtClean="0">
                <a:solidFill>
                  <a:srgbClr val="002060"/>
                </a:solidFill>
                <a:latin typeface="YS Text"/>
              </a:rPr>
              <a:t>            _____________________________________________________________</a:t>
            </a:r>
            <a:endParaRPr lang="ru-RU" dirty="0">
              <a:solidFill>
                <a:srgbClr val="002060"/>
              </a:solidFill>
              <a:latin typeface="YS Text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YS Text"/>
              </a:rPr>
              <a:t>            должность</a:t>
            </a:r>
            <a:r>
              <a:rPr lang="ru-RU" dirty="0">
                <a:solidFill>
                  <a:srgbClr val="002060"/>
                </a:solidFill>
                <a:latin typeface="YS Text"/>
              </a:rPr>
              <a:t>, место работы</a:t>
            </a:r>
          </a:p>
          <a:p>
            <a:endParaRPr lang="ru-RU" b="0" i="0" dirty="0">
              <a:solidFill>
                <a:srgbClr val="002060"/>
              </a:solidFill>
              <a:effectLst/>
              <a:latin typeface="YS Tex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140" y="2096911"/>
            <a:ext cx="1310615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YS Text"/>
              </a:rPr>
              <a:t>Серия,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YS Text"/>
              </a:rPr>
              <a:t>номер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YS Text"/>
              </a:rPr>
              <a:t>документа</a:t>
            </a:r>
          </a:p>
          <a:p>
            <a:pPr lvl="0"/>
            <a:endParaRPr lang="ru-RU" sz="1600" dirty="0" smtClean="0">
              <a:solidFill>
                <a:srgbClr val="262633"/>
              </a:solidFill>
              <a:latin typeface="YS Text"/>
            </a:endParaRPr>
          </a:p>
          <a:p>
            <a:pPr lvl="0"/>
            <a:endParaRPr lang="ru-RU" sz="1600" dirty="0" smtClean="0">
              <a:solidFill>
                <a:srgbClr val="262633"/>
              </a:solidFill>
              <a:latin typeface="YS Text"/>
            </a:endParaRPr>
          </a:p>
          <a:p>
            <a:pPr lvl="0"/>
            <a:endParaRPr lang="ru-RU" sz="1600" dirty="0">
              <a:solidFill>
                <a:srgbClr val="262633"/>
              </a:solidFill>
              <a:latin typeface="YS Tex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89595" y="2077012"/>
            <a:ext cx="2887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YS Text"/>
              </a:rPr>
              <a:t>Наименование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YS Text"/>
              </a:rPr>
              <a:t>документа</a:t>
            </a:r>
          </a:p>
          <a:p>
            <a:pPr lvl="0"/>
            <a:endParaRPr lang="ru-RU" dirty="0">
              <a:solidFill>
                <a:srgbClr val="002060"/>
              </a:solidFill>
              <a:latin typeface="YS Tex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82791" y="2103311"/>
            <a:ext cx="174663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YS Text"/>
              </a:rPr>
              <a:t>Кем выдан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YS Text"/>
              </a:rPr>
              <a:t>документ</a:t>
            </a:r>
          </a:p>
          <a:p>
            <a:r>
              <a:rPr lang="ru-RU" dirty="0">
                <a:solidFill>
                  <a:srgbClr val="002060"/>
                </a:solidFill>
                <a:latin typeface="YS Text"/>
              </a:rPr>
              <a:t>(полное</a:t>
            </a:r>
          </a:p>
          <a:p>
            <a:r>
              <a:rPr lang="ru-RU" dirty="0">
                <a:solidFill>
                  <a:srgbClr val="002060"/>
                </a:solidFill>
                <a:latin typeface="YS Text"/>
              </a:rPr>
              <a:t>наименование</a:t>
            </a:r>
          </a:p>
          <a:p>
            <a:r>
              <a:rPr lang="ru-RU" dirty="0">
                <a:solidFill>
                  <a:srgbClr val="002060"/>
                </a:solidFill>
                <a:latin typeface="YS Text"/>
              </a:rPr>
              <a:t>организации)</a:t>
            </a:r>
          </a:p>
          <a:p>
            <a:pPr lvl="0"/>
            <a:endParaRPr lang="ru-RU" dirty="0" smtClean="0">
              <a:solidFill>
                <a:srgbClr val="262633"/>
              </a:solidFill>
              <a:latin typeface="YS Text"/>
            </a:endParaRPr>
          </a:p>
          <a:p>
            <a:pPr lvl="0"/>
            <a:endParaRPr lang="ru-RU" dirty="0" smtClean="0">
              <a:solidFill>
                <a:srgbClr val="262633"/>
              </a:solidFill>
              <a:latin typeface="YS Text"/>
            </a:endParaRPr>
          </a:p>
          <a:p>
            <a:pPr lvl="0"/>
            <a:endParaRPr lang="ru-RU" dirty="0">
              <a:solidFill>
                <a:srgbClr val="262633"/>
              </a:solidFill>
              <a:latin typeface="YS Tex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92342" y="2129880"/>
            <a:ext cx="14241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YS Text"/>
              </a:rPr>
              <a:t>Количество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YS Text"/>
              </a:rPr>
              <a:t>листов</a:t>
            </a:r>
          </a:p>
          <a:p>
            <a:pPr lvl="0"/>
            <a:endParaRPr lang="ru-RU" dirty="0">
              <a:solidFill>
                <a:srgbClr val="262633"/>
              </a:solidFill>
              <a:latin typeface="YS Tex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7765" y="2156120"/>
            <a:ext cx="1259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YS Text"/>
              </a:rPr>
              <a:t>Дата </a:t>
            </a:r>
            <a:r>
              <a:rPr lang="ru-RU" sz="1600" dirty="0" smtClean="0">
                <a:solidFill>
                  <a:srgbClr val="002060"/>
                </a:solidFill>
                <a:latin typeface="YS Text"/>
              </a:rPr>
              <a:t>выдачи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YS Text"/>
              </a:rPr>
              <a:t>документа </a:t>
            </a:r>
          </a:p>
          <a:p>
            <a:pPr lvl="0"/>
            <a:endParaRPr lang="ru-RU" sz="1600" dirty="0">
              <a:solidFill>
                <a:srgbClr val="262633"/>
              </a:solidFill>
              <a:latin typeface="YS Text"/>
            </a:endParaRPr>
          </a:p>
          <a:p>
            <a:pPr lvl="0"/>
            <a:r>
              <a:rPr lang="ru-RU" sz="1600" dirty="0">
                <a:solidFill>
                  <a:srgbClr val="262633"/>
                </a:solidFill>
                <a:latin typeface="YS Text"/>
              </a:rPr>
              <a:t> </a:t>
            </a:r>
            <a:r>
              <a:rPr lang="ru-RU" sz="1600" dirty="0" smtClean="0">
                <a:solidFill>
                  <a:srgbClr val="262633"/>
                </a:solidFill>
                <a:latin typeface="YS Text"/>
              </a:rPr>
              <a:t> </a:t>
            </a:r>
            <a:endParaRPr lang="ru-RU" sz="1600" dirty="0">
              <a:solidFill>
                <a:srgbClr val="262633"/>
              </a:solidFill>
              <a:latin typeface="YS Tex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21439" y="2141380"/>
            <a:ext cx="206595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YS Text"/>
              </a:rPr>
              <a:t>Примечание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YS Text"/>
              </a:rPr>
              <a:t>(копия</a:t>
            </a:r>
            <a:r>
              <a:rPr lang="ru-RU" dirty="0" smtClean="0">
                <a:solidFill>
                  <a:srgbClr val="002060"/>
                </a:solidFill>
                <a:latin typeface="YS Text"/>
              </a:rPr>
              <a:t>,</a:t>
            </a:r>
            <a:r>
              <a:rPr lang="ru-RU" dirty="0">
                <a:solidFill>
                  <a:srgbClr val="002060"/>
                </a:solidFill>
                <a:latin typeface="YS Text"/>
              </a:rPr>
              <a:t> оригинал)</a:t>
            </a:r>
          </a:p>
          <a:p>
            <a:pPr lvl="0"/>
            <a:endParaRPr lang="ru-RU" dirty="0">
              <a:solidFill>
                <a:srgbClr val="262633"/>
              </a:solidFill>
              <a:latin typeface="YS Text"/>
            </a:endParaRPr>
          </a:p>
          <a:p>
            <a:endParaRPr lang="ru-RU" dirty="0" smtClean="0">
              <a:solidFill>
                <a:srgbClr val="262633"/>
              </a:solidFill>
              <a:latin typeface="YS Text"/>
            </a:endParaRPr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0124" y="4376959"/>
            <a:ext cx="11741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YS Text"/>
              </a:rPr>
              <a:t>Подпись </a:t>
            </a:r>
            <a:r>
              <a:rPr lang="ru-RU" dirty="0">
                <a:solidFill>
                  <a:srgbClr val="002060"/>
                </a:solidFill>
                <a:latin typeface="YS Text"/>
              </a:rPr>
              <a:t>заявителя </a:t>
            </a:r>
            <a:r>
              <a:rPr lang="ru-RU" dirty="0" smtClean="0">
                <a:solidFill>
                  <a:srgbClr val="002060"/>
                </a:solidFill>
                <a:latin typeface="YS Text"/>
              </a:rPr>
              <a:t> __________________                                        _______________________</a:t>
            </a:r>
          </a:p>
          <a:p>
            <a:r>
              <a:rPr lang="ru-RU" dirty="0">
                <a:solidFill>
                  <a:srgbClr val="002060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YS Text"/>
              </a:rPr>
              <a:t>                                                                                                                  расшифровка подписи</a:t>
            </a:r>
            <a:endParaRPr lang="ru-RU" dirty="0">
              <a:solidFill>
                <a:srgbClr val="002060"/>
              </a:solidFill>
              <a:latin typeface="YS Tex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7061" y="4643169"/>
            <a:ext cx="11570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62633"/>
                </a:solidFill>
                <a:latin typeface="YS Text"/>
              </a:rPr>
              <a:t>   </a:t>
            </a:r>
          </a:p>
          <a:p>
            <a:r>
              <a:rPr lang="ru-RU" dirty="0">
                <a:solidFill>
                  <a:srgbClr val="2626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262633"/>
                </a:solidFill>
                <a:latin typeface="YS Text"/>
              </a:rPr>
              <a:t>         </a:t>
            </a:r>
          </a:p>
          <a:p>
            <a:r>
              <a:rPr lang="ru-RU" dirty="0" smtClean="0">
                <a:solidFill>
                  <a:srgbClr val="2626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YS Text"/>
              </a:rPr>
              <a:t>Подпись                    ___________________</a:t>
            </a:r>
          </a:p>
          <a:p>
            <a:r>
              <a:rPr lang="ru-RU" dirty="0" smtClean="0">
                <a:solidFill>
                  <a:srgbClr val="002060"/>
                </a:solidFill>
                <a:latin typeface="YS Text"/>
              </a:rPr>
              <a:t> уполномоченного лица организации,                                                   ________________________      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YS Text"/>
              </a:rPr>
              <a:t> </a:t>
            </a:r>
            <a:r>
              <a:rPr lang="ru-RU" dirty="0">
                <a:solidFill>
                  <a:srgbClr val="002060"/>
                </a:solidFill>
                <a:latin typeface="YS Text"/>
              </a:rPr>
              <a:t>осуществляющей </a:t>
            </a:r>
            <a:r>
              <a:rPr lang="ru-RU" dirty="0" smtClean="0">
                <a:solidFill>
                  <a:srgbClr val="002060"/>
                </a:solidFill>
                <a:latin typeface="YS Text"/>
              </a:rPr>
              <a:t>образовательную                                                        расшифровка </a:t>
            </a:r>
            <a:r>
              <a:rPr lang="ru-RU" dirty="0">
                <a:solidFill>
                  <a:srgbClr val="002060"/>
                </a:solidFill>
                <a:latin typeface="YS Text"/>
              </a:rPr>
              <a:t>подписи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YS Text"/>
              </a:rPr>
              <a:t>деятельность</a:t>
            </a:r>
          </a:p>
          <a:p>
            <a:pPr lvl="0"/>
            <a:endParaRPr lang="ru-RU" dirty="0" smtClean="0">
              <a:solidFill>
                <a:srgbClr val="262633"/>
              </a:solidFill>
              <a:latin typeface="YS Text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97117" y="2171830"/>
            <a:ext cx="18107" cy="1220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193052" y="2156120"/>
            <a:ext cx="0" cy="12208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38669" y="2188663"/>
            <a:ext cx="18107" cy="12032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6" idx="2"/>
          </p:cNvCxnSpPr>
          <p:nvPr/>
        </p:nvCxnSpPr>
        <p:spPr>
          <a:xfrm>
            <a:off x="6005686" y="2171830"/>
            <a:ext cx="17886" cy="130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019615" y="2188663"/>
            <a:ext cx="51004" cy="12586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787" y="2077012"/>
            <a:ext cx="120290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687208" y="2156120"/>
            <a:ext cx="36214" cy="12912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" y="169534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427" y="97106"/>
            <a:ext cx="914479" cy="9144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4337" y="365645"/>
            <a:ext cx="943623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Вместе с индивидуальной папкой сдаются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065" y="1658074"/>
            <a:ext cx="11248674" cy="409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дополнительно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800" dirty="0">
                <a:solidFill>
                  <a:srgbClr val="002060"/>
                </a:solidFill>
              </a:rPr>
              <a:t>Заявление, </a:t>
            </a:r>
            <a:r>
              <a:rPr lang="ru-RU" sz="2800" dirty="0" smtClean="0">
                <a:solidFill>
                  <a:srgbClr val="002060"/>
                </a:solidFill>
              </a:rPr>
              <a:t>выданное в </a:t>
            </a:r>
            <a:r>
              <a:rPr lang="ru-RU" sz="2800" dirty="0">
                <a:solidFill>
                  <a:srgbClr val="002060"/>
                </a:solidFill>
              </a:rPr>
              <a:t>МФЦ или </a:t>
            </a:r>
            <a:r>
              <a:rPr lang="ru-RU" sz="2800" dirty="0" smtClean="0">
                <a:solidFill>
                  <a:srgbClr val="002060"/>
                </a:solidFill>
              </a:rPr>
              <a:t>распечатанное с портала </a:t>
            </a:r>
            <a:r>
              <a:rPr lang="ru-RU" sz="2800" dirty="0" err="1">
                <a:solidFill>
                  <a:srgbClr val="002060"/>
                </a:solidFill>
              </a:rPr>
              <a:t>Гос.услуги</a:t>
            </a:r>
            <a:endParaRPr lang="ru-RU" sz="2800" dirty="0">
              <a:solidFill>
                <a:srgbClr val="002060"/>
              </a:solidFill>
            </a:endParaRP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800" dirty="0">
                <a:solidFill>
                  <a:srgbClr val="002060"/>
                </a:solidFill>
              </a:rPr>
              <a:t>Титульный лист (1 </a:t>
            </a:r>
            <a:r>
              <a:rPr lang="ru-RU" sz="2800" dirty="0" err="1">
                <a:solidFill>
                  <a:srgbClr val="002060"/>
                </a:solidFill>
              </a:rPr>
              <a:t>экз</a:t>
            </a:r>
            <a:r>
              <a:rPr lang="ru-RU" sz="2800" dirty="0">
                <a:solidFill>
                  <a:srgbClr val="002060"/>
                </a:solidFill>
              </a:rPr>
              <a:t>)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800" dirty="0">
                <a:solidFill>
                  <a:srgbClr val="002060"/>
                </a:solidFill>
              </a:rPr>
              <a:t>Форма заключения </a:t>
            </a:r>
            <a:r>
              <a:rPr lang="ru-RU" sz="2800" dirty="0" smtClean="0">
                <a:solidFill>
                  <a:srgbClr val="002060"/>
                </a:solidFill>
              </a:rPr>
              <a:t>специалиста об </a:t>
            </a:r>
            <a:r>
              <a:rPr lang="ru-RU" sz="2800" dirty="0">
                <a:solidFill>
                  <a:srgbClr val="002060"/>
                </a:solidFill>
              </a:rPr>
              <a:t>уровне профессиональной </a:t>
            </a:r>
            <a:r>
              <a:rPr lang="ru-RU" sz="2800" dirty="0" smtClean="0">
                <a:solidFill>
                  <a:srgbClr val="002060"/>
                </a:solidFill>
              </a:rPr>
              <a:t>деятельности педагогического работника с </a:t>
            </a:r>
            <a:r>
              <a:rPr lang="ru-RU" sz="2800" dirty="0">
                <a:solidFill>
                  <a:srgbClr val="002060"/>
                </a:solidFill>
              </a:rPr>
              <a:t>указанием ФИО, места работы </a:t>
            </a:r>
            <a:r>
              <a:rPr lang="ru-RU" sz="2800" dirty="0" smtClean="0">
                <a:solidFill>
                  <a:srgbClr val="002060"/>
                </a:solidFill>
              </a:rPr>
              <a:t>и </a:t>
            </a:r>
            <a:r>
              <a:rPr lang="ru-RU" sz="2800" dirty="0">
                <a:solidFill>
                  <a:srgbClr val="002060"/>
                </a:solidFill>
              </a:rPr>
              <a:t>должности аттестуемого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800" dirty="0">
                <a:solidFill>
                  <a:srgbClr val="002060"/>
                </a:solidFill>
              </a:rPr>
              <a:t>Копия описи документов, представленных в индивидуальной папке, прошитая, заверенная подписью руководителя (или уполномоченного лица) и печатью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6119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" y="169534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427" y="97106"/>
            <a:ext cx="914479" cy="9144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10326" y="245221"/>
            <a:ext cx="961534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Оформление корешка индивидуальной папки</a:t>
            </a:r>
            <a:r>
              <a:rPr lang="ru-RU" alt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alt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22548" y="1508583"/>
            <a:ext cx="7680195" cy="513731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Корешок папки</a:t>
            </a:r>
          </a:p>
          <a:p>
            <a:pPr marL="228600" marR="0" lvl="0" indent="-22860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Заявленная категория (В – высшая; 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первая, П-Н, </a:t>
            </a:r>
            <a:r>
              <a:rPr lang="ru-RU" sz="11200" dirty="0" smtClean="0">
                <a:solidFill>
                  <a:srgbClr val="002060"/>
                </a:solidFill>
                <a:latin typeface="Calibri"/>
              </a:rPr>
              <a:t>П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-М)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Район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ОУ  (ГБУ ДО , ГБОУ (ОДОД))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Должность 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Ф.И.О.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500" b="0" i="1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10" descr="http://funforkids.ru/pictures/school4/school044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17" y="1307283"/>
            <a:ext cx="29289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ыгнутая влево стрелка 11"/>
          <p:cNvSpPr/>
          <p:nvPr/>
        </p:nvSpPr>
        <p:spPr>
          <a:xfrm>
            <a:off x="7763663" y="1823854"/>
            <a:ext cx="805481" cy="15038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4" y="93522"/>
            <a:ext cx="1025656" cy="1137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437" y="97106"/>
            <a:ext cx="968722" cy="9620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49809" y="400786"/>
            <a:ext cx="3081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66"/>
                </a:solidFill>
                <a:latin typeface="Calibri" panose="020F0502020204030204" pitchFamily="34" charset="0"/>
              </a:rPr>
              <a:t>Нормативная база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3733" y="1071179"/>
            <a:ext cx="107508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24.03.2023 № 196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000" dirty="0" smtClean="0">
                <a:solidFill>
                  <a:srgbClr val="0E75B6"/>
                </a:solidFill>
                <a:cs typeface="Times New Roman" panose="02020603050405020304" pitchFamily="18" charset="0"/>
                <a:hlinkClick r:id="rId4"/>
              </a:rPr>
              <a:t>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образованию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31.08.2023 № 1157-р </a:t>
            </a:r>
            <a:endParaRPr lang="ru-RU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«Об утверждении А</a:t>
            </a:r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дминистративного регламента 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Комитета по образованию по предоставлению государственной услуги по организации и проведению аттестации педагогических работников организаций, осуществляющих образовательную деятельность и находящихся в ведении исполнительных органов государственной власти Санкт-Петербурга, педагогических работников частных организаций, осуществляющих образовательную деятельность на территории Санкт-Петербурга, в соответствии с действующими нормативными правовыми актами Российской Федерации»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 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образованию от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30.01.2023 №51-р </a:t>
            </a:r>
          </a:p>
          <a:p>
            <a:pPr lvl="0" algn="just"/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dirty="0" smtClean="0">
                <a:solidFill>
                  <a:srgbClr val="0E75B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Об </a:t>
            </a:r>
            <a:r>
              <a:rPr lang="ru-RU" sz="2000" dirty="0">
                <a:solidFill>
                  <a:srgbClr val="0E75B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утверждении списка экспертов аттестационной комиссии Комитета по </a:t>
            </a:r>
            <a:r>
              <a:rPr lang="ru-RU" sz="2000" dirty="0" smtClean="0">
                <a:solidFill>
                  <a:srgbClr val="0E75B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образованию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»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" y="169534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5730" y="285002"/>
            <a:ext cx="10443751" cy="719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pPr marL="365125" lvl="0" indent="-255588" algn="ctr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</a:pPr>
            <a:r>
              <a:rPr lang="ru-RU" alt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Результат </a:t>
            </a: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предоставления</a:t>
            </a:r>
          </a:p>
          <a:p>
            <a:pPr marL="365125" lvl="0" indent="-255588" algn="ctr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государственной услуги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</a:p>
          <a:p>
            <a:pPr marL="365125" lvl="0" indent="-255588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</a:pPr>
            <a:r>
              <a:rPr lang="ru-RU" altLang="ru-RU" sz="25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Распоряжение Комитета по образованию «Об 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установлении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(отказе об установлении) 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квалификационной 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категории педагогическим работникам»</a:t>
            </a:r>
          </a:p>
          <a:p>
            <a:pPr marL="365125" lvl="0" indent="-255588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</a:pPr>
            <a:endParaRPr lang="ru-RU" altLang="ru-RU" sz="15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125" lvl="0" indent="-255588" algn="ctr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Способ получения </a:t>
            </a:r>
            <a:r>
              <a:rPr lang="ru-RU" alt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результата</a:t>
            </a:r>
          </a:p>
          <a:p>
            <a:pPr marL="365125" lvl="0" indent="-255588" algn="ctr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</a:pPr>
            <a:endParaRPr lang="ru-RU" altLang="ru-RU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125" lvl="0" indent="-255588" algn="just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</a:pP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Публикация распоряжения 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Комитета 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образованию 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сети «Интернет» </a:t>
            </a:r>
          </a:p>
          <a:p>
            <a:pPr marL="365125" lvl="0" indent="-255588" algn="just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</a:pP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официальном сайте 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Комитета 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ru-RU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ru-RU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spb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ru-RU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84138" lvl="0" indent="25400" algn="just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</a:pP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 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Направления деятельности - Педагогические кадры – 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Распоряжения об 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установлении квалификационных  </a:t>
            </a:r>
            <a:r>
              <a:rPr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категорий</a:t>
            </a:r>
          </a:p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Индивидуальная папка </a:t>
            </a:r>
            <a:r>
              <a:rPr lang="ru-RU" sz="2400" b="1" dirty="0">
                <a:solidFill>
                  <a:srgbClr val="002060"/>
                </a:solidFill>
              </a:rPr>
              <a:t>с приложением к ней </a:t>
            </a:r>
            <a:r>
              <a:rPr lang="ru-RU" sz="2400" b="1" dirty="0" smtClean="0">
                <a:solidFill>
                  <a:srgbClr val="002060"/>
                </a:solidFill>
              </a:rPr>
              <a:t>обезличенного заключения </a:t>
            </a:r>
            <a:r>
              <a:rPr lang="ru-RU" sz="2400" b="1" dirty="0">
                <a:solidFill>
                  <a:srgbClr val="002060"/>
                </a:solidFill>
              </a:rPr>
              <a:t>специалиста об уровне профессиональной деятельности педагогического работника хранится </a:t>
            </a:r>
            <a:r>
              <a:rPr lang="ru-RU" sz="2400" b="1" dirty="0" smtClean="0">
                <a:solidFill>
                  <a:srgbClr val="002060"/>
                </a:solidFill>
              </a:rPr>
              <a:t>5 лет в учреждении, являющемся </a:t>
            </a:r>
            <a:r>
              <a:rPr lang="ru-RU" sz="2400" b="1" dirty="0">
                <a:solidFill>
                  <a:srgbClr val="002060"/>
                </a:solidFill>
              </a:rPr>
              <a:t>местом работы педагогического </a:t>
            </a:r>
            <a:r>
              <a:rPr lang="ru-RU" sz="2400" b="1" dirty="0" smtClean="0">
                <a:solidFill>
                  <a:srgbClr val="002060"/>
                </a:solidFill>
              </a:rPr>
              <a:t>работника.</a:t>
            </a:r>
            <a:endParaRPr lang="ru-RU" sz="2400" b="1" dirty="0">
              <a:solidFill>
                <a:srgbClr val="002060"/>
              </a:solidFill>
            </a:endParaRPr>
          </a:p>
          <a:p>
            <a:pPr marL="84138" lvl="0" indent="25400" algn="just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</a:pP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endParaRPr lang="ru-RU" sz="2400" kern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6950" y="351460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0" i="0" dirty="0">
              <a:solidFill>
                <a:srgbClr val="262633"/>
              </a:solidFill>
              <a:effectLst/>
              <a:latin typeface="YS Tex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481" y="101811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89487" y="1517514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419461" y="4469224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6950" y="351460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0" i="0" dirty="0">
              <a:solidFill>
                <a:srgbClr val="262633"/>
              </a:solidFill>
              <a:effectLst/>
              <a:latin typeface="YS Tex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-6219795"/>
            <a:ext cx="5205984" cy="153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с целью установления соответствия уровня квалификации педагогического работника (добровольная)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7988" y="-121997"/>
            <a:ext cx="6837362" cy="76517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Порядок прохождения аттестации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4624" y="669005"/>
            <a:ext cx="810133" cy="3302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МФЦ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93208" y="644989"/>
            <a:ext cx="2544848" cy="45238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Педагог подает заявление через: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865709" y="840210"/>
            <a:ext cx="1626254" cy="3556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Портал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Госуслуг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583" y="1194901"/>
            <a:ext cx="2128999" cy="10872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Портфолио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бумажном носителе содержит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более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листов 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одной стороны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5195" y="2508313"/>
            <a:ext cx="2334266" cy="12967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Сотрудник МФЦ принимает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заявление,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сканирует документы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портфолио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заверяет электронное дело своей электронной подписью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32944" y="4215804"/>
            <a:ext cx="2217935" cy="12325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Сотрудник МФЦ направляет документы педагога в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60462" y="1363573"/>
            <a:ext cx="2146300" cy="8595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Портфолио </a:t>
            </a:r>
            <a:r>
              <a:rPr lang="ru-RU" sz="1400" b="1" kern="0" dirty="0">
                <a:solidFill>
                  <a:srgbClr val="002060"/>
                </a:solidFill>
              </a:rPr>
              <a:t>на бумажном носителе содержит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более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листов с одной сторо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31061" y="2554717"/>
            <a:ext cx="2629485" cy="13049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Сотрудник МФЦ принимает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заявление,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согласует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дату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подачи портфолио в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Calibri" panose="020F0502020204030204"/>
              </a:rPr>
              <a:t>(не более 15 дней с дня подачи заявления)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15155" y="4089015"/>
            <a:ext cx="3103028" cy="5762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Педагог подает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портфолио в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90684" y="1593152"/>
            <a:ext cx="2710699" cy="7746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Авторизация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Портале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http://www.e-gu.spb.ru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302042" y="3122950"/>
            <a:ext cx="2869546" cy="54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Заполнение и отправка на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Портале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электронного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заявления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Times New Roman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33172" y="4206240"/>
            <a:ext cx="2146300" cy="10634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Загрузка и отправление в ЦА индивидуальной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 папки в электронном виде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Times New Roman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72654" y="4964623"/>
            <a:ext cx="2146300" cy="3683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Проведение экспертизы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720747" y="5510402"/>
            <a:ext cx="7250112" cy="6781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Публикация в сети Интернет на сайте Комитета в разделе «Педагогические кадры» 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распоряжения Комитета «Об установлении (отказе в установлении) квалификационной категории педагогическим работникам»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004174" y="6308725"/>
            <a:ext cx="2988347" cy="4730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Педагог забирает портфолио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ЦА</a:t>
            </a:r>
          </a:p>
        </p:txBody>
      </p:sp>
      <p:cxnSp>
        <p:nvCxnSpPr>
          <p:cNvPr id="4" name="Прямая со стрелкой 3"/>
          <p:cNvCxnSpPr>
            <a:stCxn id="16" idx="1"/>
            <a:endCxn id="11" idx="3"/>
          </p:cNvCxnSpPr>
          <p:nvPr/>
        </p:nvCxnSpPr>
        <p:spPr>
          <a:xfrm flipH="1" flipV="1">
            <a:off x="2564757" y="834105"/>
            <a:ext cx="2628451" cy="370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21" idx="2"/>
            <a:endCxn id="22" idx="0"/>
          </p:cNvCxnSpPr>
          <p:nvPr/>
        </p:nvCxnSpPr>
        <p:spPr>
          <a:xfrm flipH="1">
            <a:off x="6345804" y="2223079"/>
            <a:ext cx="187808" cy="331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2" idx="2"/>
            <a:endCxn id="23" idx="0"/>
          </p:cNvCxnSpPr>
          <p:nvPr/>
        </p:nvCxnSpPr>
        <p:spPr>
          <a:xfrm>
            <a:off x="6345804" y="3859642"/>
            <a:ext cx="20865" cy="229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23" idx="2"/>
            <a:endCxn id="28" idx="0"/>
          </p:cNvCxnSpPr>
          <p:nvPr/>
        </p:nvCxnSpPr>
        <p:spPr>
          <a:xfrm flipH="1">
            <a:off x="6345804" y="4665277"/>
            <a:ext cx="20865" cy="2993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24" idx="2"/>
            <a:endCxn id="25" idx="0"/>
          </p:cNvCxnSpPr>
          <p:nvPr/>
        </p:nvCxnSpPr>
        <p:spPr>
          <a:xfrm flipH="1">
            <a:off x="10736815" y="2367770"/>
            <a:ext cx="9219" cy="7551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10746033" y="3727755"/>
            <a:ext cx="30493" cy="537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3694720" y="4755292"/>
            <a:ext cx="1565629" cy="315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9153426" y="6187783"/>
            <a:ext cx="344921" cy="150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2571551" y="1528072"/>
            <a:ext cx="1964756" cy="6492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Портфолио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электронном носителе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8005" y="2508313"/>
            <a:ext cx="2334266" cy="12967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Сотрудник МФЦ принимает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заявление,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сканирует документы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портфолио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заверяет электронное дело своей электронной подписью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8778" y="2508313"/>
            <a:ext cx="2334266" cy="12967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Сотрудник МФЦ принимает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заявление,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сканирует документы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портфолио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39492" y="2515435"/>
            <a:ext cx="2275664" cy="12895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Сотрудник МФЦ принимает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заявление и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индивидуальную папку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</a:rPr>
              <a:t>на электронном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носителе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2581218" y="991328"/>
            <a:ext cx="2970016" cy="4970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3553929" y="2198096"/>
            <a:ext cx="0" cy="310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16" idx="3"/>
            <a:endCxn id="17" idx="1"/>
          </p:cNvCxnSpPr>
          <p:nvPr/>
        </p:nvCxnSpPr>
        <p:spPr>
          <a:xfrm>
            <a:off x="7738056" y="871181"/>
            <a:ext cx="2127653" cy="1468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17" idx="2"/>
            <a:endCxn id="24" idx="0"/>
          </p:cNvCxnSpPr>
          <p:nvPr/>
        </p:nvCxnSpPr>
        <p:spPr>
          <a:xfrm>
            <a:off x="10678836" y="1195810"/>
            <a:ext cx="67198" cy="3973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26" idx="1"/>
            <a:endCxn id="28" idx="3"/>
          </p:cNvCxnSpPr>
          <p:nvPr/>
        </p:nvCxnSpPr>
        <p:spPr>
          <a:xfrm flipH="1">
            <a:off x="7418954" y="4737978"/>
            <a:ext cx="2214218" cy="410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1366516" y="3820931"/>
            <a:ext cx="799429" cy="4107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64757" y="1018010"/>
            <a:ext cx="855099" cy="510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78408" y="999205"/>
            <a:ext cx="776216" cy="195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8" idx="2"/>
          </p:cNvCxnSpPr>
          <p:nvPr/>
        </p:nvCxnSpPr>
        <p:spPr>
          <a:xfrm flipH="1">
            <a:off x="1155082" y="2282103"/>
            <a:ext cx="1" cy="2054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58" idx="2"/>
          </p:cNvCxnSpPr>
          <p:nvPr/>
        </p:nvCxnSpPr>
        <p:spPr>
          <a:xfrm flipH="1">
            <a:off x="2788920" y="3805027"/>
            <a:ext cx="888404" cy="4266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2"/>
            <a:endCxn id="29" idx="0"/>
          </p:cNvCxnSpPr>
          <p:nvPr/>
        </p:nvCxnSpPr>
        <p:spPr>
          <a:xfrm flipH="1">
            <a:off x="6345803" y="5332923"/>
            <a:ext cx="1" cy="1774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0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" y="97106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2435382" y="4468606"/>
            <a:ext cx="60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957" y="195200"/>
            <a:ext cx="1105428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66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2800" b="1" kern="0" dirty="0" err="1" smtClean="0">
                <a:solidFill>
                  <a:srgbClr val="002060"/>
                </a:solidFill>
              </a:rPr>
              <a:t>Зиньковская</a:t>
            </a:r>
            <a:r>
              <a:rPr lang="ru-RU" sz="2800" b="1" kern="0" dirty="0" smtClean="0">
                <a:solidFill>
                  <a:srgbClr val="002060"/>
                </a:solidFill>
              </a:rPr>
              <a:t> Валентина Ивановна, методист РМЦ</a:t>
            </a:r>
          </a:p>
          <a:p>
            <a:pPr lvl="0" algn="ctr">
              <a:defRPr/>
            </a:pPr>
            <a:endParaRPr lang="ru-RU" sz="2000" b="1" kern="0" dirty="0" smtClean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Региональный модельный центр</a:t>
            </a:r>
          </a:p>
          <a:p>
            <a:pPr lvl="0" algn="ctr"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 Информационно-методический кабинет</a:t>
            </a:r>
          </a:p>
          <a:p>
            <a:pPr algn="ctr">
              <a:defRPr/>
            </a:pPr>
            <a:endParaRPr lang="ru-RU" sz="2800" b="1" kern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800" b="1" kern="0" smtClean="0">
                <a:solidFill>
                  <a:srgbClr val="002060"/>
                </a:solidFill>
              </a:rPr>
              <a:t>тел</a:t>
            </a:r>
            <a:r>
              <a:rPr lang="ru-RU" sz="2800" b="1" kern="0" dirty="0">
                <a:solidFill>
                  <a:srgbClr val="002060"/>
                </a:solidFill>
              </a:rPr>
              <a:t>. 310 43 67 </a:t>
            </a:r>
          </a:p>
          <a:p>
            <a:pPr lvl="0" algn="ctr"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587" y="9710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34"/>
            <a:ext cx="12192000" cy="5797485"/>
          </a:xfrm>
        </p:spPr>
      </p:pic>
    </p:spTree>
    <p:extLst>
      <p:ext uri="{BB962C8B-B14F-4D97-AF65-F5344CB8AC3E}">
        <p14:creationId xmlns:p14="http://schemas.microsoft.com/office/powerpoint/2010/main" val="17007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60893" y="1603065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4" y="93522"/>
            <a:ext cx="1025656" cy="1137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7406" y="261775"/>
            <a:ext cx="115517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28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Основные </a:t>
            </a:r>
            <a:r>
              <a:rPr lang="ru-RU" altLang="ru-RU" sz="2800" b="1" kern="0" dirty="0">
                <a:solidFill>
                  <a:srgbClr val="002060"/>
                </a:solidFill>
                <a:cs typeface="Arial" panose="020B0604020202020204" pitchFamily="34" charset="0"/>
              </a:rPr>
              <a:t>задачи проведения аттестации</a:t>
            </a:r>
            <a:r>
              <a:rPr lang="ru-RU" altLang="ru-RU" sz="2400" b="1" kern="0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стимулирование непрерывного повышения уровня квалификации, методологической культуры, профессионального, личностного и карьерного роста;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altLang="ru-RU" sz="2400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повышение эффективности и качества педагогической деятельности;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выявление потенциальных возможностей педагогических работников;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altLang="ru-RU" sz="2400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обеспечение дифференциации размеров оплаты труда.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altLang="ru-RU" sz="2800" b="1" kern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altLang="ru-RU" sz="28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Основные принципы проведения аттестации: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90385" y="4250166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kern="0" dirty="0">
                <a:solidFill>
                  <a:srgbClr val="002060"/>
                </a:solidFill>
                <a:cs typeface="Arial" panose="020B0604020202020204" pitchFamily="34" charset="0"/>
              </a:rPr>
              <a:t>коллегиальность;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kern="0" dirty="0">
                <a:solidFill>
                  <a:srgbClr val="002060"/>
                </a:solidFill>
                <a:cs typeface="Arial" panose="020B0604020202020204" pitchFamily="34" charset="0"/>
              </a:rPr>
              <a:t>гласность;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kern="0" dirty="0">
                <a:solidFill>
                  <a:srgbClr val="002060"/>
                </a:solidFill>
                <a:cs typeface="Arial" panose="020B0604020202020204" pitchFamily="34" charset="0"/>
              </a:rPr>
              <a:t>открытость;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kern="0" dirty="0">
                <a:solidFill>
                  <a:srgbClr val="002060"/>
                </a:solidFill>
                <a:cs typeface="Arial" panose="020B0604020202020204" pitchFamily="34" charset="0"/>
              </a:rPr>
              <a:t>объективность;</a:t>
            </a:r>
            <a:endParaRPr lang="ru-RU" altLang="ru-RU" sz="2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kern="0" dirty="0">
                <a:solidFill>
                  <a:srgbClr val="002060"/>
                </a:solidFill>
                <a:cs typeface="Arial" panose="020B0604020202020204" pitchFamily="34" charset="0"/>
              </a:rPr>
              <a:t>недопустимость дискриминации.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428" y="9352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146315" y="1750603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4" y="93522"/>
            <a:ext cx="1025656" cy="1137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028" y="119219"/>
            <a:ext cx="914479" cy="9144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89888" y="468821"/>
            <a:ext cx="9582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uphemia" pitchFamily="34" charset="0"/>
                <a:ea typeface="+mj-ea"/>
                <a:cs typeface="Times New Roman" panose="02020603050405020304" pitchFamily="18" charset="0"/>
              </a:rPr>
              <a:t>Аттестация педагогических работников в целях подтверждения соответствия занимаемой должности в образовательных организациях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uphemia" pitchFamily="34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7327" y="2062973"/>
            <a:ext cx="3483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Нормативные </a:t>
            </a:r>
            <a:r>
              <a:rPr lang="ru-RU" alt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документы:</a:t>
            </a:r>
            <a:endParaRPr lang="ru-RU" alt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216" y="2661027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Федеральный закон от 29 декабря 2012 г. N 273-ФЗ «Об </a:t>
            </a:r>
            <a:r>
              <a:rPr lang="ru-RU" alt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образовании в </a:t>
            </a:r>
            <a:r>
              <a:rPr lang="ru-RU" alt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Российской Федерации»;</a:t>
            </a:r>
            <a:endParaRPr lang="ru-RU" alt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Федеральный закон от 30.12.2001 № 197-ФЗ «Трудовой кодекс Российской Федерации»;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Приказ </a:t>
            </a:r>
            <a:r>
              <a:rPr lang="ru-RU" altLang="ru-RU" sz="2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России от 24.03.2023 № 196 «Об утверждении Порядка проведения аттестации педагогических работников организаций, осуществляющих образовательную деятельность</a:t>
            </a:r>
            <a:r>
              <a:rPr lang="ru-RU" alt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».</a:t>
            </a:r>
            <a:endParaRPr lang="ru-RU" alt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4" y="93522"/>
            <a:ext cx="1025656" cy="1137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028" y="119219"/>
            <a:ext cx="914479" cy="9144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22572" y="2048379"/>
            <a:ext cx="10972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Федеральный закон от 29.12.2012 N 273-ФЗ «Об образовании в Российской Федерации»</a:t>
            </a:r>
          </a:p>
          <a:p>
            <a:pPr lvl="0" algn="just">
              <a:defRPr/>
            </a:pPr>
            <a:endParaRPr lang="ru-RU" b="1" dirty="0">
              <a:solidFill>
                <a:srgbClr val="514843"/>
              </a:solidFill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Статья 48</a:t>
            </a:r>
          </a:p>
          <a:p>
            <a:pPr lvl="0">
              <a:defRPr/>
            </a:pPr>
            <a:r>
              <a:rPr 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 Педагогические </a:t>
            </a: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работники 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обязаны</a:t>
            </a: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проходить </a:t>
            </a: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аттестацию на соответствие занимаемой должности в порядке, </a:t>
            </a:r>
            <a:r>
              <a:rPr 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установленном законодательством </a:t>
            </a: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об образовании</a:t>
            </a:r>
            <a:r>
              <a:rPr 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Tx/>
              <a:buChar char="-"/>
              <a:defRPr/>
            </a:pPr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49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аттестации педагогических работников в целях подтверждения соответствия педагогических работников занимаемым ими должностям осуществляется </a:t>
            </a: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один раз в пять лет </a:t>
            </a:r>
            <a:r>
              <a:rPr lang="ru-RU" alt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основе оценки их профессиональной деятельности </a:t>
            </a: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аттестационными комиссиями, самостоятельно формируемыми организациями</a:t>
            </a:r>
            <a:r>
              <a:rPr lang="ru-RU" alt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осуществляющими образовательную деятельность.</a:t>
            </a:r>
          </a:p>
          <a:p>
            <a:pPr marL="342900" lvl="0" indent="-342900" algn="just">
              <a:buFontTx/>
              <a:buChar char="-"/>
              <a:defRPr/>
            </a:pPr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0108" y="506052"/>
            <a:ext cx="92678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Обязательность и периодичность прохождения аттестации 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целях подтверждения соответствия занимаемой должности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146315" y="1750603"/>
            <a:ext cx="10042713" cy="242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Aft>
                <a:spcPct val="0"/>
              </a:spcAft>
              <a:buClr>
                <a:prstClr val="white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3500" b="1" cap="all" dirty="0">
              <a:solidFill>
                <a:srgbClr val="3F29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4" y="93522"/>
            <a:ext cx="1025656" cy="1137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744" y="455087"/>
            <a:ext cx="117423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0" algn="ctr" defTabSz="882650">
              <a:tabLst>
                <a:tab pos="4752975" algn="l"/>
              </a:tabLst>
              <a:defRPr/>
            </a:pPr>
            <a:r>
              <a:rPr lang="ru-RU" altLang="ru-RU" sz="28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Аттестация </a:t>
            </a:r>
            <a:endParaRPr lang="ru-RU" altLang="ru-RU" sz="28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altLang="ru-RU" sz="2800" b="1" kern="0" dirty="0">
                <a:solidFill>
                  <a:srgbClr val="002060"/>
                </a:solidFill>
                <a:cs typeface="Arial" panose="020B0604020202020204" pitchFamily="34" charset="0"/>
              </a:rPr>
              <a:t>в целях подтверждения соответствия занимаемой должности </a:t>
            </a:r>
            <a:endParaRPr lang="ru-RU" sz="2800" kern="0" dirty="0">
              <a:solidFill>
                <a:sysClr val="windowText" lastClr="0000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проводится на </a:t>
            </a:r>
            <a:r>
              <a:rPr lang="ru-RU" sz="2400" dirty="0">
                <a:solidFill>
                  <a:srgbClr val="002060"/>
                </a:solidFill>
              </a:rPr>
              <a:t>основе оценки </a:t>
            </a:r>
            <a:r>
              <a:rPr lang="ru-RU" sz="2400" dirty="0" smtClean="0">
                <a:solidFill>
                  <a:srgbClr val="002060"/>
                </a:solidFill>
              </a:rPr>
              <a:t>профессиональной </a:t>
            </a:r>
            <a:r>
              <a:rPr lang="ru-RU" sz="2400" dirty="0">
                <a:solidFill>
                  <a:srgbClr val="002060"/>
                </a:solidFill>
              </a:rPr>
              <a:t>деятельности аттестационными комиссиями, самостоятельно формируемыми </a:t>
            </a:r>
            <a:r>
              <a:rPr lang="ru-RU" sz="2400" dirty="0" smtClean="0">
                <a:solidFill>
                  <a:srgbClr val="002060"/>
                </a:solidFill>
              </a:rPr>
              <a:t>организациями;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аттестационная комиссия создается распорядительным актом работодателя в составе </a:t>
            </a:r>
            <a:r>
              <a:rPr lang="ru-RU" sz="2400" dirty="0">
                <a:solidFill>
                  <a:srgbClr val="002060"/>
                </a:solidFill>
              </a:rPr>
              <a:t>председателя комиссии, заместителя председателя, секретаря и членов </a:t>
            </a:r>
            <a:r>
              <a:rPr lang="ru-RU" sz="2400" dirty="0" smtClean="0">
                <a:solidFill>
                  <a:srgbClr val="002060"/>
                </a:solidFill>
              </a:rPr>
              <a:t>комиссии (представителя выборного органа профсоюзной организации);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работодатель </a:t>
            </a:r>
            <a:r>
              <a:rPr lang="ru-RU" sz="2400" dirty="0">
                <a:solidFill>
                  <a:srgbClr val="002060"/>
                </a:solidFill>
              </a:rPr>
              <a:t>знакомит </a:t>
            </a:r>
            <a:r>
              <a:rPr lang="ru-RU" sz="2400" dirty="0" smtClean="0">
                <a:solidFill>
                  <a:srgbClr val="002060"/>
                </a:solidFill>
              </a:rPr>
              <a:t>с </a:t>
            </a:r>
            <a:r>
              <a:rPr lang="ru-RU" sz="2400" dirty="0">
                <a:solidFill>
                  <a:srgbClr val="002060"/>
                </a:solidFill>
              </a:rPr>
              <a:t>распорядительным актом, содержащим список работников организации, подлежащих аттестации, график проведения аттестации, под </a:t>
            </a:r>
            <a:r>
              <a:rPr lang="ru-RU" sz="2400" dirty="0" smtClean="0">
                <a:solidFill>
                  <a:srgbClr val="002060"/>
                </a:solidFill>
              </a:rPr>
              <a:t>подпись </a:t>
            </a:r>
            <a:r>
              <a:rPr lang="ru-RU" sz="2400" b="1" dirty="0">
                <a:solidFill>
                  <a:srgbClr val="002060"/>
                </a:solidFill>
              </a:rPr>
              <a:t>не менее чем за 30 календарных дней </a:t>
            </a:r>
            <a:r>
              <a:rPr lang="ru-RU" sz="2400" dirty="0" smtClean="0">
                <a:solidFill>
                  <a:srgbClr val="002060"/>
                </a:solidFill>
              </a:rPr>
              <a:t>до </a:t>
            </a:r>
            <a:r>
              <a:rPr lang="ru-RU" sz="2400" dirty="0">
                <a:solidFill>
                  <a:srgbClr val="002060"/>
                </a:solidFill>
              </a:rPr>
              <a:t>дня </a:t>
            </a:r>
            <a:r>
              <a:rPr lang="ru-RU" sz="2400" dirty="0" smtClean="0">
                <a:solidFill>
                  <a:srgbClr val="002060"/>
                </a:solidFill>
              </a:rPr>
              <a:t>проведения аттестации;</a:t>
            </a: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028" y="119219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Небесная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wrap="square">
        <a:spAutoFit/>
      </a:bodyPr>
      <a:lstStyle>
        <a:defPPr algn="just">
          <a:defRPr sz="2400" b="1" kern="0" dirty="0">
            <a:solidFill>
              <a:srgbClr val="002060"/>
            </a:solidFill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6950</TotalTime>
  <Words>2024</Words>
  <Application>Microsoft Office PowerPoint</Application>
  <PresentationFormat>Широкоэкранный</PresentationFormat>
  <Paragraphs>418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Arial</vt:lpstr>
      <vt:lpstr>Calibri</vt:lpstr>
      <vt:lpstr>Calibri Light</vt:lpstr>
      <vt:lpstr>Euphemia</vt:lpstr>
      <vt:lpstr>Lucida Sans Unicode</vt:lpstr>
      <vt:lpstr>Symbol</vt:lpstr>
      <vt:lpstr>Times New Roman</vt:lpstr>
      <vt:lpstr>TimesNewRomanPSMT</vt:lpstr>
      <vt:lpstr>Wingdings</vt:lpstr>
      <vt:lpstr>YS Text</vt:lpstr>
      <vt:lpstr>1_Небесная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179</cp:revision>
  <dcterms:created xsi:type="dcterms:W3CDTF">2022-09-27T08:48:48Z</dcterms:created>
  <dcterms:modified xsi:type="dcterms:W3CDTF">2024-02-05T14:31:00Z</dcterms:modified>
</cp:coreProperties>
</file>