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id" ContentType="audio/mid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1"/>
  </p:notesMasterIdLst>
  <p:handoutMasterIdLst>
    <p:handoutMasterId r:id="rId52"/>
  </p:handoutMasterIdLst>
  <p:sldIdLst>
    <p:sldId id="256" r:id="rId2"/>
    <p:sldId id="275" r:id="rId3"/>
    <p:sldId id="278" r:id="rId4"/>
    <p:sldId id="336" r:id="rId5"/>
    <p:sldId id="277" r:id="rId6"/>
    <p:sldId id="337" r:id="rId7"/>
    <p:sldId id="284" r:id="rId8"/>
    <p:sldId id="342" r:id="rId9"/>
    <p:sldId id="343" r:id="rId10"/>
    <p:sldId id="338" r:id="rId11"/>
    <p:sldId id="339" r:id="rId12"/>
    <p:sldId id="340" r:id="rId13"/>
    <p:sldId id="288" r:id="rId14"/>
    <p:sldId id="289" r:id="rId15"/>
    <p:sldId id="294" r:id="rId16"/>
    <p:sldId id="293" r:id="rId17"/>
    <p:sldId id="291" r:id="rId18"/>
    <p:sldId id="290" r:id="rId19"/>
    <p:sldId id="261" r:id="rId20"/>
    <p:sldId id="324" r:id="rId21"/>
    <p:sldId id="327" r:id="rId22"/>
    <p:sldId id="322" r:id="rId23"/>
    <p:sldId id="299" r:id="rId24"/>
    <p:sldId id="298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8" r:id="rId33"/>
    <p:sldId id="307" r:id="rId34"/>
    <p:sldId id="309" r:id="rId35"/>
    <p:sldId id="310" r:id="rId36"/>
    <p:sldId id="311" r:id="rId37"/>
    <p:sldId id="313" r:id="rId38"/>
    <p:sldId id="312" r:id="rId39"/>
    <p:sldId id="314" r:id="rId40"/>
    <p:sldId id="328" r:id="rId41"/>
    <p:sldId id="329" r:id="rId42"/>
    <p:sldId id="319" r:id="rId43"/>
    <p:sldId id="316" r:id="rId44"/>
    <p:sldId id="317" r:id="rId45"/>
    <p:sldId id="330" r:id="rId46"/>
    <p:sldId id="331" r:id="rId47"/>
    <p:sldId id="333" r:id="rId48"/>
    <p:sldId id="334" r:id="rId49"/>
    <p:sldId id="332" r:id="rId5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66B3F5C-B718-4EE3-9DC5-DB47BAAF2E3C}">
          <p14:sldIdLst>
            <p14:sldId id="256"/>
          </p14:sldIdLst>
        </p14:section>
        <p14:section name="Словарь профессий" id="{F413F679-73E0-4D12-A4A3-0D677A05CE93}">
          <p14:sldIdLst>
            <p14:sldId id="275"/>
            <p14:sldId id="278"/>
            <p14:sldId id="336"/>
          </p14:sldIdLst>
        </p14:section>
        <p14:section name="Анаграммы" id="{C2529E88-5F0B-4209-A861-D1FAC9F04F33}">
          <p14:sldIdLst>
            <p14:sldId id="277"/>
            <p14:sldId id="337"/>
          </p14:sldIdLst>
        </p14:section>
        <p14:section name="Ребусы" id="{4A751F3B-A861-4E92-B6E9-5F416BB0851B}">
          <p14:sldIdLst>
            <p14:sldId id="284"/>
            <p14:sldId id="342"/>
            <p14:sldId id="343"/>
            <p14:sldId id="338"/>
            <p14:sldId id="339"/>
            <p14:sldId id="340"/>
          </p14:sldIdLst>
        </p14:section>
        <p14:section name="Своя игра" id="{38C996E9-2BD4-4612-9218-DAEE0F08E238}">
          <p14:sldIdLst>
            <p14:sldId id="288"/>
            <p14:sldId id="289"/>
            <p14:sldId id="294"/>
            <p14:sldId id="293"/>
            <p14:sldId id="291"/>
            <p14:sldId id="290"/>
            <p14:sldId id="261"/>
            <p14:sldId id="324"/>
            <p14:sldId id="327"/>
            <p14:sldId id="322"/>
            <p14:sldId id="299"/>
            <p14:sldId id="298"/>
            <p14:sldId id="300"/>
            <p14:sldId id="301"/>
            <p14:sldId id="302"/>
            <p14:sldId id="303"/>
            <p14:sldId id="304"/>
            <p14:sldId id="305"/>
            <p14:sldId id="306"/>
            <p14:sldId id="308"/>
            <p14:sldId id="307"/>
            <p14:sldId id="309"/>
            <p14:sldId id="310"/>
            <p14:sldId id="311"/>
            <p14:sldId id="313"/>
            <p14:sldId id="312"/>
            <p14:sldId id="314"/>
            <p14:sldId id="328"/>
            <p14:sldId id="329"/>
            <p14:sldId id="319"/>
            <p14:sldId id="316"/>
            <p14:sldId id="317"/>
            <p14:sldId id="330"/>
            <p14:sldId id="331"/>
            <p14:sldId id="333"/>
            <p14:sldId id="334"/>
            <p14:sldId id="3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8691"/>
    <a:srgbClr val="FFC000"/>
    <a:srgbClr val="420000"/>
    <a:srgbClr val="FF9900"/>
    <a:srgbClr val="FEFAE8"/>
    <a:srgbClr val="FFFFE7"/>
    <a:srgbClr val="FFF0E1"/>
    <a:srgbClr val="DC8ACC"/>
    <a:srgbClr val="CE98CE"/>
    <a:srgbClr val="E48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39" autoAdjust="0"/>
    <p:restoredTop sz="94660"/>
  </p:normalViewPr>
  <p:slideViewPr>
    <p:cSldViewPr>
      <p:cViewPr varScale="1">
        <p:scale>
          <a:sx n="74" d="100"/>
          <a:sy n="74" d="100"/>
        </p:scale>
        <p:origin x="60" y="6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184" cy="496650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907" y="0"/>
            <a:ext cx="2945184" cy="496650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2C8DDDB1-BE7A-43AC-BDBC-ED467D6EFDB7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402"/>
            <a:ext cx="2945184" cy="496650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907" y="9428402"/>
            <a:ext cx="2945184" cy="496650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50DE262A-18F9-4184-862B-99B8E557E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475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4B13EB79-3B57-4114-9114-0C63CF1AB129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312" tIns="45656" rIns="91312" bIns="4565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EFEB3653-EB54-4980-968A-22B846E323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357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740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8BC-5C7B-4479-92C3-CC5F473E6198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978C-339A-4FC2-A0F5-0DFA753C1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8BC-5C7B-4479-92C3-CC5F473E6198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978C-339A-4FC2-A0F5-0DFA753C1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8BC-5C7B-4479-92C3-CC5F473E6198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978C-339A-4FC2-A0F5-0DFA753C1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8BC-5C7B-4479-92C3-CC5F473E6198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978C-339A-4FC2-A0F5-0DFA753C1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8BC-5C7B-4479-92C3-CC5F473E6198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978C-339A-4FC2-A0F5-0DFA753C1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8BC-5C7B-4479-92C3-CC5F473E6198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978C-339A-4FC2-A0F5-0DFA753C1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8BC-5C7B-4479-92C3-CC5F473E6198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978C-339A-4FC2-A0F5-0DFA753C1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8BC-5C7B-4479-92C3-CC5F473E6198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978C-339A-4FC2-A0F5-0DFA753C1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8BC-5C7B-4479-92C3-CC5F473E6198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978C-339A-4FC2-A0F5-0DFA753C1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8BC-5C7B-4479-92C3-CC5F473E6198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978C-339A-4FC2-A0F5-0DFA753C1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8BC-5C7B-4479-92C3-CC5F473E6198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850D978C-339A-4FC2-A0F5-0DFA753C1A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7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6408BC-5C7B-4479-92C3-CC5F473E6198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0D978C-339A-4FC2-A0F5-0DFA753C1AC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slide" Target="slide26.xml"/><Relationship Id="rId18" Type="http://schemas.openxmlformats.org/officeDocument/2006/relationships/slide" Target="slide31.xml"/><Relationship Id="rId26" Type="http://schemas.openxmlformats.org/officeDocument/2006/relationships/slide" Target="slide39.xml"/><Relationship Id="rId3" Type="http://schemas.openxmlformats.org/officeDocument/2006/relationships/slide" Target="slide16.xml"/><Relationship Id="rId21" Type="http://schemas.openxmlformats.org/officeDocument/2006/relationships/slide" Target="slide34.xml"/><Relationship Id="rId34" Type="http://schemas.openxmlformats.org/officeDocument/2006/relationships/slide" Target="slide47.xml"/><Relationship Id="rId7" Type="http://schemas.openxmlformats.org/officeDocument/2006/relationships/slide" Target="slide20.xml"/><Relationship Id="rId12" Type="http://schemas.openxmlformats.org/officeDocument/2006/relationships/slide" Target="slide25.xml"/><Relationship Id="rId17" Type="http://schemas.openxmlformats.org/officeDocument/2006/relationships/slide" Target="slide30.xml"/><Relationship Id="rId25" Type="http://schemas.openxmlformats.org/officeDocument/2006/relationships/slide" Target="slide38.xml"/><Relationship Id="rId33" Type="http://schemas.openxmlformats.org/officeDocument/2006/relationships/slide" Target="slide46.xml"/><Relationship Id="rId2" Type="http://schemas.openxmlformats.org/officeDocument/2006/relationships/slide" Target="slide15.xml"/><Relationship Id="rId16" Type="http://schemas.openxmlformats.org/officeDocument/2006/relationships/slide" Target="slide29.xml"/><Relationship Id="rId20" Type="http://schemas.openxmlformats.org/officeDocument/2006/relationships/slide" Target="slide33.xml"/><Relationship Id="rId29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slide" Target="slide24.xml"/><Relationship Id="rId24" Type="http://schemas.openxmlformats.org/officeDocument/2006/relationships/slide" Target="slide37.xml"/><Relationship Id="rId32" Type="http://schemas.openxmlformats.org/officeDocument/2006/relationships/slide" Target="slide45.xml"/><Relationship Id="rId5" Type="http://schemas.openxmlformats.org/officeDocument/2006/relationships/slide" Target="slide18.xml"/><Relationship Id="rId15" Type="http://schemas.openxmlformats.org/officeDocument/2006/relationships/slide" Target="slide28.xml"/><Relationship Id="rId23" Type="http://schemas.openxmlformats.org/officeDocument/2006/relationships/slide" Target="slide36.xml"/><Relationship Id="rId28" Type="http://schemas.openxmlformats.org/officeDocument/2006/relationships/slide" Target="slide41.xml"/><Relationship Id="rId36" Type="http://schemas.openxmlformats.org/officeDocument/2006/relationships/slide" Target="slide49.xml"/><Relationship Id="rId10" Type="http://schemas.openxmlformats.org/officeDocument/2006/relationships/slide" Target="slide23.xml"/><Relationship Id="rId19" Type="http://schemas.openxmlformats.org/officeDocument/2006/relationships/slide" Target="slide32.xml"/><Relationship Id="rId31" Type="http://schemas.openxmlformats.org/officeDocument/2006/relationships/slide" Target="slide44.xml"/><Relationship Id="rId4" Type="http://schemas.openxmlformats.org/officeDocument/2006/relationships/slide" Target="slide17.xml"/><Relationship Id="rId9" Type="http://schemas.openxmlformats.org/officeDocument/2006/relationships/slide" Target="slide22.xml"/><Relationship Id="rId14" Type="http://schemas.openxmlformats.org/officeDocument/2006/relationships/slide" Target="slide27.xml"/><Relationship Id="rId22" Type="http://schemas.openxmlformats.org/officeDocument/2006/relationships/slide" Target="slide35.xml"/><Relationship Id="rId27" Type="http://schemas.openxmlformats.org/officeDocument/2006/relationships/slide" Target="slide40.xml"/><Relationship Id="rId30" Type="http://schemas.openxmlformats.org/officeDocument/2006/relationships/slide" Target="slide43.xml"/><Relationship Id="rId35" Type="http://schemas.openxmlformats.org/officeDocument/2006/relationships/slide" Target="slide48.xml"/><Relationship Id="rId8" Type="http://schemas.openxmlformats.org/officeDocument/2006/relationships/slide" Target="slide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id"/><Relationship Id="rId7" Type="http://schemas.openxmlformats.org/officeDocument/2006/relationships/image" Target="../media/image5.jpeg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2.mid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id"/><Relationship Id="rId7" Type="http://schemas.openxmlformats.org/officeDocument/2006/relationships/image" Target="../media/image7.jpeg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2.mid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id"/><Relationship Id="rId7" Type="http://schemas.openxmlformats.org/officeDocument/2006/relationships/image" Target="../media/image6.png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2.mid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7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39094">
            <a:off x="4707985" y="2831240"/>
            <a:ext cx="5248284" cy="2488209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700" dirty="0">
                <a:ln w="0">
                  <a:solidFill>
                    <a:srgbClr val="E6AF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Профессии от А до Я</a:t>
            </a:r>
          </a:p>
        </p:txBody>
      </p:sp>
      <p:pic>
        <p:nvPicPr>
          <p:cNvPr id="15" name="Рисунок 14" descr="профессии слаймы2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t="21704" b="25434"/>
          <a:stretch>
            <a:fillRect/>
          </a:stretch>
        </p:blipFill>
        <p:spPr>
          <a:xfrm rot="432589">
            <a:off x="6093053" y="1247070"/>
            <a:ext cx="2802734" cy="2229181"/>
          </a:xfrm>
        </p:spPr>
      </p:pic>
    </p:spTree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996087"/>
            <a:ext cx="4427984" cy="1784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9"/>
          <a:stretch/>
        </p:blipFill>
        <p:spPr bwMode="auto">
          <a:xfrm>
            <a:off x="6600056" y="2924944"/>
            <a:ext cx="3744416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4784184"/>
            <a:ext cx="4392488" cy="1597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528048" y="1340768"/>
            <a:ext cx="3638208" cy="80918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Bookman Old Style" pitchFamily="18" charset="0"/>
              </a:rPr>
              <a:t>гимнаст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440692" y="3284984"/>
            <a:ext cx="3638208" cy="8091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chemeClr val="tx1"/>
                </a:solidFill>
                <a:latin typeface="Bookman Old Style" pitchFamily="18" charset="0"/>
              </a:rPr>
              <a:t>летчик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672064" y="5085184"/>
            <a:ext cx="3638208" cy="8091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chemeClr val="tx1"/>
                </a:solidFill>
                <a:latin typeface="Bookman Old Style" pitchFamily="18" charset="0"/>
              </a:rPr>
              <a:t>топограф</a:t>
            </a:r>
          </a:p>
        </p:txBody>
      </p:sp>
    </p:spTree>
    <p:extLst>
      <p:ext uri="{BB962C8B-B14F-4D97-AF65-F5344CB8AC3E}">
        <p14:creationId xmlns:p14="http://schemas.microsoft.com/office/powerpoint/2010/main" val="5253841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528048" y="1340768"/>
            <a:ext cx="3638208" cy="80918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Bookman Old Style" pitchFamily="18" charset="0"/>
              </a:rPr>
              <a:t>доктор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847528" y="3212976"/>
            <a:ext cx="3638208" cy="8091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chemeClr val="tx1"/>
                </a:solidFill>
                <a:latin typeface="Bookman Old Style" pitchFamily="18" charset="0"/>
              </a:rPr>
              <a:t>слесарь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672064" y="5085184"/>
            <a:ext cx="3638208" cy="8091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chemeClr val="tx1"/>
                </a:solidFill>
                <a:latin typeface="Bookman Old Style" pitchFamily="18" charset="0"/>
              </a:rPr>
              <a:t>эколог</a:t>
            </a:r>
          </a:p>
        </p:txBody>
      </p:sp>
      <p:pic>
        <p:nvPicPr>
          <p:cNvPr id="13" name="Рисунок 1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8" r="8332"/>
          <a:stretch/>
        </p:blipFill>
        <p:spPr>
          <a:xfrm>
            <a:off x="2279577" y="836712"/>
            <a:ext cx="3470895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2924945"/>
            <a:ext cx="4932040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073" y="4873716"/>
            <a:ext cx="3843878" cy="1507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0041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528048" y="1196752"/>
            <a:ext cx="3638208" cy="80918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Bookman Old Style" pitchFamily="18" charset="0"/>
              </a:rPr>
              <a:t>лесник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207568" y="3140968"/>
            <a:ext cx="3638208" cy="8091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chemeClr val="tx1"/>
                </a:solidFill>
                <a:latin typeface="Bookman Old Style" pitchFamily="18" charset="0"/>
              </a:rPr>
              <a:t>радист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672064" y="5013176"/>
            <a:ext cx="3638208" cy="8091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chemeClr val="tx1"/>
                </a:solidFill>
                <a:latin typeface="Bookman Old Style" pitchFamily="18" charset="0"/>
              </a:rPr>
              <a:t>юрист</a:t>
            </a:r>
          </a:p>
        </p:txBody>
      </p:sp>
      <p:pic>
        <p:nvPicPr>
          <p:cNvPr id="13" name="Рисунок 1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6" r="19448"/>
          <a:stretch/>
        </p:blipFill>
        <p:spPr>
          <a:xfrm>
            <a:off x="1919537" y="692696"/>
            <a:ext cx="4087357" cy="2075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5" r="13380"/>
          <a:stretch/>
        </p:blipFill>
        <p:spPr>
          <a:xfrm>
            <a:off x="6048036" y="2784724"/>
            <a:ext cx="4080412" cy="1868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" r="7883"/>
          <a:stretch/>
        </p:blipFill>
        <p:spPr>
          <a:xfrm>
            <a:off x="1991545" y="4505326"/>
            <a:ext cx="4015349" cy="1876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8976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39094">
            <a:off x="4639708" y="2824437"/>
            <a:ext cx="5248284" cy="2488209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700" dirty="0">
                <a:ln w="0">
                  <a:solidFill>
                    <a:srgbClr val="E6AF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Своя игра</a:t>
            </a:r>
          </a:p>
        </p:txBody>
      </p:sp>
      <p:pic>
        <p:nvPicPr>
          <p:cNvPr id="7" name="Рисунок 6" descr="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67720">
            <a:off x="5024430" y="1037253"/>
            <a:ext cx="4714876" cy="3507408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118911"/>
              </p:ext>
            </p:extLst>
          </p:nvPr>
        </p:nvGraphicFramePr>
        <p:xfrm>
          <a:off x="2024035" y="548680"/>
          <a:ext cx="8229599" cy="600079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143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7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72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7256">
                <a:tc>
                  <a:txBody>
                    <a:bodyPr/>
                    <a:lstStyle/>
                    <a:p>
                      <a:pPr algn="l"/>
                      <a:r>
                        <a:rPr lang="ru-RU" sz="2400" b="1" cap="all" spc="0" dirty="0">
                          <a:ln w="9000" cmpd="sng">
                            <a:solidFill>
                              <a:srgbClr val="FFC000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ПРОФИ-ТЕСТ</a:t>
                      </a:r>
                      <a:r>
                        <a:rPr lang="ru-RU" sz="2400" b="1" cap="all" spc="0" baseline="0" dirty="0">
                          <a:ln w="9000" cmpd="sng">
                            <a:solidFill>
                              <a:srgbClr val="FFC000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«ВСЕ О ШКОЛЕ»</a:t>
                      </a:r>
                      <a:endParaRPr lang="ru-RU" sz="2400" b="1" cap="all" spc="0" dirty="0">
                        <a:ln w="9000" cmpd="sng">
                          <a:solidFill>
                            <a:srgbClr val="FFC000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2" action="ppaction://hlinksldjump"/>
                        </a:rPr>
                        <a:t>10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3" action="ppaction://hlinksldjump"/>
                        </a:rPr>
                        <a:t>20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4" action="ppaction://hlinksldjump"/>
                        </a:rPr>
                        <a:t>30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5" action="ppaction://hlinksldjump"/>
                        </a:rPr>
                        <a:t>40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6" action="ppaction://hlinksldjump"/>
                        </a:rPr>
                        <a:t>50</a:t>
                      </a:r>
                      <a:endParaRPr lang="ru-RU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cap="all" spc="0" dirty="0">
                          <a:ln w="9000" cmpd="sng">
                            <a:solidFill>
                              <a:srgbClr val="FFC000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ПРОМЫШЛЕННЫЙ ПЕТЕРБУРГ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7" action="ppaction://hlinksldjump"/>
                        </a:rPr>
                        <a:t>10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8" action="ppaction://hlinksldjump"/>
                        </a:rPr>
                        <a:t>20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9" action="ppaction://hlinksldjump"/>
                        </a:rPr>
                        <a:t>30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10" action="ppaction://hlinksldjump"/>
                        </a:rPr>
                        <a:t>40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11" action="ppaction://hlinksldjump"/>
                        </a:rPr>
                        <a:t>50</a:t>
                      </a:r>
                      <a:endParaRPr lang="ru-RU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cap="all" spc="0" dirty="0">
                          <a:ln w="9000" cmpd="sng">
                            <a:solidFill>
                              <a:srgbClr val="FFC000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Загадки-обманки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12" action="ppaction://hlinksldjump"/>
                        </a:rPr>
                        <a:t>10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13" action="ppaction://hlinksldjump"/>
                        </a:rPr>
                        <a:t>20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14" action="ppaction://hlinksldjump"/>
                        </a:rPr>
                        <a:t>30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15" action="ppaction://hlinksldjump"/>
                        </a:rPr>
                        <a:t>40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16" action="ppaction://hlinksldjump"/>
                        </a:rPr>
                        <a:t>50</a:t>
                      </a:r>
                      <a:endParaRPr lang="ru-RU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cap="all" spc="0" dirty="0">
                          <a:ln w="9000" cmpd="sng">
                            <a:solidFill>
                              <a:srgbClr val="FFC000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Синонимы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17" action="ppaction://hlinksldjump"/>
                        </a:rPr>
                        <a:t>10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18" action="ppaction://hlinksldjump"/>
                        </a:rPr>
                        <a:t>20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19" action="ppaction://hlinksldjump"/>
                        </a:rPr>
                        <a:t>30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20" action="ppaction://hlinksldjump"/>
                        </a:rPr>
                        <a:t>40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21" action="ppaction://hlinksldjump"/>
                        </a:rPr>
                        <a:t>50</a:t>
                      </a:r>
                      <a:endParaRPr lang="ru-RU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cap="all" spc="0" dirty="0">
                          <a:ln w="9000" cmpd="sng">
                            <a:solidFill>
                              <a:srgbClr val="FFC000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Слова-слова…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22" action="ppaction://hlinksldjump"/>
                        </a:rPr>
                        <a:t>10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23" action="ppaction://hlinksldjump"/>
                        </a:rPr>
                        <a:t>20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24" action="ppaction://hlinksldjump"/>
                        </a:rPr>
                        <a:t>30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25" action="ppaction://hlinksldjump"/>
                        </a:rPr>
                        <a:t>40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26" action="ppaction://hlinksldjump"/>
                        </a:rPr>
                        <a:t>50</a:t>
                      </a:r>
                      <a:endParaRPr lang="ru-RU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cap="all" spc="0" dirty="0">
                          <a:ln w="9000" cmpd="sng">
                            <a:solidFill>
                              <a:srgbClr val="FFC000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ОН/ОНА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27" action="ppaction://hlinksldjump"/>
                        </a:rPr>
                        <a:t>10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28" action="ppaction://hlinksldjump"/>
                        </a:rPr>
                        <a:t>20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29" action="ppaction://hlinksldjump"/>
                        </a:rPr>
                        <a:t>30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30" action="ppaction://hlinksldjump"/>
                        </a:rPr>
                        <a:t>40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31" action="ppaction://hlinksldjump"/>
                        </a:rPr>
                        <a:t>50</a:t>
                      </a:r>
                      <a:endParaRPr lang="ru-RU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cap="all" spc="0" dirty="0">
                          <a:ln w="9000" cmpd="sng">
                            <a:solidFill>
                              <a:srgbClr val="FFC000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О профессиях с юмором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32" action="ppaction://hlinksldjump"/>
                        </a:rPr>
                        <a:t>10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33" action="ppaction://hlinksldjump"/>
                        </a:rPr>
                        <a:t>20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34" action="ppaction://hlinksldjump"/>
                        </a:rPr>
                        <a:t>30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35" action="ppaction://hlinksldjump"/>
                        </a:rPr>
                        <a:t>40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36" action="ppaction://hlinksldjump"/>
                        </a:rPr>
                        <a:t>50</a:t>
                      </a:r>
                      <a:endParaRPr lang="ru-RU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spli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572140"/>
            <a:ext cx="8229600" cy="100012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Заведующий учебной частью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10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1828800" y="1071547"/>
            <a:ext cx="8686800" cy="42148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>
                <a:latin typeface="Bookman Old Style" pitchFamily="18" charset="0"/>
              </a:rPr>
              <a:t>Как расшифровывается название школьной должности – завуч?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572140"/>
            <a:ext cx="8229600" cy="1000124"/>
          </a:xfrm>
        </p:spPr>
        <p:txBody>
          <a:bodyPr anchor="t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Сенсей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20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1738282" y="1071547"/>
            <a:ext cx="8715436" cy="45259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5000" b="1" dirty="0">
                <a:latin typeface="Bookman Old Style" pitchFamily="18" charset="0"/>
              </a:rPr>
              <a:t>Как японцы обращаются к своему учителю?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572140"/>
            <a:ext cx="8229600" cy="1000124"/>
          </a:xfrm>
        </p:spPr>
        <p:txBody>
          <a:bodyPr anchor="t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Педагог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30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1828800" y="1071547"/>
            <a:ext cx="8686800" cy="4286280"/>
          </a:xfrm>
          <a:noFill/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4400" b="1" dirty="0">
                <a:latin typeface="Bookman Old Style" pitchFamily="18" charset="0"/>
              </a:rPr>
              <a:t>Как в Древних Афинах называли раба, сопровождавшего мальчика в школу?</a:t>
            </a:r>
            <a:endParaRPr lang="ru-RU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572140"/>
            <a:ext cx="8229600" cy="1000124"/>
          </a:xfrm>
        </p:spPr>
        <p:txBody>
          <a:bodyPr anchor="t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Династия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40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1595438" y="1071547"/>
            <a:ext cx="8929718" cy="452596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5600" b="1" dirty="0">
                <a:latin typeface="Bookman Old Style" pitchFamily="18" charset="0"/>
              </a:rPr>
              <a:t>Как называют семью тружеников, передающих из поколения в поколение профессию, мастерство и трудовые традиции?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572140"/>
            <a:ext cx="8229600" cy="1000124"/>
          </a:xfrm>
        </p:spPr>
        <p:txBody>
          <a:bodyPr anchor="t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Учитель </a:t>
            </a:r>
          </a:p>
        </p:txBody>
      </p:sp>
      <p:sp>
        <p:nvSpPr>
          <p:cNvPr id="14" name="Содержимое 12">
            <a:hlinkClick r:id="rId3" action="ppaction://hlinksldjump"/>
          </p:cNvPr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50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666844" y="1046178"/>
            <a:ext cx="8848756" cy="4525963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4200" b="1" dirty="0">
                <a:latin typeface="Bookman Old Style" pitchFamily="18" charset="0"/>
              </a:rPr>
              <a:t>Представитель какой профессии в послереволюционной России назывался «</a:t>
            </a:r>
            <a:r>
              <a:rPr lang="ru-RU" sz="4200" b="1" dirty="0" err="1">
                <a:latin typeface="Bookman Old Style" pitchFamily="18" charset="0"/>
              </a:rPr>
              <a:t>ШКРАБом</a:t>
            </a:r>
            <a:r>
              <a:rPr lang="ru-RU" sz="4200" b="1" dirty="0">
                <a:latin typeface="Bookman Old Style" pitchFamily="18" charset="0"/>
              </a:rPr>
              <a:t>»?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alphaModFix amt="37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39094">
            <a:off x="4707985" y="2831240"/>
            <a:ext cx="5248284" cy="2488209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700" dirty="0">
                <a:ln w="0">
                  <a:solidFill>
                    <a:srgbClr val="E6AF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Словарь профессий</a:t>
            </a:r>
          </a:p>
        </p:txBody>
      </p:sp>
      <p:pic>
        <p:nvPicPr>
          <p:cNvPr id="7" name="Рисунок 6" descr="профессии слаймы.jpg"/>
          <p:cNvPicPr>
            <a:picLocks noChangeAspect="1"/>
          </p:cNvPicPr>
          <p:nvPr/>
        </p:nvPicPr>
        <p:blipFill>
          <a:blip r:embed="rId7" cstate="print"/>
          <a:srcRect r="25325" b="50000"/>
          <a:stretch>
            <a:fillRect/>
          </a:stretch>
        </p:blipFill>
        <p:spPr>
          <a:xfrm rot="431149">
            <a:off x="5865721" y="1269904"/>
            <a:ext cx="3315032" cy="2285992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71A738D5-A094-41C4-92F7-F4B6C06EDF38}"/>
              </a:ext>
            </a:extLst>
          </p:cNvPr>
          <p:cNvSpPr/>
          <p:nvPr/>
        </p:nvSpPr>
        <p:spPr>
          <a:xfrm>
            <a:off x="9696400" y="5445224"/>
            <a:ext cx="720080" cy="720080"/>
          </a:xfrm>
          <a:prstGeom prst="ellipse">
            <a:avLst/>
          </a:prstGeom>
          <a:solidFill>
            <a:srgbClr val="FFC000"/>
          </a:solidFill>
          <a:ln>
            <a:solidFill>
              <a:srgbClr val="DE86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Тон начала.mid">
            <a:hlinkClick r:id="" action="ppaction://media"/>
            <a:extLst>
              <a:ext uri="{FF2B5EF4-FFF2-40B4-BE49-F238E27FC236}">
                <a16:creationId xmlns:a16="http://schemas.microsoft.com/office/drawing/2014/main" id="{0C10F566-2373-4CE6-912F-9C0E9B6A62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96400" y="6165304"/>
            <a:ext cx="216024" cy="216024"/>
          </a:xfrm>
          <a:prstGeom prst="rect">
            <a:avLst/>
          </a:prstGeom>
        </p:spPr>
      </p:pic>
      <p:pic>
        <p:nvPicPr>
          <p:cNvPr id="10" name="Тон конец.mid">
            <a:hlinkClick r:id="" action="ppaction://media"/>
            <a:extLst>
              <a:ext uri="{FF2B5EF4-FFF2-40B4-BE49-F238E27FC236}">
                <a16:creationId xmlns:a16="http://schemas.microsoft.com/office/drawing/2014/main" id="{82D0942C-A3C4-49FC-8D27-F1B6706A5FF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83688" y="6164820"/>
            <a:ext cx="232792" cy="23279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6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09720" y="5286388"/>
            <a:ext cx="8229600" cy="13829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Производство </a:t>
            </a:r>
            <a:b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</a:br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мороженого</a:t>
            </a:r>
          </a:p>
        </p:txBody>
      </p:sp>
      <p:sp>
        <p:nvSpPr>
          <p:cNvPr id="7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2" action="ppaction://hlinksldjump"/>
              </a:rPr>
              <a:t>10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pic>
        <p:nvPicPr>
          <p:cNvPr id="8" name="Picture 2" descr="https://avatars.mds.yandex.net/get-pdb/1881324/358a9782-df6f-4b42-9b78-4c07b55182ce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1" y="764704"/>
            <a:ext cx="3552817" cy="20162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" t="22539" r="8571" b="13810"/>
          <a:stretch/>
        </p:blipFill>
        <p:spPr>
          <a:xfrm>
            <a:off x="2495601" y="2996952"/>
            <a:ext cx="3437887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8" descr="https://poisk-firm.ru/storage/employer/logo/7e/22/a1/e5fd8e91a99b9724b1f0478b0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7"/>
          <a:stretch/>
        </p:blipFill>
        <p:spPr bwMode="auto">
          <a:xfrm>
            <a:off x="7104112" y="1772816"/>
            <a:ext cx="2312162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09720" y="5669236"/>
            <a:ext cx="8229600" cy="10001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Мясоперерабатывающее производство</a:t>
            </a:r>
          </a:p>
        </p:txBody>
      </p:sp>
      <p:sp>
        <p:nvSpPr>
          <p:cNvPr id="7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2" action="ppaction://hlinksldjump"/>
              </a:rPr>
              <a:t>20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pic>
        <p:nvPicPr>
          <p:cNvPr id="13" name="Picture 6" descr="http://cherkizovo.com/upload/images/Logo_Samson-CMYK_Gradien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3356992"/>
            <a:ext cx="340877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5009">
            <a:off x="1878415" y="309594"/>
            <a:ext cx="3093404" cy="3093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img.findtm.ru/img/tz_registered_img/42/42538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94"/>
          <a:stretch/>
        </p:blipFill>
        <p:spPr bwMode="auto">
          <a:xfrm>
            <a:off x="6432238" y="453586"/>
            <a:ext cx="3806515" cy="2548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373216"/>
            <a:ext cx="8786874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Ювелирное </a:t>
            </a:r>
            <a:b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</a:br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производство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30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pic>
        <p:nvPicPr>
          <p:cNvPr id="9" name="Picture 6" descr="https://slavia.by/upload/iblock/106/1061e1c27b424a473f8ae113bd5ce41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2793815"/>
            <a:ext cx="4122964" cy="2760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toneplanet.ru/thumb/2/FDzBMKtTmrF7t4OD8Wet2Q/1240r/d/russkiye_samotsvet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524020"/>
            <a:ext cx="288032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apelsin.gold/upload/iblock/f27/f2754cd53d21495770e6d41f6a1717f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1" y="264453"/>
            <a:ext cx="2588711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286388"/>
            <a:ext cx="8229600" cy="1382972"/>
          </a:xfrm>
        </p:spPr>
        <p:txBody>
          <a:bodyPr anchor="ctr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Производство обуви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40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pic>
        <p:nvPicPr>
          <p:cNvPr id="9" name="Picture 2" descr="https://anatactical.ru/image/cache/alpine222-600x315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3" r="9459"/>
          <a:stretch/>
        </p:blipFill>
        <p:spPr bwMode="auto">
          <a:xfrm>
            <a:off x="1986368" y="303118"/>
            <a:ext cx="4019980" cy="2588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404664"/>
            <a:ext cx="3816424" cy="2385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3240439"/>
            <a:ext cx="3145532" cy="2516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5373216"/>
            <a:ext cx="8229600" cy="1296144"/>
          </a:xfrm>
        </p:spPr>
        <p:txBody>
          <a:bodyPr anchor="ctr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Часовой завод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50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908721"/>
            <a:ext cx="6120680" cy="4078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286388"/>
            <a:ext cx="8229600" cy="1000124"/>
          </a:xfrm>
        </p:spPr>
        <p:txBody>
          <a:bodyPr>
            <a:normAutofit/>
          </a:bodyPr>
          <a:lstStyle/>
          <a:p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Композитор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279576" y="2316772"/>
            <a:ext cx="7852671" cy="2336364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4600" b="1" dirty="0">
                <a:latin typeface="Bookman Old Style" pitchFamily="18" charset="0"/>
              </a:rPr>
              <a:t>Арий, опер сочинитель</a:t>
            </a:r>
          </a:p>
          <a:p>
            <a:pPr lvl="0" algn="ctr">
              <a:buNone/>
            </a:pPr>
            <a:r>
              <a:rPr lang="ru-RU" sz="4600" b="1" dirty="0">
                <a:latin typeface="Bookman Old Style" pitchFamily="18" charset="0"/>
              </a:rPr>
              <a:t>Называется…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10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286388"/>
            <a:ext cx="8229600" cy="1000124"/>
          </a:xfrm>
        </p:spPr>
        <p:txBody>
          <a:bodyPr anchor="ctr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Пекари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207568" y="2368260"/>
            <a:ext cx="7931224" cy="2140860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ru-RU" sz="5400" b="1" dirty="0">
                <a:latin typeface="Bookman Old Style" pitchFamily="18" charset="0"/>
              </a:rPr>
              <a:t>Булки нам и калачи</a:t>
            </a:r>
          </a:p>
          <a:p>
            <a:pPr lvl="0">
              <a:buNone/>
            </a:pPr>
            <a:r>
              <a:rPr lang="ru-RU" sz="5400" b="1" dirty="0">
                <a:latin typeface="Bookman Old Style" pitchFamily="18" charset="0"/>
              </a:rPr>
              <a:t>Каждый день пекут…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20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286388"/>
            <a:ext cx="8229600" cy="1000124"/>
          </a:xfrm>
        </p:spPr>
        <p:txBody>
          <a:bodyPr anchor="ctr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Портной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919536" y="2008220"/>
            <a:ext cx="8496944" cy="300495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4800" b="1" dirty="0">
                <a:latin typeface="Bookman Old Style" pitchFamily="18" charset="0"/>
              </a:rPr>
              <a:t>Складки, карманы и ровненький кант – </a:t>
            </a:r>
          </a:p>
          <a:p>
            <a:pPr lvl="0">
              <a:buNone/>
            </a:pPr>
            <a:r>
              <a:rPr lang="ru-RU" sz="4800" b="1" dirty="0">
                <a:latin typeface="Bookman Old Style" pitchFamily="18" charset="0"/>
              </a:rPr>
              <a:t>Платье красивое сшил…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30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286388"/>
            <a:ext cx="8229600" cy="1000124"/>
          </a:xfrm>
        </p:spPr>
        <p:txBody>
          <a:bodyPr anchor="ctr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Лесник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197224" y="1916832"/>
            <a:ext cx="8147248" cy="2644916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sz="5400" b="1" dirty="0">
                <a:latin typeface="Bookman Old Style" pitchFamily="18" charset="0"/>
              </a:rPr>
              <a:t>Высадить новые саженцы в ельник</a:t>
            </a:r>
          </a:p>
          <a:p>
            <a:pPr lvl="0">
              <a:buNone/>
            </a:pPr>
            <a:r>
              <a:rPr lang="ru-RU" sz="5400" b="1" dirty="0">
                <a:latin typeface="Bookman Old Style" pitchFamily="18" charset="0"/>
              </a:rPr>
              <a:t>Снова отправится утром наш…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40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143512"/>
            <a:ext cx="8858280" cy="152584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Гимнаст, эквилибрист, акробат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063552" y="2080228"/>
            <a:ext cx="8363272" cy="2428892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sz="5400" b="1" dirty="0">
                <a:latin typeface="Bookman Old Style" pitchFamily="18" charset="0"/>
              </a:rPr>
              <a:t>Под куполом цирка в опасный полет</a:t>
            </a:r>
          </a:p>
          <a:p>
            <a:pPr lvl="0">
              <a:buNone/>
            </a:pPr>
            <a:r>
              <a:rPr lang="ru-RU" sz="5400" b="1" dirty="0">
                <a:latin typeface="Bookman Old Style" pitchFamily="18" charset="0"/>
              </a:rPr>
              <a:t>Отправится смелый и сильный…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50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5520" y="1071547"/>
            <a:ext cx="8606760" cy="5572163"/>
          </a:xfrm>
          <a:solidFill>
            <a:srgbClr val="FEFAE8"/>
          </a:solidFill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ru-RU" sz="2200" b="1" dirty="0">
                <a:latin typeface="Bookman Old Style" pitchFamily="18" charset="0"/>
              </a:rPr>
              <a:t>Бортинженер</a:t>
            </a:r>
            <a:r>
              <a:rPr lang="ru-RU" sz="2200" dirty="0">
                <a:latin typeface="Bookman Old Style" pitchFamily="18" charset="0"/>
              </a:rPr>
              <a:t> - </a:t>
            </a:r>
            <a:r>
              <a:rPr lang="ru-RU" sz="2400" dirty="0"/>
              <a:t>Лицо, осуществляющее контроль за эксплуатацией и устранением неисправностей на борту воздушного судна</a:t>
            </a:r>
          </a:p>
          <a:p>
            <a:pPr>
              <a:lnSpc>
                <a:spcPct val="110000"/>
              </a:lnSpc>
            </a:pPr>
            <a:r>
              <a:rPr lang="ru-RU" sz="2200" b="1" dirty="0">
                <a:latin typeface="Bookman Old Style" pitchFamily="18" charset="0"/>
              </a:rPr>
              <a:t>Аудитор</a:t>
            </a:r>
            <a:r>
              <a:rPr lang="ru-RU" sz="2200" dirty="0">
                <a:latin typeface="Bookman Old Style" pitchFamily="18" charset="0"/>
              </a:rPr>
              <a:t> - </a:t>
            </a:r>
            <a:r>
              <a:rPr lang="ru-RU" sz="2400" dirty="0"/>
              <a:t>Осуществляет независимую проверку бухгалтерской и финансовой документации организаций и предприятий</a:t>
            </a:r>
          </a:p>
          <a:p>
            <a:pPr>
              <a:lnSpc>
                <a:spcPct val="110000"/>
              </a:lnSpc>
            </a:pPr>
            <a:r>
              <a:rPr lang="ru-RU" sz="2200" b="1" dirty="0">
                <a:latin typeface="Bookman Old Style" pitchFamily="18" charset="0"/>
              </a:rPr>
              <a:t>Карикатурист</a:t>
            </a:r>
            <a:r>
              <a:rPr lang="ru-RU" sz="2200" dirty="0">
                <a:latin typeface="Bookman Old Style" pitchFamily="18" charset="0"/>
              </a:rPr>
              <a:t> - </a:t>
            </a:r>
            <a:r>
              <a:rPr lang="ru-RU" sz="2400" dirty="0"/>
              <a:t>Художник, рисующий людей, события, факты в сатирическом или ироническом стиле</a:t>
            </a:r>
            <a:endParaRPr lang="ru-RU" sz="2200" dirty="0">
              <a:latin typeface="Bookman Old Style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2200" b="1" dirty="0">
                <a:latin typeface="Bookman Old Style" pitchFamily="18" charset="0"/>
              </a:rPr>
              <a:t>Делопроизводитель</a:t>
            </a:r>
            <a:r>
              <a:rPr lang="ru-RU" sz="2200" dirty="0">
                <a:latin typeface="Bookman Old Style" pitchFamily="18" charset="0"/>
              </a:rPr>
              <a:t> - </a:t>
            </a:r>
            <a:r>
              <a:rPr lang="ru-RU" sz="2400" dirty="0"/>
              <a:t>Принимает, отправляет и сортирует документы, письма и другие деловые бумаги по степени важности</a:t>
            </a:r>
            <a:r>
              <a:rPr lang="ru-RU" sz="2200" dirty="0">
                <a:latin typeface="Bookman Old Style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ru-RU" sz="2200" b="1" dirty="0">
                <a:latin typeface="Bookman Old Style" pitchFamily="18" charset="0"/>
              </a:rPr>
              <a:t>Офтальмолог</a:t>
            </a:r>
            <a:r>
              <a:rPr lang="ru-RU" sz="2200" dirty="0">
                <a:latin typeface="Bookman Old Style" pitchFamily="18" charset="0"/>
              </a:rPr>
              <a:t> - </a:t>
            </a:r>
            <a:r>
              <a:rPr lang="ru-RU" sz="2400" dirty="0"/>
              <a:t>Врач, занимающийся постановкой диагноза и лечением заболеваний глаз</a:t>
            </a:r>
          </a:p>
          <a:p>
            <a:pPr>
              <a:lnSpc>
                <a:spcPct val="110000"/>
              </a:lnSpc>
            </a:pPr>
            <a:endParaRPr lang="ru-RU" sz="22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157192"/>
            <a:ext cx="8229600" cy="1368152"/>
          </a:xfrm>
        </p:spPr>
        <p:txBody>
          <a:bodyPr anchor="ctr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Дрессировщик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10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4" name="Содержимое 12"/>
          <p:cNvSpPr>
            <a:spLocks noGrp="1"/>
          </p:cNvSpPr>
          <p:nvPr>
            <p:ph idx="1"/>
          </p:nvPr>
        </p:nvSpPr>
        <p:spPr>
          <a:xfrm>
            <a:off x="3719736" y="764704"/>
            <a:ext cx="4608512" cy="242889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5400" b="1" dirty="0">
                <a:latin typeface="Bookman Old Style" pitchFamily="18" charset="0"/>
              </a:rPr>
              <a:t>Укротитель </a:t>
            </a:r>
          </a:p>
        </p:txBody>
      </p:sp>
      <p:pic>
        <p:nvPicPr>
          <p:cNvPr id="5" name="Picture 2" descr="C:\Users\Марианна\игра профессии от А до Я\районная для других\синонимы картинки\укротитель, дрессировщ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2060848"/>
            <a:ext cx="4392488" cy="3689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286388"/>
            <a:ext cx="8229600" cy="1000124"/>
          </a:xfrm>
        </p:spPr>
        <p:txBody>
          <a:bodyPr anchor="ctr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Курьер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20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6" name="Содержимое 12"/>
          <p:cNvSpPr txBox="1">
            <a:spLocks/>
          </p:cNvSpPr>
          <p:nvPr/>
        </p:nvSpPr>
        <p:spPr>
          <a:xfrm>
            <a:off x="1991544" y="2152236"/>
            <a:ext cx="5328592" cy="24288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ru-RU" sz="5400" b="1" dirty="0">
                <a:latin typeface="Bookman Old Style" pitchFamily="18" charset="0"/>
              </a:rPr>
              <a:t>Посыльный </a:t>
            </a:r>
          </a:p>
        </p:txBody>
      </p:sp>
      <p:pic>
        <p:nvPicPr>
          <p:cNvPr id="7" name="Picture 10" descr="https://cache3.youla.io/files/images/720_720_out/5d/2f/5d2f4c870fff81c29b4487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7192" y="764704"/>
            <a:ext cx="355728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525220"/>
            <a:ext cx="8229600" cy="1000124"/>
          </a:xfrm>
        </p:spPr>
        <p:txBody>
          <a:bodyPr anchor="t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Балетмейстер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30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5" name="Содержимое 12"/>
          <p:cNvSpPr>
            <a:spLocks noGrp="1"/>
          </p:cNvSpPr>
          <p:nvPr>
            <p:ph idx="1"/>
          </p:nvPr>
        </p:nvSpPr>
        <p:spPr>
          <a:xfrm>
            <a:off x="1919536" y="2296252"/>
            <a:ext cx="8363272" cy="242889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5400" b="1" dirty="0">
                <a:latin typeface="Bookman Old Style" pitchFamily="18" charset="0"/>
              </a:rPr>
              <a:t>Хореограф </a:t>
            </a:r>
          </a:p>
        </p:txBody>
      </p:sp>
      <p:pic>
        <p:nvPicPr>
          <p:cNvPr id="6" name="Picture 2" descr="https://cache3.youla.io/files/images/780_780/5d/71/5d7109da80e08e2afe4bcb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697" y="836712"/>
            <a:ext cx="4207434" cy="4207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525220"/>
            <a:ext cx="8229600" cy="1000124"/>
          </a:xfrm>
        </p:spPr>
        <p:txBody>
          <a:bodyPr anchor="t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Возница, извозчик 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40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12"/>
          <p:cNvSpPr>
            <a:spLocks noGrp="1"/>
          </p:cNvSpPr>
          <p:nvPr>
            <p:ph idx="1"/>
          </p:nvPr>
        </p:nvSpPr>
        <p:spPr>
          <a:xfrm>
            <a:off x="4075632" y="548680"/>
            <a:ext cx="4171904" cy="157163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5400" b="1" dirty="0">
                <a:latin typeface="Bookman Old Style" pitchFamily="18" charset="0"/>
              </a:rPr>
              <a:t>Кучер </a:t>
            </a:r>
          </a:p>
        </p:txBody>
      </p:sp>
      <p:pic>
        <p:nvPicPr>
          <p:cNvPr id="8" name="Picture 2" descr="https://www.storynory.com/wp-content/uploads/2014/06/ca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3672" y="1765794"/>
            <a:ext cx="5904656" cy="353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517232"/>
            <a:ext cx="8229600" cy="1000124"/>
          </a:xfrm>
        </p:spPr>
        <p:txBody>
          <a:bodyPr anchor="t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Рудокоп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50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5" name="Содержимое 12"/>
          <p:cNvSpPr>
            <a:spLocks noGrp="1"/>
          </p:cNvSpPr>
          <p:nvPr>
            <p:ph idx="1"/>
          </p:nvPr>
        </p:nvSpPr>
        <p:spPr>
          <a:xfrm>
            <a:off x="6672064" y="2368260"/>
            <a:ext cx="3600400" cy="242889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5400" b="1" dirty="0">
                <a:latin typeface="Bookman Old Style" pitchFamily="18" charset="0"/>
              </a:rPr>
              <a:t>Шахтер </a:t>
            </a:r>
          </a:p>
        </p:txBody>
      </p:sp>
      <p:pic>
        <p:nvPicPr>
          <p:cNvPr id="6" name="Picture 2" descr="https://avatars.mds.yandex.net/get-pdb/1767376/f7604632-d041-416a-8a9f-4aaccd6bc217/s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04665"/>
            <a:ext cx="3816424" cy="50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196530"/>
            <a:ext cx="8229600" cy="1688854"/>
          </a:xfrm>
        </p:spPr>
        <p:txBody>
          <a:bodyPr anchor="ctr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Артист, актер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10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12"/>
          <p:cNvSpPr>
            <a:spLocks noGrp="1"/>
          </p:cNvSpPr>
          <p:nvPr>
            <p:ph idx="1"/>
          </p:nvPr>
        </p:nvSpPr>
        <p:spPr>
          <a:xfrm>
            <a:off x="1981200" y="1000108"/>
            <a:ext cx="6615130" cy="5000660"/>
          </a:xfrm>
        </p:spPr>
        <p:txBody>
          <a:bodyPr>
            <a:normAutofit fontScale="85000" lnSpcReduction="20000"/>
          </a:bodyPr>
          <a:lstStyle/>
          <a:p>
            <a:pPr lvl="0" algn="ctr">
              <a:buNone/>
            </a:pPr>
            <a:r>
              <a:rPr lang="ru-RU" sz="5400" b="1" dirty="0">
                <a:latin typeface="Bookman Old Style" pitchFamily="18" charset="0"/>
              </a:rPr>
              <a:t>костюм</a:t>
            </a:r>
          </a:p>
          <a:p>
            <a:pPr lvl="0" algn="ctr">
              <a:buNone/>
            </a:pPr>
            <a:r>
              <a:rPr lang="ru-RU" sz="5400" b="1" dirty="0">
                <a:latin typeface="Bookman Old Style" pitchFamily="18" charset="0"/>
              </a:rPr>
              <a:t>грим</a:t>
            </a:r>
          </a:p>
          <a:p>
            <a:pPr lvl="0" algn="ctr">
              <a:buNone/>
            </a:pPr>
            <a:r>
              <a:rPr lang="ru-RU" sz="5400" b="1" dirty="0">
                <a:latin typeface="Bookman Old Style" pitchFamily="18" charset="0"/>
              </a:rPr>
              <a:t>премьера</a:t>
            </a:r>
          </a:p>
          <a:p>
            <a:pPr lvl="0" algn="ctr">
              <a:buNone/>
            </a:pPr>
            <a:r>
              <a:rPr lang="ru-RU" sz="5400" b="1" dirty="0">
                <a:latin typeface="Bookman Old Style" pitchFamily="18" charset="0"/>
              </a:rPr>
              <a:t>аплодисменты</a:t>
            </a:r>
          </a:p>
          <a:p>
            <a:pPr lvl="0" algn="ctr">
              <a:buNone/>
            </a:pPr>
            <a:r>
              <a:rPr lang="ru-RU" sz="5400" b="1" dirty="0">
                <a:latin typeface="Bookman Old Style" pitchFamily="18" charset="0"/>
              </a:rPr>
              <a:t>театр</a:t>
            </a:r>
          </a:p>
          <a:p>
            <a:pPr lvl="0" algn="ctr">
              <a:buNone/>
            </a:pPr>
            <a:r>
              <a:rPr lang="ru-RU" sz="5400" b="1" dirty="0">
                <a:latin typeface="Bookman Old Style" pitchFamily="18" charset="0"/>
              </a:rPr>
              <a:t>зрители</a:t>
            </a:r>
          </a:p>
          <a:p>
            <a:pPr lvl="0" algn="ctr">
              <a:buNone/>
            </a:pPr>
            <a:r>
              <a:rPr lang="ru-RU" sz="5400" b="1" dirty="0">
                <a:latin typeface="Bookman Old Style" pitchFamily="18" charset="0"/>
              </a:rPr>
              <a:t>сцена</a:t>
            </a:r>
          </a:p>
        </p:txBody>
      </p:sp>
      <p:pic>
        <p:nvPicPr>
          <p:cNvPr id="8" name="Рисунок 7" descr="мас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39074" y="1643050"/>
            <a:ext cx="2738450" cy="2738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229200"/>
            <a:ext cx="8229600" cy="1296144"/>
          </a:xfrm>
        </p:spPr>
        <p:txBody>
          <a:bodyPr anchor="ctr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Воспитатель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20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8" name="Содержимое 12"/>
          <p:cNvSpPr>
            <a:spLocks noGrp="1"/>
          </p:cNvSpPr>
          <p:nvPr>
            <p:ph idx="1"/>
          </p:nvPr>
        </p:nvSpPr>
        <p:spPr>
          <a:xfrm>
            <a:off x="1981200" y="1000108"/>
            <a:ext cx="6829444" cy="4357718"/>
          </a:xfrm>
        </p:spPr>
        <p:txBody>
          <a:bodyPr>
            <a:normAutofit fontScale="85000" lnSpcReduction="20000"/>
          </a:bodyPr>
          <a:lstStyle/>
          <a:p>
            <a:pPr lvl="0" algn="ctr">
              <a:buNone/>
            </a:pPr>
            <a:r>
              <a:rPr lang="ru-RU" sz="5400" b="1" dirty="0">
                <a:latin typeface="Bookman Old Style" pitchFamily="18" charset="0"/>
              </a:rPr>
              <a:t>прогулка</a:t>
            </a:r>
          </a:p>
          <a:p>
            <a:pPr lvl="0" algn="ctr">
              <a:buNone/>
            </a:pPr>
            <a:r>
              <a:rPr lang="ru-RU" sz="5400" b="1" dirty="0">
                <a:latin typeface="Bookman Old Style" pitchFamily="18" charset="0"/>
              </a:rPr>
              <a:t>сон</a:t>
            </a:r>
          </a:p>
          <a:p>
            <a:pPr lvl="0" algn="ctr">
              <a:buNone/>
            </a:pPr>
            <a:r>
              <a:rPr lang="ru-RU" sz="5400" b="1" dirty="0">
                <a:latin typeface="Bookman Old Style" pitchFamily="18" charset="0"/>
              </a:rPr>
              <a:t>игра</a:t>
            </a:r>
          </a:p>
          <a:p>
            <a:pPr lvl="0" algn="ctr">
              <a:buNone/>
            </a:pPr>
            <a:r>
              <a:rPr lang="ru-RU" sz="5400" b="1" dirty="0">
                <a:latin typeface="Bookman Old Style" pitchFamily="18" charset="0"/>
              </a:rPr>
              <a:t>дети</a:t>
            </a:r>
          </a:p>
          <a:p>
            <a:pPr lvl="0" algn="ctr">
              <a:buNone/>
            </a:pPr>
            <a:r>
              <a:rPr lang="ru-RU" sz="5400" b="1" dirty="0">
                <a:latin typeface="Bookman Old Style" pitchFamily="18" charset="0"/>
              </a:rPr>
              <a:t>хоровод</a:t>
            </a:r>
          </a:p>
          <a:p>
            <a:pPr lvl="0" algn="ctr">
              <a:buNone/>
            </a:pPr>
            <a:r>
              <a:rPr lang="ru-RU" sz="5400" b="1" dirty="0">
                <a:latin typeface="Bookman Old Style" pitchFamily="18" charset="0"/>
              </a:rPr>
              <a:t>утренник</a:t>
            </a:r>
          </a:p>
        </p:txBody>
      </p:sp>
      <p:pic>
        <p:nvPicPr>
          <p:cNvPr id="9" name="Рисунок 8" descr="восп.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3389" y="1681172"/>
            <a:ext cx="2219325" cy="310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525220"/>
            <a:ext cx="8229600" cy="1000124"/>
          </a:xfrm>
        </p:spPr>
        <p:txBody>
          <a:bodyPr anchor="t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Полицейский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30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12"/>
          <p:cNvSpPr>
            <a:spLocks noGrp="1"/>
          </p:cNvSpPr>
          <p:nvPr>
            <p:ph idx="1"/>
          </p:nvPr>
        </p:nvSpPr>
        <p:spPr>
          <a:xfrm>
            <a:off x="1981200" y="1000108"/>
            <a:ext cx="6829444" cy="4357718"/>
          </a:xfrm>
        </p:spPr>
        <p:txBody>
          <a:bodyPr>
            <a:normAutofit fontScale="92500" lnSpcReduction="10000"/>
          </a:bodyPr>
          <a:lstStyle/>
          <a:p>
            <a:pPr lvl="0" algn="ctr">
              <a:buNone/>
            </a:pPr>
            <a:r>
              <a:rPr lang="ru-RU" sz="5400" b="1" dirty="0">
                <a:latin typeface="Bookman Old Style" pitchFamily="18" charset="0"/>
              </a:rPr>
              <a:t>смелость</a:t>
            </a:r>
          </a:p>
          <a:p>
            <a:pPr lvl="0" algn="ctr">
              <a:buNone/>
            </a:pPr>
            <a:r>
              <a:rPr lang="ru-RU" sz="5400" b="1" dirty="0">
                <a:latin typeface="Bookman Old Style" pitchFamily="18" charset="0"/>
              </a:rPr>
              <a:t>закон</a:t>
            </a:r>
          </a:p>
          <a:p>
            <a:pPr lvl="0" algn="ctr">
              <a:buNone/>
            </a:pPr>
            <a:r>
              <a:rPr lang="ru-RU" sz="5400" b="1" dirty="0">
                <a:latin typeface="Bookman Old Style" pitchFamily="18" charset="0"/>
              </a:rPr>
              <a:t>погоня</a:t>
            </a:r>
          </a:p>
          <a:p>
            <a:pPr lvl="0" algn="ctr">
              <a:buNone/>
            </a:pPr>
            <a:r>
              <a:rPr lang="ru-RU" sz="5400" b="1" dirty="0">
                <a:latin typeface="Bookman Old Style" pitchFamily="18" charset="0"/>
              </a:rPr>
              <a:t>сила</a:t>
            </a:r>
          </a:p>
          <a:p>
            <a:pPr lvl="0" algn="ctr">
              <a:buNone/>
            </a:pPr>
            <a:r>
              <a:rPr lang="ru-RU" sz="5400" b="1" dirty="0">
                <a:latin typeface="Bookman Old Style" pitchFamily="18" charset="0"/>
              </a:rPr>
              <a:t>правопорядок</a:t>
            </a:r>
          </a:p>
        </p:txBody>
      </p:sp>
      <p:pic>
        <p:nvPicPr>
          <p:cNvPr id="8" name="Рисунок 7" descr="по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17" y="1285861"/>
            <a:ext cx="1971675" cy="349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525220"/>
            <a:ext cx="8229600" cy="1000124"/>
          </a:xfrm>
        </p:spPr>
        <p:txBody>
          <a:bodyPr anchor="t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Архитектор, инженер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40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12"/>
          <p:cNvSpPr>
            <a:spLocks noGrp="1"/>
          </p:cNvSpPr>
          <p:nvPr>
            <p:ph idx="1"/>
          </p:nvPr>
        </p:nvSpPr>
        <p:spPr>
          <a:xfrm>
            <a:off x="1981200" y="1935480"/>
            <a:ext cx="6829444" cy="3422346"/>
          </a:xfrm>
        </p:spPr>
        <p:txBody>
          <a:bodyPr>
            <a:normAutofit fontScale="92500" lnSpcReduction="10000"/>
          </a:bodyPr>
          <a:lstStyle/>
          <a:p>
            <a:pPr lvl="0" algn="ctr">
              <a:buNone/>
            </a:pPr>
            <a:r>
              <a:rPr lang="ru-RU" sz="5400" b="1" dirty="0">
                <a:latin typeface="Bookman Old Style" pitchFamily="18" charset="0"/>
              </a:rPr>
              <a:t>здания</a:t>
            </a:r>
          </a:p>
          <a:p>
            <a:pPr lvl="0" algn="ctr">
              <a:buNone/>
            </a:pPr>
            <a:r>
              <a:rPr lang="ru-RU" sz="5400" b="1" dirty="0">
                <a:latin typeface="Bookman Old Style" pitchFamily="18" charset="0"/>
              </a:rPr>
              <a:t>проект</a:t>
            </a:r>
          </a:p>
          <a:p>
            <a:pPr lvl="0" algn="ctr">
              <a:buNone/>
            </a:pPr>
            <a:r>
              <a:rPr lang="ru-RU" sz="5400" b="1" dirty="0">
                <a:latin typeface="Bookman Old Style" pitchFamily="18" charset="0"/>
              </a:rPr>
              <a:t>чертеж</a:t>
            </a:r>
          </a:p>
          <a:p>
            <a:pPr lvl="0" algn="ctr">
              <a:buNone/>
            </a:pPr>
            <a:r>
              <a:rPr lang="ru-RU" sz="5400" b="1" dirty="0">
                <a:latin typeface="Bookman Old Style" pitchFamily="18" charset="0"/>
              </a:rPr>
              <a:t>конструкции</a:t>
            </a:r>
          </a:p>
        </p:txBody>
      </p:sp>
      <p:pic>
        <p:nvPicPr>
          <p:cNvPr id="8" name="Рисунок 7" descr="136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024827" y="1116018"/>
            <a:ext cx="2259797" cy="2670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4963976"/>
            <a:ext cx="8229600" cy="1633376"/>
          </a:xfrm>
        </p:spPr>
        <p:txBody>
          <a:bodyPr anchor="ctr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Библиотекарь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50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12"/>
          <p:cNvSpPr>
            <a:spLocks noGrp="1"/>
          </p:cNvSpPr>
          <p:nvPr>
            <p:ph idx="1"/>
          </p:nvPr>
        </p:nvSpPr>
        <p:spPr>
          <a:xfrm>
            <a:off x="1981200" y="1935480"/>
            <a:ext cx="6829444" cy="342234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5400" b="1" dirty="0">
                <a:latin typeface="Bookman Old Style" pitchFamily="18" charset="0"/>
              </a:rPr>
              <a:t>тишина</a:t>
            </a:r>
          </a:p>
          <a:p>
            <a:pPr lvl="0" algn="ctr">
              <a:buNone/>
            </a:pPr>
            <a:r>
              <a:rPr lang="ru-RU" sz="5400" b="1" dirty="0">
                <a:latin typeface="Bookman Old Style" pitchFamily="18" charset="0"/>
              </a:rPr>
              <a:t>фонд </a:t>
            </a:r>
          </a:p>
          <a:p>
            <a:pPr lvl="0" algn="ctr">
              <a:buNone/>
            </a:pPr>
            <a:r>
              <a:rPr lang="ru-RU" sz="5400" b="1" dirty="0">
                <a:latin typeface="Bookman Old Style" pitchFamily="18" charset="0"/>
              </a:rPr>
              <a:t>каталоги  </a:t>
            </a:r>
          </a:p>
        </p:txBody>
      </p:sp>
      <p:pic>
        <p:nvPicPr>
          <p:cNvPr id="8" name="Рисунок 7" descr="librarian 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96264" y="1000109"/>
            <a:ext cx="2286016" cy="2380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5520" y="1071547"/>
            <a:ext cx="8606760" cy="5572163"/>
          </a:xfrm>
          <a:solidFill>
            <a:srgbClr val="FEFAE8"/>
          </a:solidFill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ru-RU" sz="2200" b="1" dirty="0">
                <a:latin typeface="Bookman Old Style" pitchFamily="18" charset="0"/>
              </a:rPr>
              <a:t>Закройщик</a:t>
            </a:r>
            <a:r>
              <a:rPr lang="ru-RU" sz="2200" dirty="0">
                <a:latin typeface="Bookman Old Style" pitchFamily="18" charset="0"/>
              </a:rPr>
              <a:t> - </a:t>
            </a:r>
            <a:r>
              <a:rPr lang="ru-RU" sz="2400" dirty="0"/>
              <a:t>Мастер в ателье по ремонту и пошиву одежды по индивидуальным заказам</a:t>
            </a:r>
            <a:endParaRPr lang="ru-RU" sz="2200" dirty="0">
              <a:latin typeface="Bookman Old Style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2200" b="1" dirty="0">
                <a:latin typeface="Bookman Old Style" pitchFamily="18" charset="0"/>
              </a:rPr>
              <a:t>Инженер-системотехники</a:t>
            </a:r>
            <a:r>
              <a:rPr lang="ru-RU" sz="2200" dirty="0">
                <a:latin typeface="Bookman Old Style" pitchFamily="18" charset="0"/>
              </a:rPr>
              <a:t> - </a:t>
            </a:r>
            <a:r>
              <a:rPr lang="ru-RU" sz="2400" dirty="0"/>
              <a:t>Специалист в сфере формирования и использования компьютерных информационных систем и технологий</a:t>
            </a:r>
            <a:endParaRPr lang="ru-RU" sz="2200" dirty="0">
              <a:latin typeface="Bookman Old Style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2200" b="1" dirty="0">
                <a:latin typeface="Bookman Old Style" pitchFamily="18" charset="0"/>
              </a:rPr>
              <a:t>Скобарь </a:t>
            </a:r>
            <a:r>
              <a:rPr lang="ru-RU" sz="2400" dirty="0">
                <a:latin typeface="Bookman Old Style" pitchFamily="18" charset="0"/>
              </a:rPr>
              <a:t>- </a:t>
            </a:r>
            <a:r>
              <a:rPr lang="ru-RU" sz="2400" dirty="0"/>
              <a:t>Кузнец по изготовлению металлических скоб, гвоздей, подков, прутьев, а также торговец этими изделиями</a:t>
            </a:r>
            <a:endParaRPr lang="ru-RU" sz="2400" dirty="0">
              <a:latin typeface="Bookman Old Style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2200" b="1" dirty="0">
                <a:latin typeface="Bookman Old Style" pitchFamily="18" charset="0"/>
              </a:rPr>
              <a:t>Бутафор</a:t>
            </a:r>
            <a:r>
              <a:rPr lang="ru-RU" sz="2200" dirty="0">
                <a:latin typeface="Bookman Old Style" pitchFamily="18" charset="0"/>
              </a:rPr>
              <a:t> - </a:t>
            </a:r>
            <a:r>
              <a:rPr lang="ru-RU" sz="2400" dirty="0"/>
              <a:t>Театральный художник, который изготавливает предметы для спектакля (оружие, мебель, трость, посуда и др.)</a:t>
            </a:r>
            <a:endParaRPr lang="ru-RU" sz="2200" dirty="0">
              <a:latin typeface="Bookman Old Style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2200" b="1" dirty="0">
                <a:latin typeface="Bookman Old Style" pitchFamily="18" charset="0"/>
              </a:rPr>
              <a:t>Энтомолог</a:t>
            </a:r>
            <a:r>
              <a:rPr lang="ru-RU" sz="2200" dirty="0">
                <a:latin typeface="Bookman Old Style" pitchFamily="18" charset="0"/>
              </a:rPr>
              <a:t> - </a:t>
            </a:r>
            <a:r>
              <a:rPr lang="ru-RU" sz="2400" dirty="0"/>
              <a:t>Специалист-зоолог, изучающий насекомых в их естественной среде</a:t>
            </a:r>
          </a:p>
        </p:txBody>
      </p:sp>
    </p:spTree>
    <p:extLst>
      <p:ext uri="{BB962C8B-B14F-4D97-AF65-F5344CB8AC3E}">
        <p14:creationId xmlns:p14="http://schemas.microsoft.com/office/powerpoint/2010/main" val="528953844"/>
      </p:ext>
    </p:extLst>
  </p:cSld>
  <p:clrMapOvr>
    <a:masterClrMapping/>
  </p:clrMapOvr>
  <p:transition spd="slow"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393896" y="5669236"/>
            <a:ext cx="5366400" cy="1000124"/>
          </a:xfrm>
        </p:spPr>
        <p:txBody>
          <a:bodyPr anchor="t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Доктор </a:t>
            </a:r>
          </a:p>
        </p:txBody>
      </p:sp>
      <p:sp>
        <p:nvSpPr>
          <p:cNvPr id="6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2" action="ppaction://hlinksldjump"/>
              </a:rPr>
              <a:t>10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2406873" y="4855762"/>
            <a:ext cx="3929090" cy="152556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200" b="1" dirty="0">
                <a:latin typeface="Bookman Old Style" pitchFamily="18" charset="0"/>
              </a:rPr>
              <a:t>Он - доктор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6693153" y="4738255"/>
            <a:ext cx="2214578" cy="1525567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5400" b="1" dirty="0">
                <a:latin typeface="Bookman Old Style" pitchFamily="18" charset="0"/>
              </a:rPr>
              <a:t>Она - ?</a:t>
            </a:r>
          </a:p>
        </p:txBody>
      </p:sp>
      <p:pic>
        <p:nvPicPr>
          <p:cNvPr id="10" name="Picture 2" descr="C:\Documents and Settings\Школа № 102\Мои документы\Моя\для Бойцовой\положения 2013-14\игра профессии от А до Я\картинки\medik0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6940" y="952041"/>
            <a:ext cx="6429420" cy="37527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24000" y="5429272"/>
            <a:ext cx="9144000" cy="100012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Пилот </a:t>
            </a:r>
          </a:p>
        </p:txBody>
      </p:sp>
      <p:sp>
        <p:nvSpPr>
          <p:cNvPr id="6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2" action="ppaction://hlinksldjump"/>
              </a:rPr>
              <a:t>20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809720" y="3880429"/>
            <a:ext cx="3286148" cy="1525567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5400" b="1" dirty="0">
                <a:latin typeface="Bookman Old Style" pitchFamily="18" charset="0"/>
              </a:rPr>
              <a:t>Он - пилот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524628" y="4783754"/>
            <a:ext cx="2928958" cy="152556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4200" b="1" dirty="0">
                <a:latin typeface="Bookman Old Style" pitchFamily="18" charset="0"/>
              </a:rPr>
              <a:t>Она - ?</a:t>
            </a:r>
          </a:p>
        </p:txBody>
      </p:sp>
      <p:pic>
        <p:nvPicPr>
          <p:cNvPr id="9" name="Picture 2" descr="C:\Documents and Settings\Школа № 102\Мои документы\Моя\для Бойцовой\положения 2013-14\игра профессии от А до Я\картинки\pilot_yakuti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809720" y="1165784"/>
            <a:ext cx="4071966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C:\Documents and Settings\Школа № 102\Мои документы\Моя\для Бойцовой\положения 2013-14\игра профессии от А до Я\картинки\anusha-srilank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4656" y="1165784"/>
            <a:ext cx="3786187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597228"/>
            <a:ext cx="8858280" cy="100012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Стюард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30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7881950" y="4783754"/>
            <a:ext cx="2214578" cy="152556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4200" b="1" dirty="0">
                <a:latin typeface="Bookman Old Style" pitchFamily="18" charset="0"/>
              </a:rPr>
              <a:t>Он - ?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881158" y="4783754"/>
            <a:ext cx="5357850" cy="1525567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4200" b="1" dirty="0">
                <a:latin typeface="Bookman Old Style" pitchFamily="18" charset="0"/>
              </a:rPr>
              <a:t>Она - стюардесса</a:t>
            </a:r>
          </a:p>
        </p:txBody>
      </p:sp>
      <p:pic>
        <p:nvPicPr>
          <p:cNvPr id="9" name="Picture 2" descr="C:\Documents and Settings\Школа № 102\Мои документы\Моя\для Бойцовой\положения 2013-14\игра профессии от А до Я\картинки\belavia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1324" y="808595"/>
            <a:ext cx="6036511" cy="4024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525220"/>
            <a:ext cx="8858280" cy="100012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Поэтесса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40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2024034" y="4351706"/>
            <a:ext cx="3214710" cy="152556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4200" b="1" dirty="0">
                <a:latin typeface="Bookman Old Style" pitchFamily="18" charset="0"/>
              </a:rPr>
              <a:t>Он - поэт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881818" y="4351706"/>
            <a:ext cx="3143272" cy="152556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4200" b="1" dirty="0">
                <a:latin typeface="Bookman Old Style" pitchFamily="18" charset="0"/>
              </a:rPr>
              <a:t>Она - ?</a:t>
            </a:r>
          </a:p>
        </p:txBody>
      </p:sp>
      <p:pic>
        <p:nvPicPr>
          <p:cNvPr id="9" name="Picture 3" descr="C:\Documents and Settings\Школа № 102\Мои документы\Моя\для Бойцовой\положения 2013-14\игра профессии от А до Я\картинки\022158919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1158" y="851243"/>
            <a:ext cx="3564770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C:\Documents and Settings\Школа № 102\Мои документы\Моя\для Бойцовой\положения 2013-14\игра профессии от А до Я\картинки\contented-writ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8738" y="851243"/>
            <a:ext cx="3510667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669236"/>
            <a:ext cx="8858280" cy="10001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Артист балета, </a:t>
            </a:r>
            <a:b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</a:br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танцовщик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50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6810380" y="3852780"/>
            <a:ext cx="2428892" cy="152556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4200" b="1" dirty="0">
                <a:latin typeface="Bookman Old Style" pitchFamily="18" charset="0"/>
              </a:rPr>
              <a:t>Он - ?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809720" y="4495722"/>
            <a:ext cx="3929090" cy="1525567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4200" b="1" dirty="0">
                <a:latin typeface="Bookman Old Style" pitchFamily="18" charset="0"/>
              </a:rPr>
              <a:t>Она - балерина</a:t>
            </a:r>
          </a:p>
        </p:txBody>
      </p:sp>
      <p:pic>
        <p:nvPicPr>
          <p:cNvPr id="9" name="Picture 2" descr="C:\Documents and Settings\Школа № 102\Мои документы\Моя\для Бойцовой\положения 2013-14\игра профессии от А до Я\картинки\fe392f78a62c6fc460cf8c2a182b395f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6790" y="663438"/>
            <a:ext cx="2569078" cy="3853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C:\Documents and Settings\Школа № 102\Мои документы\Моя\для Бойцовой\положения 2013-14\игра профессии от А до Я\картинки\33175672eb6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6501" y="806314"/>
            <a:ext cx="4038589" cy="3028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229200"/>
            <a:ext cx="8858280" cy="135732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Парикмахер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10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5" name="Содержимое 12"/>
          <p:cNvSpPr>
            <a:spLocks noGrp="1"/>
          </p:cNvSpPr>
          <p:nvPr>
            <p:ph idx="1"/>
          </p:nvPr>
        </p:nvSpPr>
        <p:spPr>
          <a:xfrm>
            <a:off x="4625054" y="764704"/>
            <a:ext cx="6007450" cy="4392488"/>
          </a:xfrm>
        </p:spPr>
        <p:txBody>
          <a:bodyPr>
            <a:normAutofit/>
          </a:bodyPr>
          <a:lstStyle/>
          <a:p>
            <a:pPr lvl="0" algn="ctr">
              <a:buNone/>
            </a:pPr>
            <a:endParaRPr lang="ru-RU" sz="5000" b="1" dirty="0">
              <a:latin typeface="Bookman Old Style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4800" b="1" dirty="0">
                <a:latin typeface="Bookman Old Style" pitchFamily="18" charset="0"/>
              </a:rPr>
              <a:t>Перед кем все люди снимают шляпу?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906" y="1387962"/>
            <a:ext cx="2852934" cy="312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434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589240"/>
            <a:ext cx="8858280" cy="100012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Пилот, летчик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20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5" name="Содержимое 12"/>
          <p:cNvSpPr>
            <a:spLocks noGrp="1"/>
          </p:cNvSpPr>
          <p:nvPr>
            <p:ph idx="1"/>
          </p:nvPr>
        </p:nvSpPr>
        <p:spPr>
          <a:xfrm>
            <a:off x="1919537" y="476672"/>
            <a:ext cx="5112569" cy="4392488"/>
          </a:xfrm>
        </p:spPr>
        <p:txBody>
          <a:bodyPr>
            <a:normAutofit fontScale="92500"/>
          </a:bodyPr>
          <a:lstStyle/>
          <a:p>
            <a:pPr lvl="0" algn="ctr">
              <a:buNone/>
            </a:pPr>
            <a:endParaRPr lang="ru-RU" sz="5000" b="1" dirty="0">
              <a:latin typeface="Bookman Old Style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4800" b="1" dirty="0">
                <a:latin typeface="Bookman Old Style" pitchFamily="18" charset="0"/>
              </a:rPr>
              <a:t>Какой водитель смотрит свысока?</a:t>
            </a:r>
          </a:p>
        </p:txBody>
      </p:sp>
      <p:pic>
        <p:nvPicPr>
          <p:cNvPr id="6" name="Picture 2" descr="http://ablueprint.nl/images/Computerwerk/Naamloos-1aeropla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0644" y="2492896"/>
            <a:ext cx="355595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157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669236"/>
            <a:ext cx="8858280" cy="100012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Крановщик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30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5" name="Содержимое 12"/>
          <p:cNvSpPr>
            <a:spLocks noGrp="1"/>
          </p:cNvSpPr>
          <p:nvPr>
            <p:ph idx="1"/>
          </p:nvPr>
        </p:nvSpPr>
        <p:spPr>
          <a:xfrm>
            <a:off x="1919536" y="476672"/>
            <a:ext cx="5904656" cy="4464496"/>
          </a:xfrm>
        </p:spPr>
        <p:txBody>
          <a:bodyPr>
            <a:normAutofit fontScale="70000" lnSpcReduction="20000"/>
          </a:bodyPr>
          <a:lstStyle/>
          <a:p>
            <a:pPr lvl="0" algn="ctr">
              <a:buNone/>
            </a:pPr>
            <a:endParaRPr lang="ru-RU" sz="5000" b="1" dirty="0">
              <a:latin typeface="Bookman Old Style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4800" b="1" dirty="0">
                <a:latin typeface="Bookman Old Style" pitchFamily="18" charset="0"/>
              </a:rPr>
              <a:t>На работе день-деньской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4800" b="1" dirty="0">
                <a:latin typeface="Bookman Old Style" pitchFamily="18" charset="0"/>
              </a:rPr>
              <a:t>Он командует рукой.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4800" b="1" dirty="0">
                <a:latin typeface="Bookman Old Style" pitchFamily="18" charset="0"/>
              </a:rPr>
              <a:t>Поднимает та рука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4800" b="1" dirty="0">
                <a:latin typeface="Bookman Old Style" pitchFamily="18" charset="0"/>
              </a:rPr>
              <a:t>Сто пудов под облака</a:t>
            </a:r>
          </a:p>
        </p:txBody>
      </p:sp>
      <p:pic>
        <p:nvPicPr>
          <p:cNvPr id="6" name="Picture 2" descr="http://static.imfast.com/0b44c4ae6ba5ab34f936e9c4f4ad134c5647f6fa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876" y="1411002"/>
            <a:ext cx="2939620" cy="2954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783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597228"/>
            <a:ext cx="8858280" cy="1000124"/>
          </a:xfrm>
        </p:spPr>
        <p:txBody>
          <a:bodyPr anchor="t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Кок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40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024298" y="1785926"/>
            <a:ext cx="6357982" cy="29289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200" b="1" dirty="0">
                <a:latin typeface="Bookman Old Style" pitchFamily="18" charset="0"/>
              </a:rPr>
              <a:t>Водоплавающий кулинар</a:t>
            </a:r>
          </a:p>
        </p:txBody>
      </p:sp>
      <p:pic>
        <p:nvPicPr>
          <p:cNvPr id="6" name="Picture 2" descr="http://img3.proshkolu.ru/content/media/pic/std/3000000/2484000/2483154-1bad00cc8e91296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4034" y="1071547"/>
            <a:ext cx="2133600" cy="3409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49792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525220"/>
            <a:ext cx="8858280" cy="1000124"/>
          </a:xfrm>
        </p:spPr>
        <p:txBody>
          <a:bodyPr anchor="t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Водолаз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50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5" name="Содержимое 12"/>
          <p:cNvSpPr>
            <a:spLocks noGrp="1"/>
          </p:cNvSpPr>
          <p:nvPr>
            <p:ph idx="1"/>
          </p:nvPr>
        </p:nvSpPr>
        <p:spPr>
          <a:xfrm>
            <a:off x="2207568" y="476672"/>
            <a:ext cx="8136904" cy="5040560"/>
          </a:xfrm>
        </p:spPr>
        <p:txBody>
          <a:bodyPr>
            <a:normAutofit fontScale="70000" lnSpcReduction="20000"/>
          </a:bodyPr>
          <a:lstStyle/>
          <a:p>
            <a:pPr lvl="0" algn="ctr">
              <a:buNone/>
            </a:pPr>
            <a:endParaRPr lang="ru-RU" sz="5000" b="1" dirty="0"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5400" b="1" dirty="0">
                <a:latin typeface="Bookman Old Style" pitchFamily="18" charset="0"/>
              </a:rPr>
              <a:t>Его работа в глубине, на самом дне,</a:t>
            </a:r>
          </a:p>
          <a:p>
            <a:pPr algn="ctr">
              <a:buNone/>
            </a:pPr>
            <a:r>
              <a:rPr lang="ru-RU" sz="5400" b="1" dirty="0">
                <a:latin typeface="Bookman Old Style" pitchFamily="18" charset="0"/>
              </a:rPr>
              <a:t>Его работа в темноте и тишине.</a:t>
            </a:r>
          </a:p>
          <a:p>
            <a:pPr algn="ctr">
              <a:buNone/>
            </a:pPr>
            <a:r>
              <a:rPr lang="ru-RU" sz="5400" b="1" dirty="0">
                <a:latin typeface="Bookman Old Style" pitchFamily="18" charset="0"/>
              </a:rPr>
              <a:t>Но кто же он, ответьте на вопрос,</a:t>
            </a:r>
          </a:p>
          <a:p>
            <a:pPr algn="ctr">
              <a:buNone/>
            </a:pPr>
            <a:r>
              <a:rPr lang="ru-RU" sz="5400" b="1" dirty="0">
                <a:latin typeface="Bookman Old Style" pitchFamily="18" charset="0"/>
              </a:rPr>
              <a:t>Не космонавт, а ходит среди звезд?</a:t>
            </a:r>
          </a:p>
        </p:txBody>
      </p:sp>
    </p:spTree>
    <p:extLst>
      <p:ext uri="{BB962C8B-B14F-4D97-AF65-F5344CB8AC3E}">
        <p14:creationId xmlns:p14="http://schemas.microsoft.com/office/powerpoint/2010/main" val="39172857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alphaModFix amt="37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39094">
            <a:off x="4732900" y="2395809"/>
            <a:ext cx="5248284" cy="2488209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700" dirty="0">
                <a:ln w="0">
                  <a:solidFill>
                    <a:srgbClr val="E6AF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Анаграммы</a:t>
            </a:r>
          </a:p>
        </p:txBody>
      </p:sp>
      <p:pic>
        <p:nvPicPr>
          <p:cNvPr id="4" name="Рисунок 3" descr="профессии слаймы.jpg"/>
          <p:cNvPicPr>
            <a:picLocks noChangeAspect="1"/>
          </p:cNvPicPr>
          <p:nvPr/>
        </p:nvPicPr>
        <p:blipFill>
          <a:blip r:embed="rId7" cstate="print"/>
          <a:srcRect l="25325" t="50000"/>
          <a:stretch>
            <a:fillRect/>
          </a:stretch>
        </p:blipFill>
        <p:spPr>
          <a:xfrm rot="434574">
            <a:off x="5430210" y="1281206"/>
            <a:ext cx="4008014" cy="2763861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53F61C1A-47AD-417E-881B-8FA76FFCD56E}"/>
              </a:ext>
            </a:extLst>
          </p:cNvPr>
          <p:cNvSpPr/>
          <p:nvPr/>
        </p:nvSpPr>
        <p:spPr>
          <a:xfrm>
            <a:off x="9696400" y="5445224"/>
            <a:ext cx="720080" cy="720080"/>
          </a:xfrm>
          <a:prstGeom prst="ellipse">
            <a:avLst/>
          </a:prstGeom>
          <a:solidFill>
            <a:srgbClr val="FFC000"/>
          </a:solidFill>
          <a:ln>
            <a:solidFill>
              <a:srgbClr val="DE86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Тон начала.mid">
            <a:hlinkClick r:id="" action="ppaction://media"/>
            <a:extLst>
              <a:ext uri="{FF2B5EF4-FFF2-40B4-BE49-F238E27FC236}">
                <a16:creationId xmlns:a16="http://schemas.microsoft.com/office/drawing/2014/main" id="{C2D5E0AA-4030-4DF5-9BC9-F2BA4A1BC5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96400" y="6165304"/>
            <a:ext cx="216024" cy="216024"/>
          </a:xfrm>
          <a:prstGeom prst="rect">
            <a:avLst/>
          </a:prstGeom>
        </p:spPr>
      </p:pic>
      <p:pic>
        <p:nvPicPr>
          <p:cNvPr id="7" name="Тон конец.mid">
            <a:hlinkClick r:id="" action="ppaction://media"/>
            <a:extLst>
              <a:ext uri="{FF2B5EF4-FFF2-40B4-BE49-F238E27FC236}">
                <a16:creationId xmlns:a16="http://schemas.microsoft.com/office/drawing/2014/main" id="{DD4DA9B1-EA74-4A85-A9AE-14FDA078BE7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83688" y="6164820"/>
            <a:ext cx="232792" cy="23279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6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24034" y="1071547"/>
            <a:ext cx="8358246" cy="5237774"/>
          </a:xfrm>
          <a:solidFill>
            <a:srgbClr val="FEFAE8"/>
          </a:solidFill>
        </p:spPr>
        <p:txBody>
          <a:bodyPr>
            <a:normAutofit/>
          </a:bodyPr>
          <a:lstStyle/>
          <a:p>
            <a:pPr marL="514350" indent="-51435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ru-RU" sz="2800" dirty="0"/>
              <a:t>каратист		=&gt; 	артистка	</a:t>
            </a:r>
          </a:p>
          <a:p>
            <a:pPr marL="514350" indent="-51435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ru-RU" sz="2800" dirty="0"/>
              <a:t>листовка		=&gt; 	вокалист</a:t>
            </a:r>
          </a:p>
          <a:p>
            <a:pPr marL="514350" indent="-51435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ru-RU" sz="2800" dirty="0"/>
              <a:t>истопник		=&gt;	синоптик</a:t>
            </a:r>
          </a:p>
          <a:p>
            <a:pPr marL="514350" indent="-51435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ru-RU" sz="2800" dirty="0"/>
              <a:t>альков			=&gt; 	коваль</a:t>
            </a:r>
          </a:p>
          <a:p>
            <a:pPr marL="514350" indent="-51435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ru-RU" sz="2800" dirty="0"/>
              <a:t>овод + зал		=&gt; 	водолаз</a:t>
            </a:r>
          </a:p>
          <a:p>
            <a:pPr marL="514350" indent="-51435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ru-RU" sz="2800" dirty="0"/>
              <a:t>сад + тир 		=&gt; 	радист</a:t>
            </a:r>
          </a:p>
          <a:p>
            <a:pPr marL="514350" indent="-51435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ru-RU" sz="2800" dirty="0"/>
              <a:t>кат + вода		=&gt; 	адвокат</a:t>
            </a:r>
          </a:p>
          <a:p>
            <a:pPr marL="514350" indent="-51435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ru-RU" sz="2800" dirty="0"/>
              <a:t>крот + пульс 		=&gt; 	скульптор</a:t>
            </a:r>
          </a:p>
          <a:p>
            <a:pPr marL="514350" indent="-51435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ru-RU" sz="2800" dirty="0"/>
              <a:t>весло + деталь	=&gt; 	следователь</a:t>
            </a:r>
          </a:p>
          <a:p>
            <a:pPr marL="514350" indent="-51435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ru-RU" sz="2800" dirty="0"/>
              <a:t>торт + стирка		=&gt;	тракторист</a:t>
            </a:r>
          </a:p>
        </p:txBody>
      </p:sp>
    </p:spTree>
    <p:extLst>
      <p:ext uri="{BB962C8B-B14F-4D97-AF65-F5344CB8AC3E}">
        <p14:creationId xmlns:p14="http://schemas.microsoft.com/office/powerpoint/2010/main" val="627597040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39094">
            <a:off x="4676171" y="2826769"/>
            <a:ext cx="5248284" cy="1915707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700" dirty="0">
                <a:ln w="0">
                  <a:solidFill>
                    <a:srgbClr val="E6AF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Ребусы</a:t>
            </a:r>
          </a:p>
        </p:txBody>
      </p:sp>
      <p:pic>
        <p:nvPicPr>
          <p:cNvPr id="4" name="Рисунок 3" descr="профессии слаймы.jpg"/>
          <p:cNvPicPr>
            <a:picLocks noChangeAspect="1"/>
          </p:cNvPicPr>
          <p:nvPr/>
        </p:nvPicPr>
        <p:blipFill>
          <a:blip r:embed="rId3" cstate="print"/>
          <a:srcRect l="25325" t="50000"/>
          <a:stretch>
            <a:fillRect/>
          </a:stretch>
        </p:blipFill>
        <p:spPr>
          <a:xfrm rot="434574">
            <a:off x="5663281" y="1207506"/>
            <a:ext cx="3440173" cy="2372287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81200" y="925266"/>
            <a:ext cx="8229600" cy="775542"/>
          </a:xfrm>
          <a:noFill/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oolSlan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700" b="1" dirty="0">
                <a:ln w="0">
                  <a:solidFill>
                    <a:srgbClr val="C00000"/>
                  </a:solidFill>
                </a:ln>
                <a:solidFill>
                  <a:srgbClr val="FF9900"/>
                </a:solidFill>
                <a:latin typeface="Bookman Old Style" pitchFamily="18" charset="0"/>
              </a:rPr>
              <a:t>Пример</a:t>
            </a:r>
            <a:r>
              <a:rPr lang="ru-RU" sz="5600" b="1" dirty="0">
                <a:ln w="0">
                  <a:solidFill>
                    <a:srgbClr val="C00000"/>
                  </a:solidFill>
                </a:ln>
                <a:solidFill>
                  <a:srgbClr val="FF9900"/>
                </a:solidFill>
                <a:latin typeface="Bookman Old Style" pitchFamily="18" charset="0"/>
              </a:rPr>
              <a:t> </a:t>
            </a:r>
            <a:r>
              <a:rPr lang="ru-RU" sz="5700" b="1" dirty="0">
                <a:ln w="0">
                  <a:solidFill>
                    <a:srgbClr val="C00000"/>
                  </a:solidFill>
                </a:ln>
                <a:solidFill>
                  <a:srgbClr val="FF9900"/>
                </a:solidFill>
                <a:latin typeface="Bookman Old Style" pitchFamily="18" charset="0"/>
              </a:rPr>
              <a:t>ребуса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309786" y="2025320"/>
            <a:ext cx="7643866" cy="1928826"/>
            <a:chOff x="428596" y="2000240"/>
            <a:chExt cx="7643866" cy="192882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 l="8789" t="45898" r="19433" b="20102"/>
            <a:stretch>
              <a:fillRect/>
            </a:stretch>
          </p:blipFill>
          <p:spPr bwMode="auto">
            <a:xfrm>
              <a:off x="428596" y="2000240"/>
              <a:ext cx="5429288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 l="62451" t="46093" r="8252" b="19884"/>
            <a:stretch>
              <a:fillRect/>
            </a:stretch>
          </p:blipFill>
          <p:spPr bwMode="auto">
            <a:xfrm>
              <a:off x="5857884" y="2000240"/>
              <a:ext cx="2214578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Содержимое 2"/>
          <p:cNvSpPr txBox="1">
            <a:spLocks/>
          </p:cNvSpPr>
          <p:nvPr/>
        </p:nvSpPr>
        <p:spPr>
          <a:xfrm>
            <a:off x="2309786" y="4168460"/>
            <a:ext cx="8001056" cy="2428892"/>
          </a:xfrm>
          <a:prstGeom prst="rect">
            <a:avLst/>
          </a:prstGeom>
        </p:spPr>
        <p:txBody>
          <a:bodyPr vert="horz" numCol="1">
            <a:normAutofit fontScale="92500" lnSpcReduction="10000"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3000" dirty="0">
                <a:solidFill>
                  <a:srgbClr val="420000"/>
                </a:solidFill>
                <a:latin typeface="Bookman Old Style" pitchFamily="18" charset="0"/>
              </a:rPr>
              <a:t>		к «О» буква «Н»	-  КОН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3000" dirty="0">
                <a:solidFill>
                  <a:srgbClr val="420000"/>
                </a:solidFill>
                <a:latin typeface="Bookman Old Style" pitchFamily="18" charset="0"/>
              </a:rPr>
              <a:t>	«ОДИН»  		-  ДИ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3000" dirty="0">
                <a:solidFill>
                  <a:srgbClr val="420000"/>
                </a:solidFill>
                <a:latin typeface="Bookman Old Style" pitchFamily="18" charset="0"/>
              </a:rPr>
              <a:t>					-  Т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3000" dirty="0">
                <a:solidFill>
                  <a:srgbClr val="420000"/>
                </a:solidFill>
                <a:latin typeface="Bookman Old Style" pitchFamily="18" charset="0"/>
              </a:rPr>
              <a:t>	«ЕРОМ»			-  ЕР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3000" dirty="0">
                <a:solidFill>
                  <a:srgbClr val="420000"/>
                </a:solidFill>
                <a:latin typeface="Bookman Old Style" pitchFamily="18" charset="0"/>
              </a:rPr>
              <a:t>							= </a:t>
            </a:r>
            <a:r>
              <a:rPr lang="ru-RU" sz="3000" b="1" dirty="0">
                <a:solidFill>
                  <a:srgbClr val="420000"/>
                </a:solidFill>
                <a:latin typeface="Bookman Old Style" pitchFamily="18" charset="0"/>
              </a:rPr>
              <a:t>Кондитер</a:t>
            </a:r>
          </a:p>
        </p:txBody>
      </p:sp>
      <p:sp>
        <p:nvSpPr>
          <p:cNvPr id="9" name="Стрелка влево 8"/>
          <p:cNvSpPr/>
          <p:nvPr/>
        </p:nvSpPr>
        <p:spPr>
          <a:xfrm>
            <a:off x="2809852" y="4000504"/>
            <a:ext cx="357190" cy="21431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78603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39094">
            <a:off x="4676171" y="2826769"/>
            <a:ext cx="5248284" cy="1915707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700" dirty="0">
                <a:ln w="0">
                  <a:solidFill>
                    <a:srgbClr val="E6AF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Ребусы</a:t>
            </a:r>
          </a:p>
        </p:txBody>
      </p:sp>
      <p:pic>
        <p:nvPicPr>
          <p:cNvPr id="4" name="Рисунок 3" descr="профессии слаймы.jpg"/>
          <p:cNvPicPr>
            <a:picLocks noChangeAspect="1"/>
          </p:cNvPicPr>
          <p:nvPr/>
        </p:nvPicPr>
        <p:blipFill>
          <a:blip r:embed="rId6" cstate="print"/>
          <a:srcRect l="25325" t="50000"/>
          <a:stretch>
            <a:fillRect/>
          </a:stretch>
        </p:blipFill>
        <p:spPr>
          <a:xfrm rot="434574">
            <a:off x="5663281" y="1207506"/>
            <a:ext cx="3440173" cy="2372287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1A60D33B-64AD-4771-A676-041636D2DBE2}"/>
              </a:ext>
            </a:extLst>
          </p:cNvPr>
          <p:cNvSpPr/>
          <p:nvPr/>
        </p:nvSpPr>
        <p:spPr>
          <a:xfrm>
            <a:off x="9696400" y="5445224"/>
            <a:ext cx="720080" cy="720080"/>
          </a:xfrm>
          <a:prstGeom prst="ellipse">
            <a:avLst/>
          </a:prstGeom>
          <a:solidFill>
            <a:srgbClr val="FFC000"/>
          </a:solidFill>
          <a:ln>
            <a:solidFill>
              <a:srgbClr val="DE86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Тон начала.mid">
            <a:hlinkClick r:id="" action="ppaction://media"/>
            <a:extLst>
              <a:ext uri="{FF2B5EF4-FFF2-40B4-BE49-F238E27FC236}">
                <a16:creationId xmlns:a16="http://schemas.microsoft.com/office/drawing/2014/main" id="{60330E6B-AD3A-4C36-B5D0-1EFB6D379F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96400" y="6165304"/>
            <a:ext cx="216024" cy="216024"/>
          </a:xfrm>
          <a:prstGeom prst="rect">
            <a:avLst/>
          </a:prstGeom>
        </p:spPr>
      </p:pic>
      <p:pic>
        <p:nvPicPr>
          <p:cNvPr id="7" name="Тон конец.mid">
            <a:hlinkClick r:id="" action="ppaction://media"/>
            <a:extLst>
              <a:ext uri="{FF2B5EF4-FFF2-40B4-BE49-F238E27FC236}">
                <a16:creationId xmlns:a16="http://schemas.microsoft.com/office/drawing/2014/main" id="{1B751DB8-165A-4D70-9AB3-67D85EA69D0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83688" y="6164820"/>
            <a:ext cx="232792" cy="23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127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6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0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5EA226"/>
      </a:accent4>
      <a:accent5>
        <a:srgbClr val="738AC8"/>
      </a:accent5>
      <a:accent6>
        <a:srgbClr val="1AB39F"/>
      </a:accent6>
      <a:hlink>
        <a:srgbClr val="600000"/>
      </a:hlink>
      <a:folHlink>
        <a:srgbClr val="FFECC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1771</TotalTime>
  <Words>690</Words>
  <Application>Microsoft Office PowerPoint</Application>
  <PresentationFormat>Широкоэкранный</PresentationFormat>
  <Paragraphs>255</Paragraphs>
  <Slides>49</Slides>
  <Notes>32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4" baseType="lpstr">
      <vt:lpstr>Bookman Old Style</vt:lpstr>
      <vt:lpstr>Calibri</vt:lpstr>
      <vt:lpstr>Constantia</vt:lpstr>
      <vt:lpstr>Wingdings 2</vt:lpstr>
      <vt:lpstr>Поток</vt:lpstr>
      <vt:lpstr>Профессии от А до Я</vt:lpstr>
      <vt:lpstr>Словарь профессий</vt:lpstr>
      <vt:lpstr>Презентация PowerPoint</vt:lpstr>
      <vt:lpstr>Презентация PowerPoint</vt:lpstr>
      <vt:lpstr>Анаграммы</vt:lpstr>
      <vt:lpstr>Презентация PowerPoint</vt:lpstr>
      <vt:lpstr>Ребусы</vt:lpstr>
      <vt:lpstr>Пример ребуса</vt:lpstr>
      <vt:lpstr>Ребусы</vt:lpstr>
      <vt:lpstr>гимнаст</vt:lpstr>
      <vt:lpstr>доктор</vt:lpstr>
      <vt:lpstr>лесник</vt:lpstr>
      <vt:lpstr>Своя игра</vt:lpstr>
      <vt:lpstr>Презентация PowerPoint</vt:lpstr>
      <vt:lpstr>Заведующий учебной частью</vt:lpstr>
      <vt:lpstr>Сенсей</vt:lpstr>
      <vt:lpstr>Педагог</vt:lpstr>
      <vt:lpstr>Династия </vt:lpstr>
      <vt:lpstr>Учитель </vt:lpstr>
      <vt:lpstr>Производство  мороженого</vt:lpstr>
      <vt:lpstr>Мясоперерабатывающее производство</vt:lpstr>
      <vt:lpstr>Ювелирное  производство</vt:lpstr>
      <vt:lpstr>Производство обуви</vt:lpstr>
      <vt:lpstr>Часовой завод</vt:lpstr>
      <vt:lpstr>Композитор</vt:lpstr>
      <vt:lpstr>Пекари</vt:lpstr>
      <vt:lpstr>Портной</vt:lpstr>
      <vt:lpstr>Лесник</vt:lpstr>
      <vt:lpstr>Гимнаст, эквилибрист, акробат</vt:lpstr>
      <vt:lpstr>Дрессировщик </vt:lpstr>
      <vt:lpstr>Курьер </vt:lpstr>
      <vt:lpstr>Балетмейстер </vt:lpstr>
      <vt:lpstr>Возница, извозчик  </vt:lpstr>
      <vt:lpstr>Рудокоп </vt:lpstr>
      <vt:lpstr>Артист, актер</vt:lpstr>
      <vt:lpstr>Воспитатель </vt:lpstr>
      <vt:lpstr>Полицейский </vt:lpstr>
      <vt:lpstr>Архитектор, инженер </vt:lpstr>
      <vt:lpstr>Библиотекарь </vt:lpstr>
      <vt:lpstr>Доктор </vt:lpstr>
      <vt:lpstr>Пилот </vt:lpstr>
      <vt:lpstr>Стюард </vt:lpstr>
      <vt:lpstr>Поэтесса </vt:lpstr>
      <vt:lpstr>Артист балета,  танцовщик</vt:lpstr>
      <vt:lpstr>Парикмахер </vt:lpstr>
      <vt:lpstr>Пилот, летчик</vt:lpstr>
      <vt:lpstr>Крановщик </vt:lpstr>
      <vt:lpstr>Кок </vt:lpstr>
      <vt:lpstr>Водолаз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Угадай профессию</dc:title>
  <dc:creator>Школа № 102</dc:creator>
  <cp:lastModifiedBy>Владимир Белаш</cp:lastModifiedBy>
  <cp:revision>146</cp:revision>
  <cp:lastPrinted>2019-10-23T11:44:26Z</cp:lastPrinted>
  <dcterms:created xsi:type="dcterms:W3CDTF">2013-06-10T10:17:07Z</dcterms:created>
  <dcterms:modified xsi:type="dcterms:W3CDTF">2022-02-16T07:54:12Z</dcterms:modified>
</cp:coreProperties>
</file>