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id" ContentType="audio/mid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1"/>
  </p:notesMasterIdLst>
  <p:sldIdLst>
    <p:sldId id="256" r:id="rId2"/>
    <p:sldId id="275" r:id="rId3"/>
    <p:sldId id="278" r:id="rId4"/>
    <p:sldId id="276" r:id="rId5"/>
    <p:sldId id="277" r:id="rId6"/>
    <p:sldId id="339" r:id="rId7"/>
    <p:sldId id="284" r:id="rId8"/>
    <p:sldId id="343" r:id="rId9"/>
    <p:sldId id="344" r:id="rId10"/>
    <p:sldId id="340" r:id="rId11"/>
    <p:sldId id="341" r:id="rId12"/>
    <p:sldId id="342" r:id="rId13"/>
    <p:sldId id="288" r:id="rId14"/>
    <p:sldId id="289" r:id="rId15"/>
    <p:sldId id="294" r:id="rId16"/>
    <p:sldId id="293" r:id="rId17"/>
    <p:sldId id="291" r:id="rId18"/>
    <p:sldId id="290" r:id="rId19"/>
    <p:sldId id="261" r:id="rId20"/>
    <p:sldId id="324" r:id="rId21"/>
    <p:sldId id="327" r:id="rId22"/>
    <p:sldId id="322" r:id="rId23"/>
    <p:sldId id="299" r:id="rId24"/>
    <p:sldId id="298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8" r:id="rId33"/>
    <p:sldId id="307" r:id="rId34"/>
    <p:sldId id="309" r:id="rId35"/>
    <p:sldId id="310" r:id="rId36"/>
    <p:sldId id="311" r:id="rId37"/>
    <p:sldId id="313" r:id="rId38"/>
    <p:sldId id="312" r:id="rId39"/>
    <p:sldId id="314" r:id="rId40"/>
    <p:sldId id="328" r:id="rId41"/>
    <p:sldId id="329" r:id="rId42"/>
    <p:sldId id="319" r:id="rId43"/>
    <p:sldId id="316" r:id="rId44"/>
    <p:sldId id="317" r:id="rId45"/>
    <p:sldId id="334" r:id="rId46"/>
    <p:sldId id="335" r:id="rId47"/>
    <p:sldId id="336" r:id="rId48"/>
    <p:sldId id="337" r:id="rId49"/>
    <p:sldId id="338" r:id="rId50"/>
  </p:sldIdLst>
  <p:sldSz cx="12192000" cy="6858000"/>
  <p:notesSz cx="6811963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C96FCB5-EAAB-4FFC-9D2B-B5E7BAF3B712}">
          <p14:sldIdLst>
            <p14:sldId id="256"/>
          </p14:sldIdLst>
        </p14:section>
        <p14:section name="Словарь профессий" id="{01FA772A-139D-4C25-97C7-DC8A62633C88}">
          <p14:sldIdLst>
            <p14:sldId id="275"/>
            <p14:sldId id="278"/>
            <p14:sldId id="276"/>
          </p14:sldIdLst>
        </p14:section>
        <p14:section name="Анаграммы" id="{50166B5C-A605-436D-A3AD-999BD17DC7CA}">
          <p14:sldIdLst>
            <p14:sldId id="277"/>
            <p14:sldId id="339"/>
          </p14:sldIdLst>
        </p14:section>
        <p14:section name="Ребусы" id="{E4282250-BEE5-4321-90D3-E0D9B80DC88F}">
          <p14:sldIdLst>
            <p14:sldId id="284"/>
            <p14:sldId id="343"/>
            <p14:sldId id="344"/>
            <p14:sldId id="340"/>
            <p14:sldId id="341"/>
            <p14:sldId id="342"/>
          </p14:sldIdLst>
        </p14:section>
        <p14:section name="Своя игра" id="{E5943865-4D77-4F81-B963-499DAB7FC7E3}">
          <p14:sldIdLst>
            <p14:sldId id="288"/>
            <p14:sldId id="289"/>
            <p14:sldId id="294"/>
            <p14:sldId id="293"/>
            <p14:sldId id="291"/>
            <p14:sldId id="290"/>
            <p14:sldId id="261"/>
            <p14:sldId id="324"/>
            <p14:sldId id="327"/>
            <p14:sldId id="322"/>
            <p14:sldId id="299"/>
            <p14:sldId id="298"/>
            <p14:sldId id="300"/>
            <p14:sldId id="301"/>
            <p14:sldId id="302"/>
            <p14:sldId id="303"/>
            <p14:sldId id="304"/>
            <p14:sldId id="305"/>
            <p14:sldId id="306"/>
            <p14:sldId id="308"/>
            <p14:sldId id="307"/>
            <p14:sldId id="309"/>
            <p14:sldId id="310"/>
            <p14:sldId id="311"/>
            <p14:sldId id="313"/>
            <p14:sldId id="312"/>
            <p14:sldId id="314"/>
            <p14:sldId id="328"/>
            <p14:sldId id="329"/>
            <p14:sldId id="319"/>
            <p14:sldId id="316"/>
            <p14:sldId id="317"/>
            <p14:sldId id="334"/>
            <p14:sldId id="335"/>
            <p14:sldId id="336"/>
            <p14:sldId id="337"/>
            <p14:sldId id="33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BE9"/>
    <a:srgbClr val="DC8ACC"/>
    <a:srgbClr val="CE98CE"/>
    <a:srgbClr val="E482CF"/>
    <a:srgbClr val="F6A4CB"/>
    <a:srgbClr val="E6AF00"/>
    <a:srgbClr val="E9E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20" y="12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8537" y="0"/>
            <a:ext cx="295185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3EB79-3B57-4114-9114-0C63CF1AB129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4538"/>
            <a:ext cx="662622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197" y="4721187"/>
            <a:ext cx="544957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5185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8537" y="9440647"/>
            <a:ext cx="295185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B3653-EB54-4980-968A-22B846E323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560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2622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653-EB54-4980-968A-22B846E3236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2622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653-EB54-4980-968A-22B846E32366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2622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653-EB54-4980-968A-22B846E32366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2622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653-EB54-4980-968A-22B846E32366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2622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653-EB54-4980-968A-22B846E32366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2622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653-EB54-4980-968A-22B846E32366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2622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653-EB54-4980-968A-22B846E32366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2622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653-EB54-4980-968A-22B846E32366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2622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653-EB54-4980-968A-22B846E32366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2622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653-EB54-4980-968A-22B846E32366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2622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653-EB54-4980-968A-22B846E32366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2622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653-EB54-4980-968A-22B846E3236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2622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653-EB54-4980-968A-22B846E32366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2622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653-EB54-4980-968A-22B846E32366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2622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653-EB54-4980-968A-22B846E32366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2622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653-EB54-4980-968A-22B846E32366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2622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653-EB54-4980-968A-22B846E32366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2622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653-EB54-4980-968A-22B846E32366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2622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653-EB54-4980-968A-22B846E32366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2622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653-EB54-4980-968A-22B846E32366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2622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653-EB54-4980-968A-22B846E32366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2622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653-EB54-4980-968A-22B846E32366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2622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653-EB54-4980-968A-22B846E32366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2622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653-EB54-4980-968A-22B846E32366}" type="slidenum">
              <a:rPr lang="ru-RU" smtClean="0"/>
              <a:pPr/>
              <a:t>48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2622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653-EB54-4980-968A-22B846E32366}" type="slidenum">
              <a:rPr lang="ru-RU" smtClean="0"/>
              <a:pPr/>
              <a:t>49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2622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653-EB54-4980-968A-22B846E32366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2622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653-EB54-4980-968A-22B846E32366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2622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653-EB54-4980-968A-22B846E32366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2622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653-EB54-4980-968A-22B846E32366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2622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653-EB54-4980-968A-22B846E32366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2622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653-EB54-4980-968A-22B846E32366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08BC-5C7B-4479-92C3-CC5F473E6198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978C-339A-4FC2-A0F5-0DFA753C1A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08BC-5C7B-4479-92C3-CC5F473E6198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978C-339A-4FC2-A0F5-0DFA753C1A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08BC-5C7B-4479-92C3-CC5F473E6198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978C-339A-4FC2-A0F5-0DFA753C1A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08BC-5C7B-4479-92C3-CC5F473E6198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978C-339A-4FC2-A0F5-0DFA753C1A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08BC-5C7B-4479-92C3-CC5F473E6198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978C-339A-4FC2-A0F5-0DFA753C1A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08BC-5C7B-4479-92C3-CC5F473E6198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978C-339A-4FC2-A0F5-0DFA753C1A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08BC-5C7B-4479-92C3-CC5F473E6198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978C-339A-4FC2-A0F5-0DFA753C1A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08BC-5C7B-4479-92C3-CC5F473E6198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978C-339A-4FC2-A0F5-0DFA753C1A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08BC-5C7B-4479-92C3-CC5F473E6198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978C-339A-4FC2-A0F5-0DFA753C1A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08BC-5C7B-4479-92C3-CC5F473E6198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978C-339A-4FC2-A0F5-0DFA753C1A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08BC-5C7B-4479-92C3-CC5F473E6198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850D978C-339A-4FC2-A0F5-0DFA753C1A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66408BC-5C7B-4479-92C3-CC5F473E6198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50D978C-339A-4FC2-A0F5-0DFA753C1AC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wipe dir="d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slide" Target="slide26.xml"/><Relationship Id="rId18" Type="http://schemas.openxmlformats.org/officeDocument/2006/relationships/slide" Target="slide31.xml"/><Relationship Id="rId26" Type="http://schemas.openxmlformats.org/officeDocument/2006/relationships/slide" Target="slide39.xml"/><Relationship Id="rId3" Type="http://schemas.openxmlformats.org/officeDocument/2006/relationships/slide" Target="slide16.xml"/><Relationship Id="rId21" Type="http://schemas.openxmlformats.org/officeDocument/2006/relationships/slide" Target="slide34.xml"/><Relationship Id="rId34" Type="http://schemas.openxmlformats.org/officeDocument/2006/relationships/slide" Target="slide47.xml"/><Relationship Id="rId7" Type="http://schemas.openxmlformats.org/officeDocument/2006/relationships/slide" Target="slide20.xml"/><Relationship Id="rId12" Type="http://schemas.openxmlformats.org/officeDocument/2006/relationships/slide" Target="slide25.xml"/><Relationship Id="rId17" Type="http://schemas.openxmlformats.org/officeDocument/2006/relationships/slide" Target="slide30.xml"/><Relationship Id="rId25" Type="http://schemas.openxmlformats.org/officeDocument/2006/relationships/slide" Target="slide38.xml"/><Relationship Id="rId33" Type="http://schemas.openxmlformats.org/officeDocument/2006/relationships/slide" Target="slide46.xml"/><Relationship Id="rId2" Type="http://schemas.openxmlformats.org/officeDocument/2006/relationships/slide" Target="slide15.xml"/><Relationship Id="rId16" Type="http://schemas.openxmlformats.org/officeDocument/2006/relationships/slide" Target="slide29.xml"/><Relationship Id="rId20" Type="http://schemas.openxmlformats.org/officeDocument/2006/relationships/slide" Target="slide33.xml"/><Relationship Id="rId29" Type="http://schemas.openxmlformats.org/officeDocument/2006/relationships/slide" Target="slide4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11" Type="http://schemas.openxmlformats.org/officeDocument/2006/relationships/slide" Target="slide24.xml"/><Relationship Id="rId24" Type="http://schemas.openxmlformats.org/officeDocument/2006/relationships/slide" Target="slide37.xml"/><Relationship Id="rId32" Type="http://schemas.openxmlformats.org/officeDocument/2006/relationships/slide" Target="slide45.xml"/><Relationship Id="rId5" Type="http://schemas.openxmlformats.org/officeDocument/2006/relationships/slide" Target="slide18.xml"/><Relationship Id="rId15" Type="http://schemas.openxmlformats.org/officeDocument/2006/relationships/slide" Target="slide28.xml"/><Relationship Id="rId23" Type="http://schemas.openxmlformats.org/officeDocument/2006/relationships/slide" Target="slide36.xml"/><Relationship Id="rId28" Type="http://schemas.openxmlformats.org/officeDocument/2006/relationships/slide" Target="slide41.xml"/><Relationship Id="rId36" Type="http://schemas.openxmlformats.org/officeDocument/2006/relationships/slide" Target="slide49.xml"/><Relationship Id="rId10" Type="http://schemas.openxmlformats.org/officeDocument/2006/relationships/slide" Target="slide23.xml"/><Relationship Id="rId19" Type="http://schemas.openxmlformats.org/officeDocument/2006/relationships/slide" Target="slide32.xml"/><Relationship Id="rId31" Type="http://schemas.openxmlformats.org/officeDocument/2006/relationships/slide" Target="slide44.xml"/><Relationship Id="rId4" Type="http://schemas.openxmlformats.org/officeDocument/2006/relationships/slide" Target="slide17.xml"/><Relationship Id="rId9" Type="http://schemas.openxmlformats.org/officeDocument/2006/relationships/slide" Target="slide22.xml"/><Relationship Id="rId14" Type="http://schemas.openxmlformats.org/officeDocument/2006/relationships/slide" Target="slide27.xml"/><Relationship Id="rId22" Type="http://schemas.openxmlformats.org/officeDocument/2006/relationships/slide" Target="slide35.xml"/><Relationship Id="rId27" Type="http://schemas.openxmlformats.org/officeDocument/2006/relationships/slide" Target="slide40.xml"/><Relationship Id="rId30" Type="http://schemas.openxmlformats.org/officeDocument/2006/relationships/slide" Target="slide43.xml"/><Relationship Id="rId35" Type="http://schemas.openxmlformats.org/officeDocument/2006/relationships/slide" Target="slide48.xml"/><Relationship Id="rId8" Type="http://schemas.openxmlformats.org/officeDocument/2006/relationships/slide" Target="slide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id"/><Relationship Id="rId7" Type="http://schemas.openxmlformats.org/officeDocument/2006/relationships/image" Target="../media/image5.png"/><Relationship Id="rId2" Type="http://schemas.openxmlformats.org/officeDocument/2006/relationships/audio" Target="../media/media1.mid"/><Relationship Id="rId1" Type="http://schemas.microsoft.com/office/2007/relationships/media" Target="../media/media1.mid"/><Relationship Id="rId6" Type="http://schemas.openxmlformats.org/officeDocument/2006/relationships/image" Target="../media/image4.jpeg"/><Relationship Id="rId5" Type="http://schemas.openxmlformats.org/officeDocument/2006/relationships/slideLayout" Target="../slideLayouts/slideLayout9.xml"/><Relationship Id="rId4" Type="http://schemas.openxmlformats.org/officeDocument/2006/relationships/audio" Target="../media/media2.mid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2.mid"/><Relationship Id="rId7" Type="http://schemas.openxmlformats.org/officeDocument/2006/relationships/image" Target="../media/image5.png"/><Relationship Id="rId2" Type="http://schemas.openxmlformats.org/officeDocument/2006/relationships/audio" Target="../media/media1.mid"/><Relationship Id="rId1" Type="http://schemas.microsoft.com/office/2007/relationships/media" Target="../media/media1.mid"/><Relationship Id="rId6" Type="http://schemas.openxmlformats.org/officeDocument/2006/relationships/image" Target="../media/image6.jpeg"/><Relationship Id="rId5" Type="http://schemas.openxmlformats.org/officeDocument/2006/relationships/slideLayout" Target="../slideLayouts/slideLayout9.xml"/><Relationship Id="rId4" Type="http://schemas.openxmlformats.org/officeDocument/2006/relationships/audio" Target="../media/media2.mid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2.mid"/><Relationship Id="rId7" Type="http://schemas.openxmlformats.org/officeDocument/2006/relationships/image" Target="../media/image5.png"/><Relationship Id="rId2" Type="http://schemas.openxmlformats.org/officeDocument/2006/relationships/audio" Target="../media/media1.mid"/><Relationship Id="rId1" Type="http://schemas.microsoft.com/office/2007/relationships/media" Target="../media/media1.mid"/><Relationship Id="rId6" Type="http://schemas.openxmlformats.org/officeDocument/2006/relationships/image" Target="../media/image7.jpeg"/><Relationship Id="rId5" Type="http://schemas.openxmlformats.org/officeDocument/2006/relationships/slideLayout" Target="../slideLayouts/slideLayout9.xml"/><Relationship Id="rId4" Type="http://schemas.openxmlformats.org/officeDocument/2006/relationships/audio" Target="../media/media2.mid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439094">
            <a:off x="4707985" y="2831240"/>
            <a:ext cx="5248284" cy="2488209"/>
          </a:xfrm>
        </p:spPr>
        <p:txBody>
          <a:bodyPr>
            <a:normAutofit/>
          </a:bodyPr>
          <a:lstStyle/>
          <a:p>
            <a:pPr algn="ctr"/>
            <a:r>
              <a:rPr lang="ru-RU" sz="57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Профессии от А до Я</a:t>
            </a:r>
          </a:p>
        </p:txBody>
      </p:sp>
      <p:pic>
        <p:nvPicPr>
          <p:cNvPr id="15" name="Рисунок 14" descr="профессии слаймы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1704" b="25434"/>
          <a:stretch>
            <a:fillRect/>
          </a:stretch>
        </p:blipFill>
        <p:spPr>
          <a:xfrm rot="432589">
            <a:off x="6093053" y="1247070"/>
            <a:ext cx="2802734" cy="2229181"/>
          </a:xfrm>
        </p:spPr>
      </p:pic>
    </p:spTree>
  </p:cSld>
  <p:clrMapOvr>
    <a:masterClrMapping/>
  </p:clrMapOvr>
  <p:transition spd="slow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532" y="836713"/>
            <a:ext cx="4608512" cy="1872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9" r="7810"/>
          <a:stretch/>
        </p:blipFill>
        <p:spPr>
          <a:xfrm>
            <a:off x="6201902" y="2636912"/>
            <a:ext cx="4121624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532" y="4653136"/>
            <a:ext cx="4932548" cy="1656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528048" y="1268760"/>
            <a:ext cx="3795478" cy="80918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>
                <a:solidFill>
                  <a:schemeClr val="tx1"/>
                </a:solidFill>
                <a:latin typeface="Bookman Old Style" pitchFamily="18" charset="0"/>
              </a:rPr>
              <a:t>экономист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440692" y="3212976"/>
            <a:ext cx="3638208" cy="80918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>
                <a:solidFill>
                  <a:schemeClr val="tx1"/>
                </a:solidFill>
                <a:latin typeface="Bookman Old Style" pitchFamily="18" charset="0"/>
              </a:rPr>
              <a:t>ткач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672064" y="5085184"/>
            <a:ext cx="3638208" cy="80918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>
                <a:solidFill>
                  <a:schemeClr val="tx1"/>
                </a:solidFill>
                <a:latin typeface="Bookman Old Style" pitchFamily="18" charset="0"/>
              </a:rPr>
              <a:t>водитель</a:t>
            </a:r>
          </a:p>
        </p:txBody>
      </p:sp>
    </p:spTree>
    <p:extLst>
      <p:ext uri="{BB962C8B-B14F-4D97-AF65-F5344CB8AC3E}">
        <p14:creationId xmlns:p14="http://schemas.microsoft.com/office/powerpoint/2010/main" val="73874643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6528048" y="1196752"/>
            <a:ext cx="3795478" cy="80918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>
                <a:solidFill>
                  <a:schemeClr val="tx1"/>
                </a:solidFill>
                <a:latin typeface="Bookman Old Style" pitchFamily="18" charset="0"/>
              </a:rPr>
              <a:t>актер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440692" y="3140968"/>
            <a:ext cx="3638208" cy="80918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>
                <a:solidFill>
                  <a:schemeClr val="tx1"/>
                </a:solidFill>
                <a:latin typeface="Bookman Old Style" pitchFamily="18" charset="0"/>
              </a:rPr>
              <a:t>зоолог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672064" y="5013176"/>
            <a:ext cx="3638208" cy="80918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>
                <a:solidFill>
                  <a:schemeClr val="tx1"/>
                </a:solidFill>
                <a:latin typeface="Bookman Old Style" pitchFamily="18" charset="0"/>
              </a:rPr>
              <a:t>маляр</a:t>
            </a:r>
          </a:p>
        </p:txBody>
      </p:sp>
      <p:pic>
        <p:nvPicPr>
          <p:cNvPr id="11" name="Рисунок 1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8" r="3273" b="9195"/>
          <a:stretch/>
        </p:blipFill>
        <p:spPr>
          <a:xfrm>
            <a:off x="1919536" y="620688"/>
            <a:ext cx="4464496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0" r="5680"/>
          <a:stretch/>
        </p:blipFill>
        <p:spPr>
          <a:xfrm>
            <a:off x="5735960" y="2492897"/>
            <a:ext cx="4608512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0" r="10781"/>
          <a:stretch/>
        </p:blipFill>
        <p:spPr>
          <a:xfrm>
            <a:off x="2135560" y="4509120"/>
            <a:ext cx="4076184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826688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6528048" y="1268760"/>
            <a:ext cx="3795478" cy="80918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>
                <a:solidFill>
                  <a:schemeClr val="tx1"/>
                </a:solidFill>
                <a:latin typeface="Bookman Old Style" pitchFamily="18" charset="0"/>
              </a:rPr>
              <a:t>ботаник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440692" y="3212976"/>
            <a:ext cx="3638208" cy="80918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>
                <a:solidFill>
                  <a:schemeClr val="tx1"/>
                </a:solidFill>
                <a:latin typeface="Bookman Old Style" pitchFamily="18" charset="0"/>
              </a:rPr>
              <a:t>продавец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672064" y="5085184"/>
            <a:ext cx="3638208" cy="80918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>
                <a:solidFill>
                  <a:schemeClr val="tx1"/>
                </a:solidFill>
                <a:latin typeface="Bookman Old Style" pitchFamily="18" charset="0"/>
              </a:rPr>
              <a:t>клоун</a:t>
            </a:r>
          </a:p>
        </p:txBody>
      </p:sp>
      <p:pic>
        <p:nvPicPr>
          <p:cNvPr id="11" name="Рисунок 1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" r="2859"/>
          <a:stretch/>
        </p:blipFill>
        <p:spPr>
          <a:xfrm>
            <a:off x="2207569" y="631420"/>
            <a:ext cx="4097187" cy="2005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7" r="9741"/>
          <a:stretch/>
        </p:blipFill>
        <p:spPr>
          <a:xfrm>
            <a:off x="6575283" y="2497748"/>
            <a:ext cx="3831770" cy="1939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7" r="16956"/>
          <a:stretch/>
        </p:blipFill>
        <p:spPr>
          <a:xfrm>
            <a:off x="2207569" y="4355818"/>
            <a:ext cx="4097187" cy="2097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934277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439094">
            <a:off x="4639708" y="2824437"/>
            <a:ext cx="5248284" cy="2488209"/>
          </a:xfrm>
        </p:spPr>
        <p:txBody>
          <a:bodyPr>
            <a:normAutofit/>
          </a:bodyPr>
          <a:lstStyle/>
          <a:p>
            <a:pPr algn="ctr"/>
            <a:r>
              <a:rPr lang="ru-RU" sz="57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Своя игра</a:t>
            </a:r>
          </a:p>
        </p:txBody>
      </p:sp>
      <p:pic>
        <p:nvPicPr>
          <p:cNvPr id="7" name="Рисунок 6" descr="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67720">
            <a:off x="5024430" y="1037253"/>
            <a:ext cx="4714876" cy="3507408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1766096"/>
              </p:ext>
            </p:extLst>
          </p:nvPr>
        </p:nvGraphicFramePr>
        <p:xfrm>
          <a:off x="2063553" y="668568"/>
          <a:ext cx="8229599" cy="6000792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143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72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72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72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72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57256">
                <a:tc>
                  <a:txBody>
                    <a:bodyPr/>
                    <a:lstStyle/>
                    <a:p>
                      <a:pPr algn="l"/>
                      <a:r>
                        <a:rPr lang="ru-RU" sz="2400" b="1" cap="none" spc="0" dirty="0">
                          <a:ln w="10541" cmpd="sng">
                            <a:noFill/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</a:rPr>
                        <a:t>ТОЛКОВАЯ</a:t>
                      </a:r>
                      <a:r>
                        <a:rPr lang="ru-RU" sz="2400" b="1" cap="none" spc="0" baseline="0" dirty="0">
                          <a:ln w="10541" cmpd="sng">
                            <a:noFill/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</a:rPr>
                        <a:t> ВИКТОРИНА «КТО ЭТО?»</a:t>
                      </a:r>
                      <a:endParaRPr lang="ru-RU" sz="2400" b="1" cap="none" spc="0" dirty="0">
                        <a:ln w="10541" cmpd="sng">
                          <a:noFill/>
                          <a:prstDash val="solid"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2" action="ppaction://hlinksldjump"/>
                        </a:rPr>
                        <a:t>10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3" action="ppaction://hlinksldjump"/>
                        </a:rPr>
                        <a:t>20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4" action="ppaction://hlinksldjump"/>
                        </a:rPr>
                        <a:t>30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5" action="ppaction://hlinksldjump"/>
                        </a:rPr>
                        <a:t>40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6" action="ppaction://hlinksldjump"/>
                        </a:rPr>
                        <a:t>50</a:t>
                      </a:r>
                      <a:endParaRPr lang="ru-RU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7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cap="none" spc="0" dirty="0">
                          <a:ln w="10541" cmpd="sng">
                            <a:noFill/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</a:rPr>
                        <a:t>СИНОНИМЫ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7" action="ppaction://hlinksldjump"/>
                        </a:rPr>
                        <a:t>10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8" action="ppaction://hlinksldjump"/>
                        </a:rPr>
                        <a:t>20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9" action="ppaction://hlinksldjump"/>
                        </a:rPr>
                        <a:t>30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10" action="ppaction://hlinksldjump"/>
                        </a:rPr>
                        <a:t>40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11" action="ppaction://hlinksldjump"/>
                        </a:rPr>
                        <a:t>50</a:t>
                      </a:r>
                      <a:endParaRPr lang="ru-RU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7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cap="none" spc="0" dirty="0">
                          <a:ln w="10541" cmpd="sng">
                            <a:noFill/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</a:rPr>
                        <a:t>ДЕШИФРОВЩИК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12" action="ppaction://hlinksldjump"/>
                        </a:rPr>
                        <a:t>10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13" action="ppaction://hlinksldjump"/>
                        </a:rPr>
                        <a:t>20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14" action="ppaction://hlinksldjump"/>
                        </a:rPr>
                        <a:t>30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15" action="ppaction://hlinksldjump"/>
                        </a:rPr>
                        <a:t>40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16" action="ppaction://hlinksldjump"/>
                        </a:rPr>
                        <a:t>50</a:t>
                      </a:r>
                      <a:endParaRPr lang="ru-RU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7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cap="none" spc="0" dirty="0">
                          <a:ln w="10541" cmpd="sng">
                            <a:noFill/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</a:rPr>
                        <a:t>ИЗ ОДНОЙ ПРОФЕССИИ В ДРУГУЮ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17" action="ppaction://hlinksldjump"/>
                        </a:rPr>
                        <a:t>10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18" action="ppaction://hlinksldjump"/>
                        </a:rPr>
                        <a:t>20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19" action="ppaction://hlinksldjump"/>
                        </a:rPr>
                        <a:t>30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20" action="ppaction://hlinksldjump"/>
                        </a:rPr>
                        <a:t>40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21" action="ppaction://hlinksldjump"/>
                        </a:rPr>
                        <a:t>50</a:t>
                      </a:r>
                      <a:endParaRPr lang="ru-RU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7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cap="none" spc="0" baseline="0" dirty="0">
                          <a:ln w="10541" cmpd="sng">
                            <a:noFill/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</a:rPr>
                        <a:t>ИЗ ИСТОРИИ ПРОФЕССИЙ</a:t>
                      </a:r>
                      <a:endParaRPr lang="ru-RU" sz="2400" b="1" cap="none" spc="0" dirty="0">
                        <a:ln w="10541" cmpd="sng">
                          <a:noFill/>
                          <a:prstDash val="solid"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22" action="ppaction://hlinksldjump"/>
                        </a:rPr>
                        <a:t>10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23" action="ppaction://hlinksldjump"/>
                        </a:rPr>
                        <a:t>20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24" action="ppaction://hlinksldjump"/>
                        </a:rPr>
                        <a:t>30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25" action="ppaction://hlinksldjump"/>
                        </a:rPr>
                        <a:t>40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26" action="ppaction://hlinksldjump"/>
                        </a:rPr>
                        <a:t>50</a:t>
                      </a:r>
                      <a:endParaRPr lang="ru-RU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7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cap="none" spc="0" dirty="0">
                          <a:ln w="10541" cmpd="sng">
                            <a:noFill/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</a:rPr>
                        <a:t>ОН/ ОНА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27" action="ppaction://hlinksldjump"/>
                        </a:rPr>
                        <a:t>10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28" action="ppaction://hlinksldjump"/>
                        </a:rPr>
                        <a:t>20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29" action="ppaction://hlinksldjump"/>
                        </a:rPr>
                        <a:t>30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30" action="ppaction://hlinksldjump"/>
                        </a:rPr>
                        <a:t>40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31" action="ppaction://hlinksldjump"/>
                        </a:rPr>
                        <a:t>50</a:t>
                      </a:r>
                      <a:endParaRPr lang="ru-RU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7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cap="none" spc="0" dirty="0">
                          <a:ln w="10541" cmpd="sng">
                            <a:noFill/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</a:rPr>
                        <a:t>ПРОФЕССИИ В КАРТИНАХ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32" action="ppaction://hlinksldjump"/>
                        </a:rPr>
                        <a:t>10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33" action="ppaction://hlinksldjump"/>
                        </a:rPr>
                        <a:t>20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34" action="ppaction://hlinksldjump"/>
                        </a:rPr>
                        <a:t>30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35" action="ppaction://hlinksldjump"/>
                        </a:rPr>
                        <a:t>40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36" action="ppaction://hlinksldjump"/>
                        </a:rPr>
                        <a:t>50</a:t>
                      </a:r>
                      <a:endParaRPr lang="ru-RU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spli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20" y="5572140"/>
            <a:ext cx="8229600" cy="1000124"/>
          </a:xfrm>
        </p:spPr>
        <p:txBody>
          <a:bodyPr anchor="t">
            <a:normAutofit/>
          </a:bodyPr>
          <a:lstStyle/>
          <a:p>
            <a:pPr algn="ctr"/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Художник </a:t>
            </a:r>
          </a:p>
        </p:txBody>
      </p:sp>
      <p:sp>
        <p:nvSpPr>
          <p:cNvPr id="14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3" action="ppaction://hlinksldjump"/>
              </a:rPr>
              <a:t>10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1666844" y="928671"/>
            <a:ext cx="8848756" cy="452596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4200" b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Гравер - </a:t>
            </a: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это художник, создающий гравюры или рабочий в карьере, добывающий гравий</a:t>
            </a:r>
            <a:endParaRPr lang="ru-RU" sz="4200" b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20" y="5373216"/>
            <a:ext cx="8229600" cy="1199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Специалист </a:t>
            </a:r>
            <a:b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издательства</a:t>
            </a:r>
          </a:p>
        </p:txBody>
      </p:sp>
      <p:sp>
        <p:nvSpPr>
          <p:cNvPr id="14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3" action="ppaction://hlinksldjump"/>
              </a:rPr>
              <a:t>20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1666844" y="642919"/>
            <a:ext cx="8848756" cy="4525963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Верстальщик – так назывался землемер во времена, когда расстояние измеряли верстами, или специалист типографии, располагающий материал по страницам и полосам</a:t>
            </a:r>
            <a:endParaRPr lang="ru-RU" sz="4200" b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20" y="5572140"/>
            <a:ext cx="8229600" cy="1000124"/>
          </a:xfrm>
        </p:spPr>
        <p:txBody>
          <a:bodyPr anchor="t">
            <a:normAutofit/>
          </a:bodyPr>
          <a:lstStyle/>
          <a:p>
            <a:pPr algn="ctr"/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Аптечный работник</a:t>
            </a:r>
          </a:p>
        </p:txBody>
      </p:sp>
      <p:sp>
        <p:nvSpPr>
          <p:cNvPr id="14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3" action="ppaction://hlinksldjump"/>
              </a:rPr>
              <a:t>30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1666844" y="919262"/>
            <a:ext cx="8848756" cy="4525963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Провизор – специалист, занимающийся заготовкой провизии (еды), или работник аптеки, занимающийся приготовлением лекарств по рецепту</a:t>
            </a:r>
            <a:endParaRPr lang="ru-RU" sz="4200" b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20" y="5085184"/>
            <a:ext cx="8229600" cy="148708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Специалист </a:t>
            </a:r>
            <a:b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 скорописи</a:t>
            </a:r>
          </a:p>
        </p:txBody>
      </p:sp>
      <p:sp>
        <p:nvSpPr>
          <p:cNvPr id="14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3" action="ppaction://hlinksldjump"/>
              </a:rPr>
              <a:t>40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1666844" y="1300680"/>
            <a:ext cx="8705880" cy="4000528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4200" b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Стенографист – специалист по скоростной записи текстов особыми значками или художник, расписывающий стены зданий и помещений в стиле граффити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20" y="5572140"/>
            <a:ext cx="8229600" cy="1000124"/>
          </a:xfrm>
        </p:spPr>
        <p:txBody>
          <a:bodyPr anchor="t">
            <a:normAutofit/>
          </a:bodyPr>
          <a:lstStyle/>
          <a:p>
            <a:pPr algn="ctr"/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Токарь </a:t>
            </a:r>
          </a:p>
        </p:txBody>
      </p:sp>
      <p:sp>
        <p:nvSpPr>
          <p:cNvPr id="14" name="Содержимое 12">
            <a:hlinkClick r:id="rId3" action="ppaction://hlinksldjump"/>
          </p:cNvPr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3" action="ppaction://hlinksldjump"/>
              </a:rPr>
              <a:t>50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1666844" y="1063278"/>
            <a:ext cx="8848756" cy="4525963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Револьверщик – это токарь, работающий на револьверном станке, или профессиональный стрелок из револьвера</a:t>
            </a:r>
            <a:endParaRPr lang="ru-RU" sz="4200" b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439094">
            <a:off x="4707985" y="2831240"/>
            <a:ext cx="5248284" cy="2488209"/>
          </a:xfrm>
        </p:spPr>
        <p:txBody>
          <a:bodyPr>
            <a:normAutofit/>
          </a:bodyPr>
          <a:lstStyle/>
          <a:p>
            <a:pPr algn="ctr"/>
            <a:r>
              <a:rPr lang="ru-RU" sz="57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Словарь профессий</a:t>
            </a:r>
          </a:p>
        </p:txBody>
      </p:sp>
      <p:pic>
        <p:nvPicPr>
          <p:cNvPr id="7" name="Рисунок 6" descr="профессии слаймы.jpg"/>
          <p:cNvPicPr>
            <a:picLocks noChangeAspect="1"/>
          </p:cNvPicPr>
          <p:nvPr/>
        </p:nvPicPr>
        <p:blipFill>
          <a:blip r:embed="rId6" cstate="print"/>
          <a:srcRect r="25325" b="50000"/>
          <a:stretch>
            <a:fillRect/>
          </a:stretch>
        </p:blipFill>
        <p:spPr>
          <a:xfrm rot="431149">
            <a:off x="5865721" y="1269904"/>
            <a:ext cx="3315032" cy="2285992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9696400" y="5445224"/>
            <a:ext cx="7200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Тон начала.m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96400" y="6165304"/>
            <a:ext cx="216024" cy="216024"/>
          </a:xfrm>
          <a:prstGeom prst="rect">
            <a:avLst/>
          </a:prstGeom>
        </p:spPr>
      </p:pic>
      <p:pic>
        <p:nvPicPr>
          <p:cNvPr id="6" name="Тон конец.m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83688" y="6164820"/>
            <a:ext cx="232792" cy="232792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8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7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809720" y="5525220"/>
            <a:ext cx="8229600" cy="1000124"/>
          </a:xfrm>
        </p:spPr>
        <p:txBody>
          <a:bodyPr anchor="t">
            <a:normAutofit/>
          </a:bodyPr>
          <a:lstStyle/>
          <a:p>
            <a:pPr algn="ctr"/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Художник </a:t>
            </a:r>
          </a:p>
        </p:txBody>
      </p:sp>
      <p:sp>
        <p:nvSpPr>
          <p:cNvPr id="6" name="Содержимое 12"/>
          <p:cNvSpPr>
            <a:spLocks noGrp="1"/>
          </p:cNvSpPr>
          <p:nvPr>
            <p:ph idx="1"/>
          </p:nvPr>
        </p:nvSpPr>
        <p:spPr>
          <a:xfrm>
            <a:off x="2309786" y="2428868"/>
            <a:ext cx="4363502" cy="1571636"/>
          </a:xfrm>
        </p:spPr>
        <p:txBody>
          <a:bodyPr>
            <a:normAutofit fontScale="92500"/>
          </a:bodyPr>
          <a:lstStyle/>
          <a:p>
            <a:pPr lvl="0" algn="ctr">
              <a:buNone/>
            </a:pPr>
            <a:r>
              <a:rPr lang="ru-RU" sz="5400" b="1" dirty="0">
                <a:latin typeface="Bookman Old Style" pitchFamily="18" charset="0"/>
              </a:rPr>
              <a:t>Живописец </a:t>
            </a:r>
          </a:p>
        </p:txBody>
      </p:sp>
      <p:sp>
        <p:nvSpPr>
          <p:cNvPr id="7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2" action="ppaction://hlinksldjump"/>
              </a:rPr>
              <a:t>10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pic>
        <p:nvPicPr>
          <p:cNvPr id="8" name="Picture 6" descr="https://pandia.ru/text/82/236/images/img5_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16081" y="837785"/>
            <a:ext cx="345757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809720" y="5286388"/>
            <a:ext cx="8229600" cy="1382972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Корреспондент, журналист</a:t>
            </a:r>
          </a:p>
        </p:txBody>
      </p:sp>
      <p:sp>
        <p:nvSpPr>
          <p:cNvPr id="7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2" action="ppaction://hlinksldjump"/>
              </a:rPr>
              <a:t>20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809720" y="5286388"/>
            <a:ext cx="8229600" cy="100012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ea typeface="+mj-ea"/>
                <a:cs typeface="+mj-cs"/>
              </a:rPr>
              <a:t> </a:t>
            </a:r>
          </a:p>
        </p:txBody>
      </p:sp>
      <p:sp>
        <p:nvSpPr>
          <p:cNvPr id="9" name="Содержимое 12"/>
          <p:cNvSpPr txBox="1">
            <a:spLocks/>
          </p:cNvSpPr>
          <p:nvPr/>
        </p:nvSpPr>
        <p:spPr>
          <a:xfrm>
            <a:off x="6202778" y="2356860"/>
            <a:ext cx="4357718" cy="10001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latin typeface="Bookman Old Style" pitchFamily="18" charset="0"/>
              </a:rPr>
              <a:t>Репортер</a:t>
            </a:r>
          </a:p>
        </p:txBody>
      </p:sp>
      <p:pic>
        <p:nvPicPr>
          <p:cNvPr id="11" name="Picture 4" descr="http://verbum.syktsu.ru/wp-content/uploads/2018/12/%D0%A4%D0%BE%D1%82%D0%BE-1-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608" y="1197824"/>
            <a:ext cx="4392823" cy="3239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20" y="5301208"/>
            <a:ext cx="8229600" cy="1000124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Кутюрье </a:t>
            </a:r>
          </a:p>
        </p:txBody>
      </p:sp>
      <p:sp>
        <p:nvSpPr>
          <p:cNvPr id="14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3" action="ppaction://hlinksldjump"/>
              </a:rPr>
              <a:t>30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sp>
        <p:nvSpPr>
          <p:cNvPr id="8" name="Содержимое 12"/>
          <p:cNvSpPr>
            <a:spLocks noGrp="1"/>
          </p:cNvSpPr>
          <p:nvPr>
            <p:ph idx="1"/>
          </p:nvPr>
        </p:nvSpPr>
        <p:spPr>
          <a:xfrm>
            <a:off x="2050740" y="980728"/>
            <a:ext cx="3950834" cy="3076964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sz="5400" b="1" dirty="0">
                <a:latin typeface="Bookman Old Style" pitchFamily="18" charset="0"/>
              </a:rPr>
              <a:t>Модельер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204" y="1556792"/>
            <a:ext cx="4226768" cy="4226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20" y="5597228"/>
            <a:ext cx="8229600" cy="1000124"/>
          </a:xfrm>
        </p:spPr>
        <p:txBody>
          <a:bodyPr anchor="t">
            <a:normAutofit/>
          </a:bodyPr>
          <a:lstStyle/>
          <a:p>
            <a:pPr algn="ctr"/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Пасечник </a:t>
            </a:r>
          </a:p>
        </p:txBody>
      </p:sp>
      <p:sp>
        <p:nvSpPr>
          <p:cNvPr id="14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3" action="ppaction://hlinksldjump"/>
              </a:rPr>
              <a:t>40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sp>
        <p:nvSpPr>
          <p:cNvPr id="7" name="Содержимое 12"/>
          <p:cNvSpPr>
            <a:spLocks noGrp="1"/>
          </p:cNvSpPr>
          <p:nvPr>
            <p:ph idx="1"/>
          </p:nvPr>
        </p:nvSpPr>
        <p:spPr>
          <a:xfrm>
            <a:off x="2063552" y="2080228"/>
            <a:ext cx="8363272" cy="2428892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5400" b="1" dirty="0">
                <a:latin typeface="Bookman Old Style" pitchFamily="18" charset="0"/>
              </a:rPr>
              <a:t>Пчеловод </a:t>
            </a:r>
          </a:p>
        </p:txBody>
      </p:sp>
      <p:pic>
        <p:nvPicPr>
          <p:cNvPr id="8" name="Picture 10" descr="https://wallazee.global.ssl.fastly.net/images/dynamic/items/2026-102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45" y="620689"/>
            <a:ext cx="4788971" cy="478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20" y="5525220"/>
            <a:ext cx="8229600" cy="1000124"/>
          </a:xfrm>
        </p:spPr>
        <p:txBody>
          <a:bodyPr anchor="t">
            <a:normAutofit/>
          </a:bodyPr>
          <a:lstStyle/>
          <a:p>
            <a:pPr algn="ctr"/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Мажордом </a:t>
            </a: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1775520" y="2369400"/>
            <a:ext cx="4585142" cy="1707672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sz="5400" b="1" dirty="0">
                <a:latin typeface="Bookman Old Style" pitchFamily="18" charset="0"/>
              </a:rPr>
              <a:t>Дворецкий </a:t>
            </a:r>
          </a:p>
        </p:txBody>
      </p:sp>
      <p:sp>
        <p:nvSpPr>
          <p:cNvPr id="14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3" action="ppaction://hlinksldjump"/>
              </a:rPr>
              <a:t>50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754" y="692696"/>
            <a:ext cx="3912718" cy="4869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20" y="4653136"/>
            <a:ext cx="8229600" cy="1847698"/>
          </a:xfrm>
        </p:spPr>
        <p:txBody>
          <a:bodyPr anchor="t">
            <a:normAutofit/>
          </a:bodyPr>
          <a:lstStyle/>
          <a:p>
            <a:pPr algn="ctr"/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Заведующий хозяйством</a:t>
            </a:r>
          </a:p>
        </p:txBody>
      </p:sp>
      <p:sp>
        <p:nvSpPr>
          <p:cNvPr id="14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3" action="ppaction://hlinksldjump"/>
              </a:rPr>
              <a:t>10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sp>
        <p:nvSpPr>
          <p:cNvPr id="16" name="Содержимое 12"/>
          <p:cNvSpPr txBox="1">
            <a:spLocks/>
          </p:cNvSpPr>
          <p:nvPr/>
        </p:nvSpPr>
        <p:spPr>
          <a:xfrm>
            <a:off x="3935760" y="1996250"/>
            <a:ext cx="5832648" cy="272889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 algn="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6000" b="1" dirty="0">
                <a:latin typeface="Bookman Old Style" pitchFamily="18" charset="0"/>
              </a:rPr>
              <a:t>Завхоз </a:t>
            </a:r>
          </a:p>
        </p:txBody>
      </p:sp>
      <p:pic>
        <p:nvPicPr>
          <p:cNvPr id="5" name="Picture 2" descr="http://images.vfl.ru/ii/1437119995/6120da9f/930758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3677" y="1023584"/>
            <a:ext cx="4280686" cy="26934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20" y="4573718"/>
            <a:ext cx="8229600" cy="1855678"/>
          </a:xfrm>
        </p:spPr>
        <p:txBody>
          <a:bodyPr anchor="t">
            <a:normAutofit/>
          </a:bodyPr>
          <a:lstStyle/>
          <a:p>
            <a:pPr algn="ctr"/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Военный </a:t>
            </a:r>
            <a:b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руководитель</a:t>
            </a:r>
          </a:p>
        </p:txBody>
      </p:sp>
      <p:sp>
        <p:nvSpPr>
          <p:cNvPr id="14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3" action="ppaction://hlinksldjump"/>
              </a:rPr>
              <a:t>20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sp>
        <p:nvSpPr>
          <p:cNvPr id="19" name="Содержимое 12"/>
          <p:cNvSpPr txBox="1">
            <a:spLocks/>
          </p:cNvSpPr>
          <p:nvPr/>
        </p:nvSpPr>
        <p:spPr>
          <a:xfrm>
            <a:off x="2063552" y="1995640"/>
            <a:ext cx="4464496" cy="150536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 algn="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6000" b="1" dirty="0">
                <a:latin typeface="Bookman Old Style" pitchFamily="18" charset="0"/>
              </a:rPr>
              <a:t>Военрук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864096"/>
            <a:ext cx="2968054" cy="393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20" y="4941168"/>
            <a:ext cx="8229600" cy="1773980"/>
          </a:xfrm>
        </p:spPr>
        <p:txBody>
          <a:bodyPr anchor="t">
            <a:normAutofit/>
          </a:bodyPr>
          <a:lstStyle/>
          <a:p>
            <a:pPr algn="ctr"/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Художественный руководитель</a:t>
            </a:r>
          </a:p>
        </p:txBody>
      </p:sp>
      <p:sp>
        <p:nvSpPr>
          <p:cNvPr id="14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3" action="ppaction://hlinksldjump"/>
              </a:rPr>
              <a:t>30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sp>
        <p:nvSpPr>
          <p:cNvPr id="18" name="Содержимое 12"/>
          <p:cNvSpPr txBox="1">
            <a:spLocks/>
          </p:cNvSpPr>
          <p:nvPr/>
        </p:nvSpPr>
        <p:spPr>
          <a:xfrm>
            <a:off x="1991544" y="2212274"/>
            <a:ext cx="3312368" cy="272889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 algn="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6000" b="1" dirty="0">
                <a:latin typeface="Bookman Old Style" pitchFamily="18" charset="0"/>
              </a:rPr>
              <a:t>Худрук </a:t>
            </a:r>
          </a:p>
        </p:txBody>
      </p:sp>
      <p:pic>
        <p:nvPicPr>
          <p:cNvPr id="4098" name="Picture 2" descr="http://xn----7sbaabdy2ao2a0b1d.xn--p1ai/tinybrowser/ckms/ckm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53" y="779484"/>
            <a:ext cx="4780827" cy="35856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20" y="5013176"/>
            <a:ext cx="8229600" cy="1559096"/>
          </a:xfrm>
        </p:spPr>
        <p:txBody>
          <a:bodyPr anchor="ctr">
            <a:normAutofit/>
          </a:bodyPr>
          <a:lstStyle/>
          <a:p>
            <a:pPr algn="ctr"/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Производитель работ </a:t>
            </a:r>
          </a:p>
        </p:txBody>
      </p:sp>
      <p:sp>
        <p:nvSpPr>
          <p:cNvPr id="14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3" action="ppaction://hlinksldjump"/>
              </a:rPr>
              <a:t>40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sp>
        <p:nvSpPr>
          <p:cNvPr id="15" name="Содержимое 12"/>
          <p:cNvSpPr txBox="1">
            <a:spLocks/>
          </p:cNvSpPr>
          <p:nvPr/>
        </p:nvSpPr>
        <p:spPr>
          <a:xfrm>
            <a:off x="3719736" y="2356290"/>
            <a:ext cx="5832648" cy="272889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 algn="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6000" b="1" dirty="0">
                <a:latin typeface="Bookman Old Style" pitchFamily="18" charset="0"/>
              </a:rPr>
              <a:t>Прораб </a:t>
            </a:r>
          </a:p>
        </p:txBody>
      </p:sp>
      <p:pic>
        <p:nvPicPr>
          <p:cNvPr id="5126" name="Picture 6" descr="https://fmg58.ru/wp-content/uploads/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1" y="548680"/>
            <a:ext cx="3338069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20" y="4653136"/>
            <a:ext cx="8858280" cy="1847698"/>
          </a:xfrm>
        </p:spPr>
        <p:txBody>
          <a:bodyPr anchor="ctr">
            <a:normAutofit/>
          </a:bodyPr>
          <a:lstStyle/>
          <a:p>
            <a:pPr algn="ctr"/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Собственный корреспондент</a:t>
            </a:r>
          </a:p>
        </p:txBody>
      </p:sp>
      <p:sp>
        <p:nvSpPr>
          <p:cNvPr id="14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3" action="ppaction://hlinksldjump"/>
              </a:rPr>
              <a:t>50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sp>
        <p:nvSpPr>
          <p:cNvPr id="15" name="Содержимое 12"/>
          <p:cNvSpPr txBox="1">
            <a:spLocks/>
          </p:cNvSpPr>
          <p:nvPr/>
        </p:nvSpPr>
        <p:spPr>
          <a:xfrm>
            <a:off x="3143672" y="1844824"/>
            <a:ext cx="5832648" cy="272889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 algn="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6000" b="1" dirty="0">
                <a:latin typeface="Bookman Old Style" pitchFamily="18" charset="0"/>
              </a:rPr>
              <a:t>Собкор </a:t>
            </a:r>
          </a:p>
        </p:txBody>
      </p:sp>
      <p:pic>
        <p:nvPicPr>
          <p:cNvPr id="5" name="Рисунок 4" descr="ФОТОГРАФ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207568" y="764704"/>
            <a:ext cx="2448272" cy="3460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24034" y="908721"/>
            <a:ext cx="8358246" cy="5734989"/>
          </a:xfrm>
          <a:solidFill>
            <a:srgbClr val="F0FBE9"/>
          </a:solidFill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ru-RU" sz="2200" b="1" dirty="0">
                <a:latin typeface="Bookman Old Style" pitchFamily="18" charset="0"/>
              </a:rPr>
              <a:t>Нотариус</a:t>
            </a:r>
            <a:r>
              <a:rPr lang="ru-RU" sz="2200" dirty="0">
                <a:latin typeface="Bookman Old Style" pitchFamily="18" charset="0"/>
              </a:rPr>
              <a:t> - </a:t>
            </a:r>
            <a:r>
              <a:rPr lang="ru-RU" sz="2400" dirty="0"/>
              <a:t>Специалист, который проверяет подлинность документа, фактов, действий, удостоверяет их реальность и на основе этого придает документам юридическую силу</a:t>
            </a:r>
            <a:endParaRPr lang="ru-RU" sz="2200" dirty="0">
              <a:latin typeface="Bookman Old Style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2200" b="1" dirty="0">
                <a:latin typeface="Bookman Old Style" pitchFamily="18" charset="0"/>
              </a:rPr>
              <a:t>Бренд-менеджер</a:t>
            </a:r>
            <a:r>
              <a:rPr lang="ru-RU" sz="2200" dirty="0">
                <a:latin typeface="Bookman Old Style" pitchFamily="18" charset="0"/>
              </a:rPr>
              <a:t> - </a:t>
            </a:r>
            <a:r>
              <a:rPr lang="ru-RU" sz="2400" dirty="0"/>
              <a:t>Специалист, занимающийся продвижением определенной торговой марки</a:t>
            </a:r>
            <a:endParaRPr lang="ru-RU" sz="2200" dirty="0">
              <a:latin typeface="Bookman Old Style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2200" b="1" dirty="0">
                <a:latin typeface="Bookman Old Style" pitchFamily="18" charset="0"/>
              </a:rPr>
              <a:t>Провизор</a:t>
            </a:r>
            <a:r>
              <a:rPr lang="ru-RU" sz="2200" dirty="0">
                <a:latin typeface="Bookman Old Style" pitchFamily="18" charset="0"/>
              </a:rPr>
              <a:t> - </a:t>
            </a:r>
            <a:r>
              <a:rPr lang="ru-RU" sz="2400" dirty="0"/>
              <a:t>Специалист с высшим фармацевтическим образованием, работающий в сфере производства, хранения, продажи лекарственных препаратов</a:t>
            </a:r>
            <a:endParaRPr lang="ru-RU" sz="2200" dirty="0">
              <a:latin typeface="Bookman Old Style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2200" b="1" dirty="0">
                <a:latin typeface="Bookman Old Style" pitchFamily="18" charset="0"/>
              </a:rPr>
              <a:t>Герпетолог</a:t>
            </a:r>
            <a:r>
              <a:rPr lang="ru-RU" sz="2200" dirty="0">
                <a:latin typeface="Bookman Old Style" pitchFamily="18" charset="0"/>
              </a:rPr>
              <a:t> - </a:t>
            </a:r>
            <a:r>
              <a:rPr lang="ru-RU" sz="2400" dirty="0"/>
              <a:t>специалист по рептилиям, изучающий их поведение, строение и особенности</a:t>
            </a:r>
            <a:endParaRPr lang="ru-RU" sz="2200" dirty="0">
              <a:latin typeface="Bookman Old Style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2200" b="1" dirty="0">
                <a:latin typeface="Bookman Old Style" pitchFamily="18" charset="0"/>
              </a:rPr>
              <a:t>Кадастровый</a:t>
            </a:r>
            <a:r>
              <a:rPr lang="ru-RU" sz="2200" dirty="0">
                <a:latin typeface="Bookman Old Style" pitchFamily="18" charset="0"/>
              </a:rPr>
              <a:t> </a:t>
            </a:r>
            <a:r>
              <a:rPr lang="ru-RU" sz="2200" b="1" dirty="0">
                <a:latin typeface="Bookman Old Style" pitchFamily="18" charset="0"/>
              </a:rPr>
              <a:t>инженер</a:t>
            </a:r>
            <a:r>
              <a:rPr lang="ru-RU" sz="2200" dirty="0">
                <a:latin typeface="Bookman Old Style" pitchFamily="18" charset="0"/>
              </a:rPr>
              <a:t> - </a:t>
            </a:r>
            <a:r>
              <a:rPr lang="ru-RU" sz="2400" dirty="0"/>
              <a:t>специалист по топографической съёмке, измерениям, межеванию земельных угодий</a:t>
            </a:r>
          </a:p>
        </p:txBody>
      </p:sp>
    </p:spTree>
  </p:cSld>
  <p:clrMapOvr>
    <a:masterClrMapping/>
  </p:clrMapOvr>
  <p:transition spd="slow">
    <p:wipe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20" y="5525220"/>
            <a:ext cx="8229600" cy="1000124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Лекарь</a:t>
            </a:r>
          </a:p>
        </p:txBody>
      </p:sp>
      <p:sp>
        <p:nvSpPr>
          <p:cNvPr id="14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3" action="ppaction://hlinksldjump"/>
              </a:rPr>
              <a:t>10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sp>
        <p:nvSpPr>
          <p:cNvPr id="6" name="Содержимое 12"/>
          <p:cNvSpPr>
            <a:spLocks noGrp="1"/>
          </p:cNvSpPr>
          <p:nvPr>
            <p:ph idx="1"/>
          </p:nvPr>
        </p:nvSpPr>
        <p:spPr>
          <a:xfrm>
            <a:off x="2855640" y="2285992"/>
            <a:ext cx="6912198" cy="1571636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sz="5400" b="1" dirty="0">
                <a:latin typeface="Bookman Old Style" pitchFamily="18" charset="0"/>
              </a:rPr>
              <a:t>Пекарь 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7176120" y="2254642"/>
            <a:ext cx="3334690" cy="3960440"/>
            <a:chOff x="5652120" y="2254642"/>
            <a:chExt cx="3334690" cy="3960440"/>
          </a:xfrm>
        </p:grpSpPr>
        <p:pic>
          <p:nvPicPr>
            <p:cNvPr id="1034" name="Picture 10" descr="https://images.onlinelabels.com/images/clip-art/Juhele/First%20responder%20-%20doctor-24984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652120" y="2254642"/>
              <a:ext cx="3334690" cy="3960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s://images-wixmp-ed30a86b8c4ca887773594c2.wixmp.com/f/97c34dd5-02a7-447b-a42c-2f330d70fa07/d5wlmgt-764a22db-ecb6-4a00-ad73-988ecb94e891.png/v1/fill/w_989,h_808,q_75,strp/eye_vector_by_thethirdmoon36-d5wlmgt.png?token=eyJ0eXAiOiJKV1QiLCJhbGciOiJIUzI1NiJ9.eyJpc3MiOiJ1cm46YXBwOjdlMGQxODg5ODIyNjQzNzNhNWYwZDQxNWVhMGQyNmUwIiwic3ViIjoidXJuOmFwcDo3ZTBkMTg4OTgyMjY0MzczYTVmMGQ0MTVlYTBkMjZlMCIsImF1ZCI6WyJ1cm46c2VydmljZTppbWFnZS5vcGVyYXRpb25zIl0sIm9iaiI6W1t7InBhdGgiOiIvZi85N2MzNGRkNS0wMmE3LTQ0N2ItYTQyYy0yZjMzMGQ3MGZhMDcvZDV3bG1ndC03NjRhMjJkYi1lY2I2LTRhMDAtYWQ3My05ODhlY2I5NGU4OTEucG5nIiwid2lkdGgiOiI8PTk4OSIsImhlaWdodCI6Ijw9ODA4In1dXX0.jvVsHL7amXrVI6XCGBUIUZgsF97vvJfBZnXhtp0h5a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5866">
              <a:off x="6569484" y="2650360"/>
              <a:ext cx="1512168" cy="12354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AutoShape 10" descr="https://www.clipartmax.com/png/full/170-1706301_eyes-png-background-clipart-%D8%B5%D9%88%D8%B1-%D8%B9%D9%8A%D9%88%D9%86-%D9%83%D8%B1%D8%AA%D9%88%D9%86.p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https://www.clipartmax.com/png/full/170-1706301_eyes-png-background-clipart-%D8%B5%D9%88%D8%B1-%D8%B9%D9%8A%D9%88%D9%86-%D9%83%D8%B1%D8%AA%D9%88%D9%86.pn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1991544" y="24474"/>
            <a:ext cx="2688486" cy="3888432"/>
            <a:chOff x="467544" y="24474"/>
            <a:chExt cx="2688486" cy="3888432"/>
          </a:xfrm>
        </p:grpSpPr>
        <p:pic>
          <p:nvPicPr>
            <p:cNvPr id="1032" name="Picture 8" descr="https://cdn.pixabay.com/photo/2017/01/31/18/52/bake-2026386_1280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24474"/>
              <a:ext cx="2688486" cy="3888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489" y="573977"/>
              <a:ext cx="800239" cy="72008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20" y="5525220"/>
            <a:ext cx="8229600" cy="1000124"/>
          </a:xfrm>
        </p:spPr>
        <p:txBody>
          <a:bodyPr anchor="ctr">
            <a:normAutofit/>
          </a:bodyPr>
          <a:lstStyle/>
          <a:p>
            <a:pPr algn="ctr"/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Печник </a:t>
            </a:r>
          </a:p>
        </p:txBody>
      </p:sp>
      <p:sp>
        <p:nvSpPr>
          <p:cNvPr id="14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3" action="ppaction://hlinksldjump"/>
              </a:rPr>
              <a:t>20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sp>
        <p:nvSpPr>
          <p:cNvPr id="5" name="Содержимое 12"/>
          <p:cNvSpPr>
            <a:spLocks noGrp="1"/>
          </p:cNvSpPr>
          <p:nvPr>
            <p:ph idx="1"/>
          </p:nvPr>
        </p:nvSpPr>
        <p:spPr>
          <a:xfrm>
            <a:off x="6816080" y="3789040"/>
            <a:ext cx="3597066" cy="1224136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sz="5400" b="1" dirty="0">
                <a:latin typeface="Bookman Old Style" pitchFamily="18" charset="0"/>
              </a:rPr>
              <a:t>Речник </a:t>
            </a:r>
          </a:p>
        </p:txBody>
      </p:sp>
      <p:pic>
        <p:nvPicPr>
          <p:cNvPr id="2050" name="Picture 2" descr="https://www.zleceniomat.pl/img.php?ident=kominy_i_komink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47528" y="2420889"/>
            <a:ext cx="4753160" cy="32457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fotovmire.ru/wp-content/uploads/2019/07/21606/junga-za-shturvalom-rjadom-s-kapitanom-640x36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778" y="476672"/>
            <a:ext cx="4608511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20" y="5517232"/>
            <a:ext cx="8229600" cy="1000124"/>
          </a:xfrm>
        </p:spPr>
        <p:txBody>
          <a:bodyPr anchor="t">
            <a:normAutofit/>
          </a:bodyPr>
          <a:lstStyle/>
          <a:p>
            <a:pPr algn="ctr"/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Артист </a:t>
            </a:r>
          </a:p>
        </p:txBody>
      </p:sp>
      <p:sp>
        <p:nvSpPr>
          <p:cNvPr id="14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3" action="ppaction://hlinksldjump"/>
              </a:rPr>
              <a:t>30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sp>
        <p:nvSpPr>
          <p:cNvPr id="5" name="Содержимое 12"/>
          <p:cNvSpPr>
            <a:spLocks noGrp="1"/>
          </p:cNvSpPr>
          <p:nvPr>
            <p:ph idx="1"/>
          </p:nvPr>
        </p:nvSpPr>
        <p:spPr>
          <a:xfrm>
            <a:off x="6312594" y="849252"/>
            <a:ext cx="3599830" cy="1571636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sz="5400" b="1" dirty="0">
                <a:latin typeface="Bookman Old Style" pitchFamily="18" charset="0"/>
              </a:rPr>
              <a:t>Арфист</a:t>
            </a:r>
          </a:p>
        </p:txBody>
      </p:sp>
      <p:sp>
        <p:nvSpPr>
          <p:cNvPr id="3" name="AutoShape 2" descr="https://png.pngtree.com/element_origin_min_pic/17/04/14/bae2d9ab8d223d62cce7fcfab3511bbd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png.pngtree.com/element_origin_min_pic/17/04/14/bae2d9ab8d223d62cce7fcfab3511bbd.jp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png.pngtree.com/element_origin_min_pic/17/04/14/bae2d9ab8d223d62cce7fcfab3511bbd.jpg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png.pngtree.com/element_origin_min_pic/17/04/14/bae2d9ab8d223d62cce7fcfab3511bbd.jpg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725" y="2204864"/>
            <a:ext cx="3560522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2" name="Picture 10" descr="https://alumni.berkeley.edu/sites/default/files/shak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976" y="617538"/>
            <a:ext cx="3286985" cy="4464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20" y="5597228"/>
            <a:ext cx="8229600" cy="1000124"/>
          </a:xfrm>
        </p:spPr>
        <p:txBody>
          <a:bodyPr anchor="t">
            <a:normAutofit/>
          </a:bodyPr>
          <a:lstStyle/>
          <a:p>
            <a:pPr algn="ctr"/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Боцман </a:t>
            </a:r>
          </a:p>
        </p:txBody>
      </p:sp>
      <p:sp>
        <p:nvSpPr>
          <p:cNvPr id="14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3" action="ppaction://hlinksldjump"/>
              </a:rPr>
              <a:t>40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sp>
        <p:nvSpPr>
          <p:cNvPr id="5" name="Содержимое 12"/>
          <p:cNvSpPr>
            <a:spLocks noGrp="1"/>
          </p:cNvSpPr>
          <p:nvPr>
            <p:ph idx="1"/>
          </p:nvPr>
        </p:nvSpPr>
        <p:spPr>
          <a:xfrm>
            <a:off x="6825059" y="2276872"/>
            <a:ext cx="3743846" cy="1571636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sz="5400" b="1" dirty="0">
                <a:latin typeface="Bookman Old Style" pitchFamily="18" charset="0"/>
              </a:rPr>
              <a:t>Лоцман </a:t>
            </a:r>
          </a:p>
        </p:txBody>
      </p:sp>
      <p:pic>
        <p:nvPicPr>
          <p:cNvPr id="1026" name="Picture 2" descr="https://static.tildacdn.com/tild6461-6136-4465-b531-623430363362/dolphinwheel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188640"/>
            <a:ext cx="4808300" cy="504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20" y="5286388"/>
            <a:ext cx="8229600" cy="1000124"/>
          </a:xfrm>
        </p:spPr>
        <p:txBody>
          <a:bodyPr anchor="ctr">
            <a:normAutofit/>
          </a:bodyPr>
          <a:lstStyle/>
          <a:p>
            <a:pPr algn="ctr"/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Кабельщик </a:t>
            </a:r>
          </a:p>
        </p:txBody>
      </p:sp>
      <p:sp>
        <p:nvSpPr>
          <p:cNvPr id="14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3" action="ppaction://hlinksldjump"/>
              </a:rPr>
              <a:t>50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sp>
        <p:nvSpPr>
          <p:cNvPr id="5" name="Содержимое 12"/>
          <p:cNvSpPr>
            <a:spLocks noGrp="1"/>
          </p:cNvSpPr>
          <p:nvPr>
            <p:ph idx="1"/>
          </p:nvPr>
        </p:nvSpPr>
        <p:spPr>
          <a:xfrm>
            <a:off x="2225914" y="3068961"/>
            <a:ext cx="5022215" cy="1200261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sz="5400" b="1" dirty="0">
                <a:latin typeface="Bookman Old Style" pitchFamily="18" charset="0"/>
              </a:rPr>
              <a:t>Табельщик </a:t>
            </a:r>
          </a:p>
        </p:txBody>
      </p:sp>
      <p:pic>
        <p:nvPicPr>
          <p:cNvPr id="2052" name="Picture 4" descr="https://redcross53.ru/core/wp-content/uploads/2018/06/stud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332655"/>
            <a:ext cx="3099234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fiba-elektrik.de/wp-content/uploads/2016/08/page-1_img0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958">
            <a:off x="6968180" y="1723565"/>
            <a:ext cx="3604015" cy="364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3" action="ppaction://hlinksldjump"/>
              </a:rPr>
              <a:t>10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809720" y="5525220"/>
            <a:ext cx="8229600" cy="1000124"/>
          </a:xfrm>
          <a:prstGeom prst="rect">
            <a:avLst/>
          </a:prstGeom>
        </p:spPr>
        <p:txBody>
          <a:bodyPr vert="horz" lIns="0" rIns="0" bIns="0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Путеец 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1952596" y="642918"/>
            <a:ext cx="8072494" cy="2071702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5000" b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Как в позапрошлом веке называли железнодорожника?</a:t>
            </a:r>
          </a:p>
        </p:txBody>
      </p:sp>
      <p:pic>
        <p:nvPicPr>
          <p:cNvPr id="7" name="Picture 2" descr="http://static.newsland.com/news_images/343/big_34356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52596" y="2285993"/>
            <a:ext cx="3929090" cy="2828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524496" y="2071680"/>
            <a:ext cx="464347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Tx/>
              <a:buChar char="-"/>
            </a:pPr>
            <a:r>
              <a:rPr lang="ru-RU" sz="3500" b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Ямщик</a:t>
            </a:r>
          </a:p>
          <a:p>
            <a:pPr algn="ctr">
              <a:lnSpc>
                <a:spcPct val="150000"/>
              </a:lnSpc>
              <a:buFontTx/>
              <a:buChar char="-"/>
            </a:pPr>
            <a:r>
              <a:rPr lang="ru-RU" sz="3500" b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Возница</a:t>
            </a:r>
          </a:p>
          <a:p>
            <a:pPr algn="ctr">
              <a:lnSpc>
                <a:spcPct val="150000"/>
              </a:lnSpc>
              <a:buFontTx/>
              <a:buChar char="-"/>
            </a:pPr>
            <a:r>
              <a:rPr lang="ru-RU" sz="3500" b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Путеец</a:t>
            </a:r>
          </a:p>
          <a:p>
            <a:pPr algn="ctr">
              <a:lnSpc>
                <a:spcPct val="150000"/>
              </a:lnSpc>
              <a:buFontTx/>
              <a:buChar char="-"/>
            </a:pPr>
            <a:r>
              <a:rPr lang="ru-RU" sz="3500" b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Подорожник 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3" action="ppaction://hlinksldjump"/>
              </a:rPr>
              <a:t>20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809720" y="5597228"/>
            <a:ext cx="8229600" cy="1000124"/>
          </a:xfrm>
        </p:spPr>
        <p:txBody>
          <a:bodyPr>
            <a:noAutofit/>
          </a:bodyPr>
          <a:lstStyle/>
          <a:p>
            <a:pPr algn="ctr"/>
            <a:r>
              <a:rPr lang="ru-RU" sz="43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Помогать одеваться-раздеваться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1952596" y="571480"/>
            <a:ext cx="8286808" cy="1428760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5000" b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Какие функции входили в обязанности спальника:</a:t>
            </a:r>
          </a:p>
        </p:txBody>
      </p:sp>
      <p:pic>
        <p:nvPicPr>
          <p:cNvPr id="8" name="Рисунок 7" descr="спальник.jpg"/>
          <p:cNvPicPr>
            <a:picLocks noChangeAspect="1"/>
          </p:cNvPicPr>
          <p:nvPr/>
        </p:nvPicPr>
        <p:blipFill>
          <a:blip r:embed="rId4"/>
          <a:srcRect l="7711" t="815" r="9534" b="20674"/>
          <a:stretch>
            <a:fillRect/>
          </a:stretch>
        </p:blipFill>
        <p:spPr>
          <a:xfrm>
            <a:off x="1809720" y="2571745"/>
            <a:ext cx="2714612" cy="1931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3667108" y="1907483"/>
            <a:ext cx="6929454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buFontTx/>
              <a:buChar char="-"/>
            </a:pP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Будить царя в определенное время</a:t>
            </a:r>
          </a:p>
          <a:p>
            <a:pPr algn="r">
              <a:lnSpc>
                <a:spcPct val="150000"/>
              </a:lnSpc>
              <a:buFontTx/>
              <a:buChar char="-"/>
            </a:pPr>
            <a:endParaRPr lang="ru-RU" sz="1000" b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  <a:p>
            <a:pPr algn="r">
              <a:lnSpc>
                <a:spcPct val="150000"/>
              </a:lnSpc>
              <a:buFontTx/>
              <a:buChar char="-"/>
            </a:pP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Заправлять царскую постель</a:t>
            </a:r>
          </a:p>
          <a:p>
            <a:pPr algn="r">
              <a:lnSpc>
                <a:spcPct val="150000"/>
              </a:lnSpc>
              <a:buFontTx/>
              <a:buChar char="-"/>
            </a:pPr>
            <a:endParaRPr lang="ru-RU" sz="1000" b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  <a:p>
            <a:pPr algn="r">
              <a:lnSpc>
                <a:spcPct val="150000"/>
              </a:lnSpc>
              <a:buFontTx/>
              <a:buChar char="-"/>
            </a:pP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Охранять царя во время сна</a:t>
            </a:r>
          </a:p>
          <a:p>
            <a:pPr algn="r">
              <a:lnSpc>
                <a:spcPct val="150000"/>
              </a:lnSpc>
              <a:buFontTx/>
              <a:buChar char="-"/>
            </a:pPr>
            <a:endParaRPr lang="ru-RU" sz="1000" b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  <a:p>
            <a:pPr algn="r">
              <a:lnSpc>
                <a:spcPct val="150000"/>
              </a:lnSpc>
              <a:buFontTx/>
              <a:buChar char="-"/>
            </a:pP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Помогать одеваться-раздеваться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3" action="ppaction://hlinksldjump"/>
              </a:rPr>
              <a:t>30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809720" y="5525220"/>
            <a:ext cx="8229600" cy="1000124"/>
          </a:xfrm>
        </p:spPr>
        <p:txBody>
          <a:bodyPr anchor="t">
            <a:normAutofit/>
          </a:bodyPr>
          <a:lstStyle/>
          <a:p>
            <a:pPr algn="ctr"/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Калькулятор 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024034" y="642919"/>
            <a:ext cx="8072494" cy="4000527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indent="-274320" algn="ctr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3000" b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Как в Др.Риме называли учителя арифметики?</a:t>
            </a:r>
          </a:p>
          <a:p>
            <a:pPr marL="274320" indent="-27432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Tx/>
              <a:buChar char="-"/>
              <a:defRPr/>
            </a:pPr>
            <a:r>
              <a:rPr lang="ru-RU" sz="3000" b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Вычислитель</a:t>
            </a:r>
          </a:p>
          <a:p>
            <a:pPr marL="274320" indent="-27432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Tx/>
              <a:buChar char="-"/>
              <a:defRPr/>
            </a:pPr>
            <a:r>
              <a:rPr lang="ru-RU" sz="3000" b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Калькулятор</a:t>
            </a:r>
          </a:p>
          <a:p>
            <a:pPr marL="274320" indent="-27432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Tx/>
              <a:buChar char="-"/>
              <a:defRPr/>
            </a:pPr>
            <a:r>
              <a:rPr lang="ru-RU" sz="3000" b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Арифмометр</a:t>
            </a:r>
          </a:p>
          <a:p>
            <a:pPr marL="274320" indent="-27432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Tx/>
              <a:buChar char="-"/>
              <a:defRPr/>
            </a:pPr>
            <a:r>
              <a:rPr lang="ru-RU" sz="3000" b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Множитель</a:t>
            </a:r>
          </a:p>
        </p:txBody>
      </p:sp>
      <p:pic>
        <p:nvPicPr>
          <p:cNvPr id="9" name="Picture 2" descr="http://istorya.ru/imagens/izdelia/forma/greece_schoo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53124" y="2214554"/>
            <a:ext cx="3759358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20" y="5525220"/>
            <a:ext cx="8229600" cy="1000124"/>
          </a:xfrm>
        </p:spPr>
        <p:txBody>
          <a:bodyPr anchor="t">
            <a:normAutofit/>
          </a:bodyPr>
          <a:lstStyle/>
          <a:p>
            <a:pPr algn="ctr"/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Ветеринар </a:t>
            </a:r>
          </a:p>
        </p:txBody>
      </p:sp>
      <p:sp>
        <p:nvSpPr>
          <p:cNvPr id="14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3" action="ppaction://hlinksldjump"/>
              </a:rPr>
              <a:t>40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2024034" y="785795"/>
            <a:ext cx="7858180" cy="4525963"/>
          </a:xfrm>
        </p:spPr>
        <p:txBody>
          <a:bodyPr>
            <a:normAutofit fontScale="62500" lnSpcReduction="2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5000" b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Кого в России в </a:t>
            </a:r>
            <a:r>
              <a:rPr lang="en-US" sz="5000" b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XVIII</a:t>
            </a:r>
            <a:r>
              <a:rPr lang="ru-RU" sz="5000" b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-</a:t>
            </a:r>
            <a:r>
              <a:rPr lang="en-US" sz="5000" b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XIX </a:t>
            </a:r>
            <a:r>
              <a:rPr lang="ru-RU" sz="5000" b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веке называли коновалом?</a:t>
            </a:r>
          </a:p>
          <a:p>
            <a:pPr algn="r">
              <a:lnSpc>
                <a:spcPct val="150000"/>
              </a:lnSpc>
              <a:buFontTx/>
              <a:buChar char="-"/>
            </a:pPr>
            <a:r>
              <a:rPr lang="ru-RU" sz="5000" b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Пастух</a:t>
            </a:r>
          </a:p>
          <a:p>
            <a:pPr algn="r">
              <a:lnSpc>
                <a:spcPct val="150000"/>
              </a:lnSpc>
              <a:buFontTx/>
              <a:buChar char="-"/>
            </a:pPr>
            <a:r>
              <a:rPr lang="ru-RU" sz="5000" b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Ветеринар</a:t>
            </a:r>
          </a:p>
          <a:p>
            <a:pPr algn="r">
              <a:lnSpc>
                <a:spcPct val="150000"/>
              </a:lnSpc>
              <a:buFontTx/>
              <a:buChar char="-"/>
            </a:pPr>
            <a:r>
              <a:rPr lang="ru-RU" sz="5000" b="1" dirty="0" err="1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Конозаводчик</a:t>
            </a:r>
            <a:endParaRPr lang="ru-RU" sz="5000" b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  <a:p>
            <a:pPr algn="r">
              <a:lnSpc>
                <a:spcPct val="150000"/>
              </a:lnSpc>
              <a:buFontTx/>
              <a:buChar char="-"/>
            </a:pPr>
            <a:r>
              <a:rPr lang="ru-RU" sz="5000" b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Конюх</a:t>
            </a:r>
          </a:p>
        </p:txBody>
      </p:sp>
      <p:pic>
        <p:nvPicPr>
          <p:cNvPr id="8" name="Picture 2" descr="http://www.1papacaio.com.br/modules/Cliparts/gallery/cliparts_variados/profissoes/veterinario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2452662" y="2143117"/>
            <a:ext cx="3000396" cy="319191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3" action="ppaction://hlinksldjump"/>
              </a:rPr>
              <a:t>50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809720" y="5525220"/>
            <a:ext cx="8229600" cy="1000124"/>
          </a:xfrm>
          <a:prstGeom prst="rect">
            <a:avLst/>
          </a:prstGeom>
        </p:spPr>
        <p:txBody>
          <a:bodyPr vert="horz" lIns="0" rIns="0" bIns="0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Хирург 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2095472" y="785795"/>
            <a:ext cx="8143932" cy="4525963"/>
          </a:xfrm>
        </p:spPr>
        <p:txBody>
          <a:bodyPr>
            <a:normAutofit fontScale="55000" lnSpcReduction="2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5000" b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Название этой профессии, образовано двумя древнегреческими словами, обозначающими «работа руками».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5000" b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Массажист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5000" b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Скульптор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5000" b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Парикмахер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5000" b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Хирург</a:t>
            </a:r>
          </a:p>
        </p:txBody>
      </p:sp>
      <p:pic>
        <p:nvPicPr>
          <p:cNvPr id="7" name="Рисунок 6" descr="хирург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496" y="2714620"/>
            <a:ext cx="3643338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52596" y="933232"/>
            <a:ext cx="8429684" cy="5664121"/>
          </a:xfrm>
          <a:solidFill>
            <a:srgbClr val="F0FBE9"/>
          </a:solidFill>
        </p:spPr>
        <p:txBody>
          <a:bodyPr>
            <a:noAutofit/>
          </a:bodyPr>
          <a:lstStyle/>
          <a:p>
            <a:r>
              <a:rPr lang="ru-RU" sz="2400" b="1" dirty="0">
                <a:latin typeface="Bookman Old Style" pitchFamily="18" charset="0"/>
              </a:rPr>
              <a:t>Имиджмейкер</a:t>
            </a:r>
            <a:r>
              <a:rPr lang="ru-RU" sz="2400" dirty="0">
                <a:latin typeface="Bookman Old Style" pitchFamily="18" charset="0"/>
              </a:rPr>
              <a:t> - </a:t>
            </a:r>
            <a:r>
              <a:rPr lang="ru-RU" sz="2400" dirty="0"/>
              <a:t>Специалист, помогающий клиенту создать наиболее эффективный образ для </a:t>
            </a:r>
            <a:r>
              <a:rPr lang="ru-RU" sz="2400" dirty="0" err="1"/>
              <a:t>самопрезентации</a:t>
            </a:r>
            <a:r>
              <a:rPr lang="ru-RU" sz="2400" dirty="0"/>
              <a:t> обществу</a:t>
            </a:r>
            <a:endParaRPr lang="ru-RU" sz="2400" dirty="0">
              <a:latin typeface="Bookman Old Style" pitchFamily="18" charset="0"/>
            </a:endParaRPr>
          </a:p>
          <a:p>
            <a:r>
              <a:rPr lang="ru-RU" sz="2400" b="1" dirty="0">
                <a:latin typeface="Bookman Old Style" pitchFamily="18" charset="0"/>
              </a:rPr>
              <a:t>Ловчий </a:t>
            </a:r>
            <a:r>
              <a:rPr lang="ru-RU" sz="2400" dirty="0">
                <a:latin typeface="Bookman Old Style" pitchFamily="18" charset="0"/>
              </a:rPr>
              <a:t>- </a:t>
            </a:r>
            <a:r>
              <a:rPr lang="ru-RU" sz="2400" dirty="0"/>
              <a:t>Организатор охоты у князей, царей (устаревшее название)</a:t>
            </a:r>
            <a:endParaRPr lang="ru-RU" sz="2200" dirty="0">
              <a:latin typeface="Bookman Old Style" pitchFamily="18" charset="0"/>
            </a:endParaRPr>
          </a:p>
          <a:p>
            <a:r>
              <a:rPr lang="ru-RU" sz="2400" b="1" dirty="0">
                <a:latin typeface="Bookman Old Style" pitchFamily="18" charset="0"/>
              </a:rPr>
              <a:t>Моторист</a:t>
            </a:r>
            <a:r>
              <a:rPr lang="ru-RU" sz="2400" dirty="0">
                <a:latin typeface="Bookman Old Style" pitchFamily="18" charset="0"/>
              </a:rPr>
              <a:t> - </a:t>
            </a:r>
            <a:r>
              <a:rPr lang="ru-RU" sz="2400" dirty="0"/>
              <a:t>рабочий, технический специалист, обслуживающий различные двигатели внутреннего сгорания</a:t>
            </a:r>
            <a:endParaRPr lang="ru-RU" sz="2400" dirty="0">
              <a:latin typeface="Bookman Old Style" pitchFamily="18" charset="0"/>
            </a:endParaRPr>
          </a:p>
          <a:p>
            <a:r>
              <a:rPr lang="ru-RU" sz="2400" b="1" dirty="0">
                <a:latin typeface="Bookman Old Style" pitchFamily="18" charset="0"/>
              </a:rPr>
              <a:t>Нефролог</a:t>
            </a:r>
            <a:r>
              <a:rPr lang="ru-RU" sz="2400" dirty="0">
                <a:latin typeface="Bookman Old Style" pitchFamily="18" charset="0"/>
              </a:rPr>
              <a:t> - </a:t>
            </a:r>
            <a:r>
              <a:rPr lang="ru-RU" sz="2400" dirty="0"/>
              <a:t>Специалист в области медицины, который занимается диагностикой, наблюдением, лечением, профилактикой болезней почек</a:t>
            </a:r>
            <a:endParaRPr lang="ru-RU" sz="2400" dirty="0">
              <a:latin typeface="Bookman Old Style" pitchFamily="18" charset="0"/>
            </a:endParaRPr>
          </a:p>
          <a:p>
            <a:r>
              <a:rPr lang="ru-RU" sz="2400" b="1" dirty="0">
                <a:latin typeface="Bookman Old Style" pitchFamily="18" charset="0"/>
              </a:rPr>
              <a:t>Этнограф</a:t>
            </a:r>
            <a:r>
              <a:rPr lang="ru-RU" sz="2400" dirty="0">
                <a:latin typeface="Bookman Old Style" pitchFamily="18" charset="0"/>
              </a:rPr>
              <a:t> - </a:t>
            </a:r>
            <a:r>
              <a:rPr lang="ru-RU" sz="2400" dirty="0"/>
              <a:t>специалист, изучающий культуру народов, его историю, традиции быт</a:t>
            </a:r>
          </a:p>
        </p:txBody>
      </p:sp>
    </p:spTree>
  </p:cSld>
  <p:clrMapOvr>
    <a:masterClrMapping/>
  </p:clrMapOvr>
  <p:transition spd="slow">
    <p:wipe dir="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809720" y="5357834"/>
            <a:ext cx="8858280" cy="1000124"/>
          </a:xfrm>
        </p:spPr>
        <p:txBody>
          <a:bodyPr anchor="t">
            <a:normAutofit/>
          </a:bodyPr>
          <a:lstStyle/>
          <a:p>
            <a:pPr algn="ctr"/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Медбрат </a:t>
            </a:r>
          </a:p>
        </p:txBody>
      </p:sp>
      <p:sp>
        <p:nvSpPr>
          <p:cNvPr id="6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2" action="ppaction://hlinksldjump"/>
              </a:rPr>
              <a:t>10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2452662" y="3929067"/>
            <a:ext cx="3929090" cy="152556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200" b="1" dirty="0">
                <a:latin typeface="Bookman Old Style" pitchFamily="18" charset="0"/>
              </a:rPr>
              <a:t>Она - медсестра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6596066" y="4000505"/>
            <a:ext cx="2214578" cy="1525567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L="342900" indent="-342900" algn="ctr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5400" b="1" dirty="0">
                <a:latin typeface="Bookman Old Style" pitchFamily="18" charset="0"/>
              </a:rPr>
              <a:t>Он - ?</a:t>
            </a:r>
          </a:p>
        </p:txBody>
      </p:sp>
      <p:pic>
        <p:nvPicPr>
          <p:cNvPr id="9" name="Picture 2" descr="C:\Documents and Settings\Школа № 102\Мои документы\Моя\для Бойцовой\положения 2013-14\игра профессии от А до Я\картинки\medik0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881290" y="214291"/>
            <a:ext cx="6429420" cy="37527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809720" y="5429272"/>
            <a:ext cx="8858280" cy="1000124"/>
          </a:xfrm>
        </p:spPr>
        <p:txBody>
          <a:bodyPr anchor="t">
            <a:normAutofit/>
          </a:bodyPr>
          <a:lstStyle/>
          <a:p>
            <a:pPr algn="ctr"/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Маляр </a:t>
            </a:r>
          </a:p>
        </p:txBody>
      </p:sp>
      <p:sp>
        <p:nvSpPr>
          <p:cNvPr id="6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2" action="ppaction://hlinksldjump"/>
              </a:rPr>
              <a:t>20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2166910" y="4071943"/>
            <a:ext cx="3786214" cy="1525567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L="342900" indent="-342900" algn="ctr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5400" b="1" dirty="0">
                <a:latin typeface="Bookman Old Style" pitchFamily="18" charset="0"/>
              </a:rPr>
              <a:t>Он - маляр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6524628" y="4071943"/>
            <a:ext cx="2928958" cy="152556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indent="-342900" algn="ctr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4600" b="1" dirty="0">
                <a:latin typeface="Bookman Old Style" pitchFamily="18" charset="0"/>
              </a:rPr>
              <a:t>Она - ?</a:t>
            </a:r>
          </a:p>
        </p:txBody>
      </p:sp>
      <p:pic>
        <p:nvPicPr>
          <p:cNvPr id="9" name="Рисунок 8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380" y="1000108"/>
            <a:ext cx="2357442" cy="3143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0" descr="http://cs624731.vk.me/v624731362/3679b/lJW1nyOmrK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95604" y="857232"/>
            <a:ext cx="2071702" cy="3314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20" y="5453212"/>
            <a:ext cx="8858280" cy="1000124"/>
          </a:xfrm>
        </p:spPr>
        <p:txBody>
          <a:bodyPr anchor="t">
            <a:normAutofit/>
          </a:bodyPr>
          <a:lstStyle/>
          <a:p>
            <a:pPr algn="ctr"/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Дояр </a:t>
            </a:r>
          </a:p>
        </p:txBody>
      </p:sp>
      <p:sp>
        <p:nvSpPr>
          <p:cNvPr id="14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3" action="ppaction://hlinksldjump"/>
              </a:rPr>
              <a:t>30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7167570" y="4189450"/>
            <a:ext cx="2214578" cy="1525567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4200" b="1" dirty="0">
                <a:latin typeface="Bookman Old Style" pitchFamily="18" charset="0"/>
              </a:rPr>
              <a:t>Он - ?</a:t>
            </a: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1881158" y="4189450"/>
            <a:ext cx="4572032" cy="1525567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indent="-342900" algn="ctr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4200" b="1" dirty="0">
                <a:latin typeface="Bookman Old Style" pitchFamily="18" charset="0"/>
              </a:rPr>
              <a:t>Она - доярка</a:t>
            </a:r>
          </a:p>
        </p:txBody>
      </p:sp>
      <p:pic>
        <p:nvPicPr>
          <p:cNvPr id="11" name="Рисунок 10" descr="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096000" y="1000109"/>
            <a:ext cx="3810000" cy="3133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4" descr="http://img3.proshkolu.ru/content/media/pic/std/2000000/1709000/1708836-5a9a4611ec2e7d48.jpg"/>
          <p:cNvPicPr>
            <a:picLocks noChangeAspect="1" noChangeArrowheads="1"/>
          </p:cNvPicPr>
          <p:nvPr/>
        </p:nvPicPr>
        <p:blipFill>
          <a:blip r:embed="rId5"/>
          <a:srcRect l="5376" t="4167" r="5913" b="28682"/>
          <a:stretch>
            <a:fillRect/>
          </a:stretch>
        </p:blipFill>
        <p:spPr bwMode="auto">
          <a:xfrm flipH="1">
            <a:off x="2595539" y="1142984"/>
            <a:ext cx="3071835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20" y="5525220"/>
            <a:ext cx="8858280" cy="1000124"/>
          </a:xfrm>
        </p:spPr>
        <p:txBody>
          <a:bodyPr anchor="t">
            <a:normAutofit/>
          </a:bodyPr>
          <a:lstStyle/>
          <a:p>
            <a:pPr algn="ctr"/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Критикесса </a:t>
            </a:r>
          </a:p>
        </p:txBody>
      </p:sp>
      <p:sp>
        <p:nvSpPr>
          <p:cNvPr id="14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3" action="ppaction://hlinksldjump"/>
              </a:rPr>
              <a:t>40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sp>
        <p:nvSpPr>
          <p:cNvPr id="5124" name="AutoShape 4" descr="https://www.planetiphone.ru/upload/image/img_0067.p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https://www.planetiphone.ru/upload/image/img_0067.p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8" name="AutoShape 8" descr="https://www.planetiphone.ru/upload/image/img_0067.p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0" name="AutoShape 10" descr="https://www.planetiphone.ru/upload/image/img_0067.p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Содержимое 2"/>
          <p:cNvSpPr>
            <a:spLocks noGrp="1"/>
          </p:cNvSpPr>
          <p:nvPr>
            <p:ph idx="1"/>
          </p:nvPr>
        </p:nvSpPr>
        <p:spPr>
          <a:xfrm>
            <a:off x="2024034" y="4254329"/>
            <a:ext cx="3786214" cy="1525567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4200" b="1" dirty="0">
                <a:latin typeface="Bookman Old Style" pitchFamily="18" charset="0"/>
              </a:rPr>
              <a:t>Он - критик</a:t>
            </a: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6881818" y="4279698"/>
            <a:ext cx="3143272" cy="152556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indent="-342900" algn="ctr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4200" b="1" dirty="0">
                <a:latin typeface="Bookman Old Style" pitchFamily="18" charset="0"/>
              </a:rPr>
              <a:t>Она - ?</a:t>
            </a:r>
          </a:p>
        </p:txBody>
      </p:sp>
      <p:pic>
        <p:nvPicPr>
          <p:cNvPr id="15" name="Picture 3" descr="C:\Documents and Settings\Школа № 102\Мои документы\Моя\для Бойцовой\положения 2013-14\игра профессии от А до Я\картинки\022158919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74040" y="779235"/>
            <a:ext cx="3564770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4" descr="C:\Documents and Settings\Школа № 102\Мои документы\Моя\для Бойцовой\положения 2013-14\игра профессии от А до Я\картинки\contented-write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28738" y="779235"/>
            <a:ext cx="3510667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20" y="5381204"/>
            <a:ext cx="8858280" cy="1000124"/>
          </a:xfrm>
        </p:spPr>
        <p:txBody>
          <a:bodyPr anchor="t">
            <a:normAutofit/>
          </a:bodyPr>
          <a:lstStyle/>
          <a:p>
            <a:pPr algn="ctr"/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Свинарь </a:t>
            </a:r>
          </a:p>
        </p:txBody>
      </p:sp>
      <p:sp>
        <p:nvSpPr>
          <p:cNvPr id="14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3" action="ppaction://hlinksldjump"/>
              </a:rPr>
              <a:t>50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7483532" y="4118012"/>
            <a:ext cx="2428892" cy="1525567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4200" b="1" dirty="0">
                <a:latin typeface="Bookman Old Style" pitchFamily="18" charset="0"/>
              </a:rPr>
              <a:t>Он - ?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339996" y="4118012"/>
            <a:ext cx="4857784" cy="1525567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indent="-342900" algn="ctr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4200" b="1" dirty="0">
                <a:latin typeface="Bookman Old Style" pitchFamily="18" charset="0"/>
              </a:rPr>
              <a:t>Она - свинарка</a:t>
            </a:r>
          </a:p>
        </p:txBody>
      </p:sp>
      <p:pic>
        <p:nvPicPr>
          <p:cNvPr id="9" name="Picture 6" descr="http://3.bp.blogspot.com/-S5d-wX-FU64/UEhMQIhcxaI/AAAAAAAACRE/o19KKqLXqaU/s400/%D0%BF%D0%B5%D1%87%D0%B0%D0%BB%D0%B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19254" y="1285860"/>
            <a:ext cx="4221336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3.jpg"/>
          <p:cNvPicPr>
            <a:picLocks noChangeAspect="1"/>
          </p:cNvPicPr>
          <p:nvPr/>
        </p:nvPicPr>
        <p:blipFill>
          <a:blip r:embed="rId5"/>
          <a:srcRect l="19355" r="20161"/>
          <a:stretch>
            <a:fillRect/>
          </a:stretch>
        </p:blipFill>
        <p:spPr>
          <a:xfrm>
            <a:off x="7769284" y="1142984"/>
            <a:ext cx="1785950" cy="2952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20" y="5525220"/>
            <a:ext cx="8858280" cy="1000124"/>
          </a:xfrm>
        </p:spPr>
        <p:txBody>
          <a:bodyPr anchor="t">
            <a:normAutofit/>
          </a:bodyPr>
          <a:lstStyle/>
          <a:p>
            <a:pPr algn="ctr"/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Фотограф в деревне</a:t>
            </a:r>
          </a:p>
        </p:txBody>
      </p:sp>
      <p:sp>
        <p:nvSpPr>
          <p:cNvPr id="14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3" action="ppaction://hlinksldjump"/>
              </a:rPr>
              <a:t>10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pic>
        <p:nvPicPr>
          <p:cNvPr id="2050" name="Picture 2" descr="http://www.nbchr.ru/virt_prof/style/images/foto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620688"/>
            <a:ext cx="7350976" cy="49685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84721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20" y="5597228"/>
            <a:ext cx="8858280" cy="1000124"/>
          </a:xfrm>
        </p:spPr>
        <p:txBody>
          <a:bodyPr anchor="t">
            <a:normAutofit/>
          </a:bodyPr>
          <a:lstStyle/>
          <a:p>
            <a:pPr algn="ctr"/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Сапожник </a:t>
            </a:r>
          </a:p>
        </p:txBody>
      </p:sp>
      <p:sp>
        <p:nvSpPr>
          <p:cNvPr id="14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3" action="ppaction://hlinksldjump"/>
              </a:rPr>
              <a:t>20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pic>
        <p:nvPicPr>
          <p:cNvPr id="3074" name="Picture 2" descr="http://djalil.ru/wp-content/uploads/2015/09/Pochemu-ya-sapozhnik-bez-sapog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7" y="476672"/>
            <a:ext cx="6816757" cy="51125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56765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20" y="5597228"/>
            <a:ext cx="8858280" cy="1000124"/>
          </a:xfrm>
        </p:spPr>
        <p:txBody>
          <a:bodyPr anchor="t">
            <a:normAutofit/>
          </a:bodyPr>
          <a:lstStyle/>
          <a:p>
            <a:pPr algn="ctr"/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Водовоз </a:t>
            </a:r>
          </a:p>
        </p:txBody>
      </p:sp>
      <p:sp>
        <p:nvSpPr>
          <p:cNvPr id="14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3" action="ppaction://hlinksldjump"/>
              </a:rPr>
              <a:t>30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pic>
        <p:nvPicPr>
          <p:cNvPr id="4098" name="Picture 2" descr="http://www.art-catalog.ru/data_picture_2016/picture/83/97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2" y="332656"/>
            <a:ext cx="6739428" cy="53012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79068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20" y="5669236"/>
            <a:ext cx="8858280" cy="1000124"/>
          </a:xfrm>
        </p:spPr>
        <p:txBody>
          <a:bodyPr anchor="b">
            <a:normAutofit/>
          </a:bodyPr>
          <a:lstStyle/>
          <a:p>
            <a:pPr algn="ctr"/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Бондарь </a:t>
            </a:r>
          </a:p>
        </p:txBody>
      </p:sp>
      <p:sp>
        <p:nvSpPr>
          <p:cNvPr id="14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3" action="ppaction://hlinksldjump"/>
              </a:rPr>
              <a:t>40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pic>
        <p:nvPicPr>
          <p:cNvPr id="5122" name="Picture 2" descr="http://m.news24today.info/upload/editor/news/2018.01/5a61a9c70e60a_151634989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158" y="332656"/>
            <a:ext cx="4196296" cy="55543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26956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20" y="5597228"/>
            <a:ext cx="8858280" cy="1000124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Столяр 1 разряда</a:t>
            </a:r>
          </a:p>
        </p:txBody>
      </p:sp>
      <p:sp>
        <p:nvSpPr>
          <p:cNvPr id="14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3" action="ppaction://hlinksldjump"/>
              </a:rPr>
              <a:t>50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pic>
        <p:nvPicPr>
          <p:cNvPr id="6146" name="Picture 2" descr="https://sovcom.ru/pics/auctions/69138_6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8" y="332656"/>
            <a:ext cx="4366442" cy="54726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47034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439094">
            <a:off x="4732900" y="2395809"/>
            <a:ext cx="5248284" cy="2488209"/>
          </a:xfrm>
        </p:spPr>
        <p:txBody>
          <a:bodyPr>
            <a:normAutofit/>
          </a:bodyPr>
          <a:lstStyle/>
          <a:p>
            <a:pPr algn="ctr"/>
            <a:r>
              <a:rPr lang="ru-RU" sz="53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Анаграммы</a:t>
            </a:r>
          </a:p>
        </p:txBody>
      </p:sp>
      <p:pic>
        <p:nvPicPr>
          <p:cNvPr id="4" name="Рисунок 3" descr="профессии слаймы.jpg"/>
          <p:cNvPicPr>
            <a:picLocks noChangeAspect="1"/>
          </p:cNvPicPr>
          <p:nvPr/>
        </p:nvPicPr>
        <p:blipFill>
          <a:blip r:embed="rId6" cstate="print"/>
          <a:srcRect l="25325" t="50000"/>
          <a:stretch>
            <a:fillRect/>
          </a:stretch>
        </p:blipFill>
        <p:spPr>
          <a:xfrm rot="434574">
            <a:off x="5430210" y="1281206"/>
            <a:ext cx="4008014" cy="2763861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92D77F89-9EFE-4AAE-9DEF-5F627D930F2C}"/>
              </a:ext>
            </a:extLst>
          </p:cNvPr>
          <p:cNvSpPr/>
          <p:nvPr/>
        </p:nvSpPr>
        <p:spPr>
          <a:xfrm>
            <a:off x="9696400" y="5445224"/>
            <a:ext cx="7200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Тон начала.mid">
            <a:hlinkClick r:id="" action="ppaction://media"/>
            <a:extLst>
              <a:ext uri="{FF2B5EF4-FFF2-40B4-BE49-F238E27FC236}">
                <a16:creationId xmlns:a16="http://schemas.microsoft.com/office/drawing/2014/main" id="{0B8FB3FE-43AD-4CBB-BB20-B9DB08C047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96400" y="6165304"/>
            <a:ext cx="216024" cy="216024"/>
          </a:xfrm>
          <a:prstGeom prst="rect">
            <a:avLst/>
          </a:prstGeom>
        </p:spPr>
      </p:pic>
      <p:pic>
        <p:nvPicPr>
          <p:cNvPr id="10" name="Тон конец.mid">
            <a:hlinkClick r:id="" action="ppaction://media"/>
            <a:extLst>
              <a:ext uri="{FF2B5EF4-FFF2-40B4-BE49-F238E27FC236}">
                <a16:creationId xmlns:a16="http://schemas.microsoft.com/office/drawing/2014/main" id="{D3959F4A-8D53-4707-B470-48608552EFB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83688" y="6164820"/>
            <a:ext cx="232792" cy="232792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8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7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24034" y="908722"/>
            <a:ext cx="8358246" cy="5400599"/>
          </a:xfrm>
          <a:solidFill>
            <a:srgbClr val="F0FBE9"/>
          </a:solidFill>
        </p:spPr>
        <p:txBody>
          <a:bodyPr>
            <a:normAutofit/>
          </a:bodyPr>
          <a:lstStyle/>
          <a:p>
            <a:pPr marL="514350" indent="-514350">
              <a:buClr>
                <a:schemeClr val="accent3">
                  <a:lumMod val="75000"/>
                </a:schemeClr>
              </a:buClr>
              <a:buFont typeface="+mj-lt"/>
              <a:buAutoNum type="arabicPeriod"/>
            </a:pPr>
            <a:r>
              <a:rPr lang="ru-RU" sz="2800" dirty="0"/>
              <a:t>фтор + карга		=&gt; 	картограф	</a:t>
            </a:r>
          </a:p>
          <a:p>
            <a:pPr marL="514350" indent="-514350">
              <a:buClr>
                <a:schemeClr val="accent3">
                  <a:lumMod val="75000"/>
                </a:schemeClr>
              </a:buClr>
              <a:buFont typeface="+mj-lt"/>
              <a:buAutoNum type="arabicPeriod"/>
            </a:pPr>
            <a:r>
              <a:rPr lang="ru-RU" sz="2800" dirty="0"/>
              <a:t>тон + клип		=&gt; 	плотник</a:t>
            </a:r>
          </a:p>
          <a:p>
            <a:pPr marL="514350" indent="-514350">
              <a:buClr>
                <a:schemeClr val="accent3">
                  <a:lumMod val="75000"/>
                </a:schemeClr>
              </a:buClr>
              <a:buFont typeface="+mj-lt"/>
              <a:buAutoNum type="arabicPeriod"/>
            </a:pPr>
            <a:r>
              <a:rPr lang="ru-RU" sz="2800" dirty="0"/>
              <a:t>мост + кюре		=&gt;	костюмер</a:t>
            </a:r>
          </a:p>
          <a:p>
            <a:pPr marL="514350" indent="-514350">
              <a:buClr>
                <a:schemeClr val="accent3">
                  <a:lumMod val="75000"/>
                </a:schemeClr>
              </a:buClr>
              <a:buFont typeface="+mj-lt"/>
              <a:buAutoNum type="arabicPeriod"/>
            </a:pPr>
            <a:r>
              <a:rPr lang="ru-RU" sz="2800" dirty="0"/>
              <a:t>дача + клин		=&gt; 	наладчик</a:t>
            </a:r>
          </a:p>
          <a:p>
            <a:pPr marL="514350" indent="-514350">
              <a:buClr>
                <a:schemeClr val="accent3">
                  <a:lumMod val="75000"/>
                </a:schemeClr>
              </a:buClr>
              <a:buFont typeface="+mj-lt"/>
              <a:buAutoNum type="arabicPeriod"/>
            </a:pPr>
            <a:r>
              <a:rPr lang="ru-RU" sz="2800" dirty="0"/>
              <a:t>воск + манто		=&gt; 	космонавт</a:t>
            </a:r>
          </a:p>
          <a:p>
            <a:pPr marL="514350" indent="-514350">
              <a:buClr>
                <a:schemeClr val="accent3">
                  <a:lumMod val="75000"/>
                </a:schemeClr>
              </a:buClr>
              <a:buFont typeface="+mj-lt"/>
              <a:buAutoNum type="arabicPeriod"/>
            </a:pPr>
            <a:r>
              <a:rPr lang="ru-RU" sz="2800" dirty="0"/>
              <a:t>двор + пинок 		=&gt; 	проводник</a:t>
            </a:r>
          </a:p>
          <a:p>
            <a:pPr marL="514350" indent="-514350">
              <a:buClr>
                <a:schemeClr val="accent3">
                  <a:lumMod val="75000"/>
                </a:schemeClr>
              </a:buClr>
              <a:buFont typeface="+mj-lt"/>
              <a:buAutoNum type="arabicPeriod"/>
            </a:pPr>
            <a:r>
              <a:rPr lang="ru-RU" sz="2800" dirty="0"/>
              <a:t>весть + полати	=&gt; 	воспитатель</a:t>
            </a:r>
          </a:p>
          <a:p>
            <a:pPr marL="514350" indent="-514350">
              <a:buClr>
                <a:schemeClr val="accent3">
                  <a:lumMod val="75000"/>
                </a:schemeClr>
              </a:buClr>
              <a:buFont typeface="+mj-lt"/>
              <a:buAutoNum type="arabicPeriod"/>
            </a:pPr>
            <a:r>
              <a:rPr lang="ru-RU" sz="2800" dirty="0" err="1"/>
              <a:t>оолонг</a:t>
            </a:r>
            <a:r>
              <a:rPr lang="ru-RU" sz="2800" dirty="0"/>
              <a:t> + </a:t>
            </a:r>
            <a:r>
              <a:rPr lang="ru-RU" sz="2800" dirty="0" err="1"/>
              <a:t>оргалит</a:t>
            </a:r>
            <a:r>
              <a:rPr lang="ru-RU" sz="2800" dirty="0"/>
              <a:t> 	=&gt; 	отоларинголог</a:t>
            </a:r>
          </a:p>
          <a:p>
            <a:pPr marL="514350" indent="-514350">
              <a:buClr>
                <a:schemeClr val="accent3">
                  <a:lumMod val="75000"/>
                </a:schemeClr>
              </a:buClr>
              <a:buFont typeface="+mj-lt"/>
              <a:buAutoNum type="arabicPeriod"/>
            </a:pPr>
            <a:r>
              <a:rPr lang="ru-RU" sz="2800" dirty="0"/>
              <a:t>анис + утро		=&gt; 	нотариус</a:t>
            </a:r>
          </a:p>
          <a:p>
            <a:pPr marL="514350" indent="-514350">
              <a:buClr>
                <a:schemeClr val="accent3">
                  <a:lumMod val="75000"/>
                </a:schemeClr>
              </a:buClr>
              <a:buFont typeface="+mj-lt"/>
              <a:buAutoNum type="arabicPeriod"/>
            </a:pPr>
            <a:r>
              <a:rPr lang="ru-RU" sz="2800" dirty="0"/>
              <a:t>кредо + тора		=&gt;	декоратор</a:t>
            </a:r>
          </a:p>
          <a:p>
            <a:pPr>
              <a:lnSpc>
                <a:spcPct val="110000"/>
              </a:lnSpc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67157530"/>
      </p:ext>
    </p:extLst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439094">
            <a:off x="4681888" y="2827134"/>
            <a:ext cx="5248284" cy="1825940"/>
          </a:xfrm>
        </p:spPr>
        <p:txBody>
          <a:bodyPr>
            <a:normAutofit/>
          </a:bodyPr>
          <a:lstStyle/>
          <a:p>
            <a:pPr algn="ctr"/>
            <a:r>
              <a:rPr lang="ru-RU" sz="57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Ребусы</a:t>
            </a:r>
          </a:p>
        </p:txBody>
      </p:sp>
      <p:pic>
        <p:nvPicPr>
          <p:cNvPr id="4" name="Рисунок 3" descr="профессии слаймы.jpg"/>
          <p:cNvPicPr>
            <a:picLocks noChangeAspect="1"/>
          </p:cNvPicPr>
          <p:nvPr/>
        </p:nvPicPr>
        <p:blipFill>
          <a:blip r:embed="rId2" cstate="print"/>
          <a:srcRect l="25325" t="50000"/>
          <a:stretch>
            <a:fillRect/>
          </a:stretch>
        </p:blipFill>
        <p:spPr>
          <a:xfrm rot="434574">
            <a:off x="5663281" y="1207506"/>
            <a:ext cx="3440173" cy="2372287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81200" y="882312"/>
            <a:ext cx="8229600" cy="77554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coolSlan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600" b="1" dirty="0">
                <a:ln w="0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Пример ребуса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2309786" y="2025320"/>
            <a:ext cx="7643866" cy="1928826"/>
            <a:chOff x="428596" y="2000240"/>
            <a:chExt cx="7643866" cy="192882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 l="8789" t="45898" r="19433" b="20102"/>
            <a:stretch>
              <a:fillRect/>
            </a:stretch>
          </p:blipFill>
          <p:spPr bwMode="auto">
            <a:xfrm>
              <a:off x="428596" y="2000240"/>
              <a:ext cx="5429288" cy="19288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/>
            <a:srcRect l="62451" t="46093" r="8252" b="19884"/>
            <a:stretch>
              <a:fillRect/>
            </a:stretch>
          </p:blipFill>
          <p:spPr bwMode="auto">
            <a:xfrm>
              <a:off x="5857884" y="2000240"/>
              <a:ext cx="2214578" cy="19288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8" name="Содержимое 2"/>
          <p:cNvSpPr txBox="1">
            <a:spLocks/>
          </p:cNvSpPr>
          <p:nvPr/>
        </p:nvSpPr>
        <p:spPr>
          <a:xfrm>
            <a:off x="2309786" y="4168460"/>
            <a:ext cx="8001056" cy="2428892"/>
          </a:xfrm>
          <a:prstGeom prst="rect">
            <a:avLst/>
          </a:prstGeom>
        </p:spPr>
        <p:txBody>
          <a:bodyPr vert="horz" numCol="1">
            <a:normAutofit fontScale="92500" lnSpcReduction="10000"/>
          </a:bodyPr>
          <a:lstStyle/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		к «О» буква «Н»	-  КОН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	«ОДИН»  		-  ДИ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					-  Т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	«ЕРОМ»			-  ЕР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							= </a:t>
            </a:r>
            <a:r>
              <a:rPr lang="ru-RU" sz="3000" b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Кондитер</a:t>
            </a:r>
          </a:p>
        </p:txBody>
      </p:sp>
      <p:sp>
        <p:nvSpPr>
          <p:cNvPr id="9" name="Стрелка влево 8"/>
          <p:cNvSpPr/>
          <p:nvPr/>
        </p:nvSpPr>
        <p:spPr>
          <a:xfrm>
            <a:off x="2809852" y="4000504"/>
            <a:ext cx="357190" cy="21431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78603"/>
      </p:ext>
    </p:extLst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439094">
            <a:off x="4681888" y="2827134"/>
            <a:ext cx="5248284" cy="1825940"/>
          </a:xfrm>
        </p:spPr>
        <p:txBody>
          <a:bodyPr>
            <a:normAutofit/>
          </a:bodyPr>
          <a:lstStyle/>
          <a:p>
            <a:pPr algn="ctr"/>
            <a:r>
              <a:rPr lang="ru-RU" sz="57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Ребусы</a:t>
            </a:r>
          </a:p>
        </p:txBody>
      </p:sp>
      <p:pic>
        <p:nvPicPr>
          <p:cNvPr id="4" name="Рисунок 3" descr="профессии слаймы.jpg"/>
          <p:cNvPicPr>
            <a:picLocks noChangeAspect="1"/>
          </p:cNvPicPr>
          <p:nvPr/>
        </p:nvPicPr>
        <p:blipFill>
          <a:blip r:embed="rId6" cstate="print"/>
          <a:srcRect l="25325" t="50000"/>
          <a:stretch>
            <a:fillRect/>
          </a:stretch>
        </p:blipFill>
        <p:spPr>
          <a:xfrm rot="434574">
            <a:off x="5663281" y="1207506"/>
            <a:ext cx="3440173" cy="2372287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D1F7E7B4-AA1F-40A6-8D25-C19DE11DF302}"/>
              </a:ext>
            </a:extLst>
          </p:cNvPr>
          <p:cNvSpPr/>
          <p:nvPr/>
        </p:nvSpPr>
        <p:spPr>
          <a:xfrm>
            <a:off x="9696400" y="5445224"/>
            <a:ext cx="7200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Тон начала.mid">
            <a:hlinkClick r:id="" action="ppaction://media"/>
            <a:extLst>
              <a:ext uri="{FF2B5EF4-FFF2-40B4-BE49-F238E27FC236}">
                <a16:creationId xmlns:a16="http://schemas.microsoft.com/office/drawing/2014/main" id="{BAC3723D-E078-40CB-A69F-4F4112858B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96400" y="6165304"/>
            <a:ext cx="216024" cy="216024"/>
          </a:xfrm>
          <a:prstGeom prst="rect">
            <a:avLst/>
          </a:prstGeom>
        </p:spPr>
      </p:pic>
      <p:pic>
        <p:nvPicPr>
          <p:cNvPr id="7" name="Тон конец.mid">
            <a:hlinkClick r:id="" action="ppaction://media"/>
            <a:extLst>
              <a:ext uri="{FF2B5EF4-FFF2-40B4-BE49-F238E27FC236}">
                <a16:creationId xmlns:a16="http://schemas.microsoft.com/office/drawing/2014/main" id="{9C111470-1F12-41D9-9C70-C7C898749D3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83688" y="6164820"/>
            <a:ext cx="232792" cy="23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80928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8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7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3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54A838"/>
      </a:accent1>
      <a:accent2>
        <a:srgbClr val="3F7E29"/>
      </a:accent2>
      <a:accent3>
        <a:srgbClr val="88DD4F"/>
      </a:accent3>
      <a:accent4>
        <a:srgbClr val="10CF9B"/>
      </a:accent4>
      <a:accent5>
        <a:srgbClr val="61BC24"/>
      </a:accent5>
      <a:accent6>
        <a:srgbClr val="9DE36E"/>
      </a:accent6>
      <a:hlink>
        <a:srgbClr val="1F3F14"/>
      </a:hlink>
      <a:folHlink>
        <a:srgbClr val="E7F8DB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2871</TotalTime>
  <Words>686</Words>
  <Application>Microsoft Office PowerPoint</Application>
  <PresentationFormat>Широкоэкранный</PresentationFormat>
  <Paragraphs>243</Paragraphs>
  <Slides>49</Slides>
  <Notes>31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4" baseType="lpstr">
      <vt:lpstr>Bookman Old Style</vt:lpstr>
      <vt:lpstr>Calibri</vt:lpstr>
      <vt:lpstr>Constantia</vt:lpstr>
      <vt:lpstr>Wingdings 2</vt:lpstr>
      <vt:lpstr>Поток</vt:lpstr>
      <vt:lpstr>Профессии от А до Я</vt:lpstr>
      <vt:lpstr>Словарь профессий</vt:lpstr>
      <vt:lpstr>Презентация PowerPoint</vt:lpstr>
      <vt:lpstr>Презентация PowerPoint</vt:lpstr>
      <vt:lpstr>Анаграммы</vt:lpstr>
      <vt:lpstr>Презентация PowerPoint</vt:lpstr>
      <vt:lpstr>Ребусы</vt:lpstr>
      <vt:lpstr>Пример ребуса</vt:lpstr>
      <vt:lpstr>Ребусы</vt:lpstr>
      <vt:lpstr>Презентация PowerPoint</vt:lpstr>
      <vt:lpstr>Презентация PowerPoint</vt:lpstr>
      <vt:lpstr>Презентация PowerPoint</vt:lpstr>
      <vt:lpstr>Своя игра</vt:lpstr>
      <vt:lpstr>Презентация PowerPoint</vt:lpstr>
      <vt:lpstr>Художник </vt:lpstr>
      <vt:lpstr>Специалист  издательства</vt:lpstr>
      <vt:lpstr>Аптечный работник</vt:lpstr>
      <vt:lpstr>Специалист  по скорописи</vt:lpstr>
      <vt:lpstr>Токарь </vt:lpstr>
      <vt:lpstr>Художник </vt:lpstr>
      <vt:lpstr>Корреспондент, журналист</vt:lpstr>
      <vt:lpstr>Кутюрье </vt:lpstr>
      <vt:lpstr>Пасечник </vt:lpstr>
      <vt:lpstr>Мажордом </vt:lpstr>
      <vt:lpstr>Заведующий хозяйством</vt:lpstr>
      <vt:lpstr>Военный  руководитель</vt:lpstr>
      <vt:lpstr>Художественный руководитель</vt:lpstr>
      <vt:lpstr>Производитель работ </vt:lpstr>
      <vt:lpstr>Собственный корреспондент</vt:lpstr>
      <vt:lpstr>Лекарь</vt:lpstr>
      <vt:lpstr>Печник </vt:lpstr>
      <vt:lpstr>Артист </vt:lpstr>
      <vt:lpstr>Боцман </vt:lpstr>
      <vt:lpstr>Кабельщик </vt:lpstr>
      <vt:lpstr>Презентация PowerPoint</vt:lpstr>
      <vt:lpstr>Помогать одеваться-раздеваться</vt:lpstr>
      <vt:lpstr>Калькулятор </vt:lpstr>
      <vt:lpstr>Ветеринар </vt:lpstr>
      <vt:lpstr>Презентация PowerPoint</vt:lpstr>
      <vt:lpstr>Медбрат </vt:lpstr>
      <vt:lpstr>Маляр </vt:lpstr>
      <vt:lpstr>Дояр </vt:lpstr>
      <vt:lpstr>Критикесса </vt:lpstr>
      <vt:lpstr>Свинарь </vt:lpstr>
      <vt:lpstr>Фотограф в деревне</vt:lpstr>
      <vt:lpstr>Сапожник </vt:lpstr>
      <vt:lpstr>Водовоз </vt:lpstr>
      <vt:lpstr>Бондарь </vt:lpstr>
      <vt:lpstr>Столяр 1 разряда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Угадай профессию</dc:title>
  <dc:creator>Школа № 102</dc:creator>
  <cp:lastModifiedBy>ДДТ</cp:lastModifiedBy>
  <cp:revision>208</cp:revision>
  <dcterms:created xsi:type="dcterms:W3CDTF">2013-06-10T10:17:07Z</dcterms:created>
  <dcterms:modified xsi:type="dcterms:W3CDTF">2023-02-22T13:25:20Z</dcterms:modified>
</cp:coreProperties>
</file>