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id" ContentType="audio/mid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256" r:id="rId2"/>
    <p:sldId id="275" r:id="rId3"/>
    <p:sldId id="278" r:id="rId4"/>
    <p:sldId id="276" r:id="rId5"/>
    <p:sldId id="277" r:id="rId6"/>
    <p:sldId id="339" r:id="rId7"/>
    <p:sldId id="284" r:id="rId8"/>
    <p:sldId id="344" r:id="rId9"/>
    <p:sldId id="345" r:id="rId10"/>
    <p:sldId id="340" r:id="rId11"/>
    <p:sldId id="342" r:id="rId12"/>
    <p:sldId id="343" r:id="rId13"/>
    <p:sldId id="288" r:id="rId14"/>
    <p:sldId id="289" r:id="rId15"/>
    <p:sldId id="333" r:id="rId16"/>
    <p:sldId id="290" r:id="rId17"/>
    <p:sldId id="291" r:id="rId18"/>
    <p:sldId id="293" r:id="rId19"/>
    <p:sldId id="294" r:id="rId20"/>
    <p:sldId id="324" r:id="rId21"/>
    <p:sldId id="327" r:id="rId22"/>
    <p:sldId id="322" r:id="rId23"/>
    <p:sldId id="299" r:id="rId24"/>
    <p:sldId id="298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8" r:id="rId33"/>
    <p:sldId id="307" r:id="rId34"/>
    <p:sldId id="309" r:id="rId35"/>
    <p:sldId id="310" r:id="rId36"/>
    <p:sldId id="311" r:id="rId37"/>
    <p:sldId id="313" r:id="rId38"/>
    <p:sldId id="312" r:id="rId39"/>
    <p:sldId id="314" r:id="rId40"/>
    <p:sldId id="328" r:id="rId41"/>
    <p:sldId id="329" r:id="rId42"/>
    <p:sldId id="319" r:id="rId43"/>
    <p:sldId id="316" r:id="rId44"/>
    <p:sldId id="317" r:id="rId45"/>
    <p:sldId id="334" r:id="rId46"/>
    <p:sldId id="336" r:id="rId47"/>
    <p:sldId id="335" r:id="rId48"/>
    <p:sldId id="337" r:id="rId49"/>
    <p:sldId id="338" r:id="rId50"/>
  </p:sldIdLst>
  <p:sldSz cx="12192000" cy="6858000"/>
  <p:notesSz cx="681196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C5E4DC-9D81-404E-BBA2-AC754CEA2D24}">
          <p14:sldIdLst>
            <p14:sldId id="256"/>
          </p14:sldIdLst>
        </p14:section>
        <p14:section name="Словарь профессий" id="{C2ED7950-6E7A-45FF-8643-4C3CBE2D1758}">
          <p14:sldIdLst>
            <p14:sldId id="275"/>
            <p14:sldId id="278"/>
            <p14:sldId id="276"/>
          </p14:sldIdLst>
        </p14:section>
        <p14:section name="Анаграмма" id="{63E8BD5E-B2B8-4D98-A26A-EEDC7E1B065D}">
          <p14:sldIdLst>
            <p14:sldId id="277"/>
            <p14:sldId id="339"/>
          </p14:sldIdLst>
        </p14:section>
        <p14:section name="Ребусы" id="{F74E0D1E-C548-4BA5-85ED-35172F9D27E6}">
          <p14:sldIdLst>
            <p14:sldId id="284"/>
            <p14:sldId id="344"/>
            <p14:sldId id="345"/>
            <p14:sldId id="340"/>
            <p14:sldId id="342"/>
            <p14:sldId id="343"/>
          </p14:sldIdLst>
        </p14:section>
        <p14:section name="Своя игра" id="{B75B1CEA-1B70-4472-986A-5A26AF52E0E8}">
          <p14:sldIdLst>
            <p14:sldId id="288"/>
            <p14:sldId id="289"/>
            <p14:sldId id="333"/>
            <p14:sldId id="290"/>
            <p14:sldId id="291"/>
            <p14:sldId id="293"/>
            <p14:sldId id="294"/>
            <p14:sldId id="324"/>
            <p14:sldId id="327"/>
            <p14:sldId id="322"/>
            <p14:sldId id="299"/>
            <p14:sldId id="298"/>
            <p14:sldId id="300"/>
            <p14:sldId id="301"/>
            <p14:sldId id="302"/>
            <p14:sldId id="303"/>
            <p14:sldId id="304"/>
            <p14:sldId id="305"/>
            <p14:sldId id="306"/>
            <p14:sldId id="308"/>
            <p14:sldId id="307"/>
            <p14:sldId id="309"/>
            <p14:sldId id="310"/>
            <p14:sldId id="311"/>
            <p14:sldId id="313"/>
            <p14:sldId id="312"/>
            <p14:sldId id="314"/>
            <p14:sldId id="328"/>
            <p14:sldId id="329"/>
            <p14:sldId id="319"/>
            <p14:sldId id="316"/>
            <p14:sldId id="317"/>
            <p14:sldId id="334"/>
            <p14:sldId id="336"/>
            <p14:sldId id="335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9FC"/>
    <a:srgbClr val="E5F6FB"/>
    <a:srgbClr val="EDEEF3"/>
    <a:srgbClr val="E5EEFB"/>
    <a:srgbClr val="E4F4FC"/>
    <a:srgbClr val="EBF7FF"/>
    <a:srgbClr val="DC8ACC"/>
    <a:srgbClr val="CE98CE"/>
    <a:srgbClr val="E482CF"/>
    <a:srgbClr val="F6A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56" autoAdjust="0"/>
  </p:normalViewPr>
  <p:slideViewPr>
    <p:cSldViewPr>
      <p:cViewPr varScale="1">
        <p:scale>
          <a:sx n="107" d="100"/>
          <a:sy n="107" d="100"/>
        </p:scale>
        <p:origin x="15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3EB79-3B57-4114-9114-0C63CF1AB129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1187"/>
            <a:ext cx="544957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185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7" y="9440647"/>
            <a:ext cx="295185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B3653-EB54-4980-968A-22B846E323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0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3653-EB54-4980-968A-22B846E3236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6408BC-5C7B-4479-92C3-CC5F473E6198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0D978C-339A-4FC2-A0F5-0DFA753C1A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slide" Target="slide26.xml"/><Relationship Id="rId18" Type="http://schemas.openxmlformats.org/officeDocument/2006/relationships/slide" Target="slide31.xml"/><Relationship Id="rId26" Type="http://schemas.openxmlformats.org/officeDocument/2006/relationships/slide" Target="slide39.xml"/><Relationship Id="rId3" Type="http://schemas.openxmlformats.org/officeDocument/2006/relationships/slide" Target="slide18.xml"/><Relationship Id="rId21" Type="http://schemas.openxmlformats.org/officeDocument/2006/relationships/slide" Target="slide34.xml"/><Relationship Id="rId34" Type="http://schemas.openxmlformats.org/officeDocument/2006/relationships/slide" Target="slide47.xml"/><Relationship Id="rId7" Type="http://schemas.openxmlformats.org/officeDocument/2006/relationships/slide" Target="slide20.xml"/><Relationship Id="rId12" Type="http://schemas.openxmlformats.org/officeDocument/2006/relationships/slide" Target="slide25.xml"/><Relationship Id="rId17" Type="http://schemas.openxmlformats.org/officeDocument/2006/relationships/slide" Target="slide30.xml"/><Relationship Id="rId25" Type="http://schemas.openxmlformats.org/officeDocument/2006/relationships/slide" Target="slide38.xml"/><Relationship Id="rId33" Type="http://schemas.openxmlformats.org/officeDocument/2006/relationships/slide" Target="slide46.xml"/><Relationship Id="rId2" Type="http://schemas.openxmlformats.org/officeDocument/2006/relationships/slide" Target="slide19.xml"/><Relationship Id="rId16" Type="http://schemas.openxmlformats.org/officeDocument/2006/relationships/slide" Target="slide29.xml"/><Relationship Id="rId20" Type="http://schemas.openxmlformats.org/officeDocument/2006/relationships/slide" Target="slide33.xml"/><Relationship Id="rId29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4.xml"/><Relationship Id="rId24" Type="http://schemas.openxmlformats.org/officeDocument/2006/relationships/slide" Target="slide37.xml"/><Relationship Id="rId32" Type="http://schemas.openxmlformats.org/officeDocument/2006/relationships/slide" Target="slide45.xml"/><Relationship Id="rId5" Type="http://schemas.openxmlformats.org/officeDocument/2006/relationships/slide" Target="slide16.xml"/><Relationship Id="rId15" Type="http://schemas.openxmlformats.org/officeDocument/2006/relationships/slide" Target="slide28.xml"/><Relationship Id="rId23" Type="http://schemas.openxmlformats.org/officeDocument/2006/relationships/slide" Target="slide36.xml"/><Relationship Id="rId28" Type="http://schemas.openxmlformats.org/officeDocument/2006/relationships/slide" Target="slide41.xml"/><Relationship Id="rId36" Type="http://schemas.openxmlformats.org/officeDocument/2006/relationships/slide" Target="slide49.xml"/><Relationship Id="rId10" Type="http://schemas.openxmlformats.org/officeDocument/2006/relationships/slide" Target="slide23.xml"/><Relationship Id="rId19" Type="http://schemas.openxmlformats.org/officeDocument/2006/relationships/slide" Target="slide32.xml"/><Relationship Id="rId31" Type="http://schemas.openxmlformats.org/officeDocument/2006/relationships/slide" Target="slide44.xml"/><Relationship Id="rId4" Type="http://schemas.openxmlformats.org/officeDocument/2006/relationships/slide" Target="slide17.xml"/><Relationship Id="rId9" Type="http://schemas.openxmlformats.org/officeDocument/2006/relationships/slide" Target="slide22.xml"/><Relationship Id="rId14" Type="http://schemas.openxmlformats.org/officeDocument/2006/relationships/slide" Target="slide27.xml"/><Relationship Id="rId22" Type="http://schemas.openxmlformats.org/officeDocument/2006/relationships/slide" Target="slide35.xml"/><Relationship Id="rId27" Type="http://schemas.openxmlformats.org/officeDocument/2006/relationships/slide" Target="slide40.xml"/><Relationship Id="rId30" Type="http://schemas.openxmlformats.org/officeDocument/2006/relationships/slide" Target="slide43.xml"/><Relationship Id="rId35" Type="http://schemas.openxmlformats.org/officeDocument/2006/relationships/slide" Target="slide48.xml"/><Relationship Id="rId8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id"/><Relationship Id="rId7" Type="http://schemas.openxmlformats.org/officeDocument/2006/relationships/image" Target="../media/image5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id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id"/><Relationship Id="rId7" Type="http://schemas.openxmlformats.org/officeDocument/2006/relationships/image" Target="../media/image5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id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id"/><Relationship Id="rId7" Type="http://schemas.openxmlformats.org/officeDocument/2006/relationships/image" Target="../media/image5.png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i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707985" y="2831240"/>
            <a:ext cx="5248284" cy="248820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700" dirty="0">
                <a:ln/>
                <a:solidFill>
                  <a:schemeClr val="accent3"/>
                </a:solidFill>
                <a:latin typeface="Bookman Old Style" pitchFamily="18" charset="0"/>
              </a:rPr>
              <a:t>Профессии от А до Я</a:t>
            </a:r>
          </a:p>
        </p:txBody>
      </p:sp>
      <p:pic>
        <p:nvPicPr>
          <p:cNvPr id="15" name="Рисунок 14" descr="профессии слаймы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704" b="25434"/>
          <a:stretch>
            <a:fillRect/>
          </a:stretch>
        </p:blipFill>
        <p:spPr>
          <a:xfrm rot="432589">
            <a:off x="6093053" y="1247070"/>
            <a:ext cx="2802734" cy="2229181"/>
          </a:xfrm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528048" y="1124744"/>
            <a:ext cx="3795478" cy="8091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балерина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40692" y="2979852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дизайнер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72064" y="5013176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хореограф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752476"/>
            <a:ext cx="4752528" cy="166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2645638"/>
            <a:ext cx="4788024" cy="171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4581129"/>
            <a:ext cx="4536505" cy="175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87656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528048" y="1179652"/>
            <a:ext cx="3795478" cy="8091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портной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40692" y="2835836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шахтер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72064" y="5068084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учитель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r="11251"/>
          <a:stretch/>
        </p:blipFill>
        <p:spPr>
          <a:xfrm>
            <a:off x="2063553" y="692696"/>
            <a:ext cx="408735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38" y="2646234"/>
            <a:ext cx="4581842" cy="164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3840"/>
          <a:stretch/>
        </p:blipFill>
        <p:spPr>
          <a:xfrm>
            <a:off x="2083558" y="4604712"/>
            <a:ext cx="4588506" cy="184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14002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528048" y="1251660"/>
            <a:ext cx="3795478" cy="8091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тренер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6956" y="2979852"/>
            <a:ext cx="4587077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полицейский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72064" y="5068084"/>
            <a:ext cx="3638208" cy="8091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tx1"/>
                </a:solidFill>
                <a:latin typeface="Bookman Old Style" pitchFamily="18" charset="0"/>
              </a:rPr>
              <a:t>химик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1642"/>
          <a:stretch/>
        </p:blipFill>
        <p:spPr>
          <a:xfrm>
            <a:off x="1796956" y="771888"/>
            <a:ext cx="4281945" cy="186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r="5323"/>
          <a:stretch/>
        </p:blipFill>
        <p:spPr>
          <a:xfrm>
            <a:off x="6384033" y="2664522"/>
            <a:ext cx="4074571" cy="184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r="5595"/>
          <a:stretch/>
        </p:blipFill>
        <p:spPr>
          <a:xfrm>
            <a:off x="1919536" y="4644254"/>
            <a:ext cx="4015348" cy="180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76597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639708" y="2824437"/>
            <a:ext cx="5248284" cy="248820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Своя игра</a:t>
            </a:r>
          </a:p>
        </p:txBody>
      </p:sp>
      <p:pic>
        <p:nvPicPr>
          <p:cNvPr id="7" name="Рисунок 6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7720">
            <a:off x="5024430" y="1037253"/>
            <a:ext cx="4714876" cy="350740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61278"/>
              </p:ext>
            </p:extLst>
          </p:nvPr>
        </p:nvGraphicFramePr>
        <p:xfrm>
          <a:off x="2024035" y="692696"/>
          <a:ext cx="8229599" cy="600079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l"/>
                      <a:r>
                        <a:rPr lang="ru-RU" sz="24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ПРОФЕССИИ НАШИХ ПРЕДКОВ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5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СИНОНИМЫ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7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8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9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0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1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ПРОФЕССИИ В КАРТИНАХ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5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ДЕШИФРОВЩИК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7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8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19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0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1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ТОЛКОВАЯ</a:t>
                      </a:r>
                      <a:r>
                        <a:rPr lang="ru-RU" sz="2400" b="1" cap="none" spc="0" baseline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ВИКТОРИНА «КТО ЭТО?»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5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А</a:t>
                      </a:r>
                      <a:r>
                        <a:rPr lang="ru-RU" sz="2400" b="1" cap="none" spc="0" baseline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МУЗА ПОБЕДИЛА</a:t>
                      </a:r>
                      <a:endParaRPr lang="ru-RU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7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8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29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0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1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ИСТРУМЕНТЫ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2" action="ppaction://hlinksldjump"/>
                        </a:rPr>
                        <a:t>10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3" action="ppaction://hlinksldjump"/>
                        </a:rPr>
                        <a:t>20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4" action="ppaction://hlinksldjump"/>
                        </a:rPr>
                        <a:t>30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5" action="ppaction://hlinksldjump"/>
                        </a:rPr>
                        <a:t>40</a:t>
                      </a:r>
                      <a:endParaRPr lang="ru-RU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>
                          <a:hlinkClick r:id="rId36" action="ppaction://hlinksldjump"/>
                        </a:rPr>
                        <a:t>50</a:t>
                      </a:r>
                      <a:endParaRPr lang="ru-RU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72140"/>
            <a:ext cx="8229600" cy="1000124"/>
          </a:xfrm>
        </p:spPr>
        <p:txBody>
          <a:bodyPr anchor="t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Актеров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151784" y="2239064"/>
            <a:ext cx="6192688" cy="335017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5400" dirty="0"/>
              <a:t>Кого на Руси называли </a:t>
            </a:r>
            <a:r>
              <a:rPr lang="ru-RU" sz="5400" dirty="0" err="1"/>
              <a:t>представщиками</a:t>
            </a:r>
            <a:r>
              <a:rPr lang="ru-RU" sz="5400" dirty="0"/>
              <a:t>?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14" name="Содержимое 12">
            <a:hlinkClick r:id="rId3" action="ppaction://hlinksldjump"/>
          </p:cNvPr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1036" name="Picture 12" descr="https://gallery.ykt.ru/galleries/baraholka/2016/06/04/2120356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548680"/>
            <a:ext cx="3448417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5669236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Телохранителя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240628" y="548680"/>
            <a:ext cx="8031836" cy="208823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dirty="0"/>
              <a:t>Кого раньше могли называть «</a:t>
            </a:r>
            <a:r>
              <a:rPr lang="ru-RU" sz="5400" dirty="0" err="1"/>
              <a:t>обережной</a:t>
            </a:r>
            <a:r>
              <a:rPr lang="ru-RU" sz="5400" dirty="0"/>
              <a:t>»? </a:t>
            </a:r>
            <a:endParaRPr lang="ru-RU" sz="5400" b="1" dirty="0">
              <a:latin typeface="Bookman Old Style" pitchFamily="18" charset="0"/>
            </a:endParaRP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://sasinc.in/images/pic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2315362"/>
            <a:ext cx="4940052" cy="3705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72140"/>
            <a:ext cx="8229600" cy="100012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Философа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093254" y="1556792"/>
            <a:ext cx="6323227" cy="417646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/>
              <a:t>специалиста в области философии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/>
              <a:t>сказителя, т.е. того, кто из уст в уста передавал историю своих предков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/>
              <a:t>монаха, который писал лики святых, иконы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https://www.stihi.ru/pics/2011/04/10/3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78" y="1988840"/>
            <a:ext cx="2105508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2"/>
          <p:cNvSpPr txBox="1">
            <a:spLocks/>
          </p:cNvSpPr>
          <p:nvPr/>
        </p:nvSpPr>
        <p:spPr>
          <a:xfrm>
            <a:off x="2279576" y="980728"/>
            <a:ext cx="8064896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/>
              <a:t>Кого на Руси называли «любомудр»: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72140"/>
            <a:ext cx="8229600" cy="100012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Стратег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12"/>
          <p:cNvSpPr>
            <a:spLocks noGrp="1"/>
          </p:cNvSpPr>
          <p:nvPr>
            <p:ph idx="1"/>
          </p:nvPr>
        </p:nvSpPr>
        <p:spPr>
          <a:xfrm>
            <a:off x="1631504" y="1865344"/>
            <a:ext cx="5544616" cy="2715784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ru-RU" sz="5400" dirty="0"/>
              <a:t>Так в древнегреческих городах-государствах называли главнокомандующего войском</a:t>
            </a:r>
            <a:endParaRPr lang="ru-RU" sz="5400" b="1" dirty="0">
              <a:latin typeface="Bookman Old Style" pitchFamily="18" charset="0"/>
            </a:endParaRPr>
          </a:p>
        </p:txBody>
      </p:sp>
      <p:pic>
        <p:nvPicPr>
          <p:cNvPr id="4098" name="Picture 2" descr="https://db4sgowjqfwig.cloudfront.net/images/4025975/819_H322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0"/>
          <a:stretch/>
        </p:blipFill>
        <p:spPr bwMode="auto">
          <a:xfrm>
            <a:off x="7204936" y="836712"/>
            <a:ext cx="3283552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72140"/>
            <a:ext cx="8229600" cy="100012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Толмач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12"/>
          <p:cNvSpPr>
            <a:spLocks noGrp="1"/>
          </p:cNvSpPr>
          <p:nvPr>
            <p:ph idx="1"/>
          </p:nvPr>
        </p:nvSpPr>
        <p:spPr>
          <a:xfrm>
            <a:off x="1775520" y="1052736"/>
            <a:ext cx="5616624" cy="4286280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5000" dirty="0"/>
              <a:t>Как раньше назывался на Руси переводчик, посредник в беседе, разговоре?</a:t>
            </a:r>
            <a:endParaRPr lang="ru-RU" sz="5000" b="1" dirty="0">
              <a:latin typeface="Bookman Old Style" pitchFamily="18" charset="0"/>
            </a:endParaRPr>
          </a:p>
        </p:txBody>
      </p:sp>
      <p:pic>
        <p:nvPicPr>
          <p:cNvPr id="5122" name="Picture 2" descr="https://avatars.mds.yandex.net/get-pdb/1822850/f9b6cee4-948e-49ad-ac62-01a331106cfc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5" y="1052736"/>
            <a:ext cx="3067489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707985" y="2831240"/>
            <a:ext cx="5248284" cy="248820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Словарь профессий</a:t>
            </a:r>
          </a:p>
        </p:txBody>
      </p:sp>
      <p:pic>
        <p:nvPicPr>
          <p:cNvPr id="7" name="Рисунок 6" descr="профессии слаймы.jpg"/>
          <p:cNvPicPr>
            <a:picLocks noChangeAspect="1"/>
          </p:cNvPicPr>
          <p:nvPr/>
        </p:nvPicPr>
        <p:blipFill>
          <a:blip r:embed="rId6" cstate="print"/>
          <a:srcRect r="25325" b="50000"/>
          <a:stretch>
            <a:fillRect/>
          </a:stretch>
        </p:blipFill>
        <p:spPr>
          <a:xfrm rot="431149">
            <a:off x="5865721" y="1269904"/>
            <a:ext cx="3315032" cy="2285992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483E17ED-D9D2-43E7-8D54-139A6173E771}"/>
              </a:ext>
            </a:extLst>
          </p:cNvPr>
          <p:cNvSpPr/>
          <p:nvPr/>
        </p:nvSpPr>
        <p:spPr>
          <a:xfrm>
            <a:off x="9398202" y="5520171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Тон начала.mid">
            <a:hlinkClick r:id="" action="ppaction://media"/>
            <a:extLst>
              <a:ext uri="{FF2B5EF4-FFF2-40B4-BE49-F238E27FC236}">
                <a16:creationId xmlns:a16="http://schemas.microsoft.com/office/drawing/2014/main" id="{039272F3-43A9-4A74-BE35-548940314A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98202" y="6240251"/>
            <a:ext cx="216024" cy="216024"/>
          </a:xfrm>
          <a:prstGeom prst="rect">
            <a:avLst/>
          </a:prstGeom>
        </p:spPr>
      </p:pic>
      <p:pic>
        <p:nvPicPr>
          <p:cNvPr id="6" name="Тон конец.mid">
            <a:hlinkClick r:id="" action="ppaction://media"/>
            <a:extLst>
              <a:ext uri="{FF2B5EF4-FFF2-40B4-BE49-F238E27FC236}">
                <a16:creationId xmlns:a16="http://schemas.microsoft.com/office/drawing/2014/main" id="{A641BF75-C0EA-41AD-9885-C5C9194BAF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85490" y="6239767"/>
            <a:ext cx="232792" cy="23279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8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09720" y="5286388"/>
            <a:ext cx="8229600" cy="121444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Управленец, </a:t>
            </a:r>
            <a:b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управляющий </a:t>
            </a:r>
          </a:p>
        </p:txBody>
      </p:sp>
      <p:sp>
        <p:nvSpPr>
          <p:cNvPr id="6" name="Содержимое 12"/>
          <p:cNvSpPr>
            <a:spLocks noGrp="1"/>
          </p:cNvSpPr>
          <p:nvPr>
            <p:ph idx="1"/>
          </p:nvPr>
        </p:nvSpPr>
        <p:spPr>
          <a:xfrm>
            <a:off x="3595670" y="476672"/>
            <a:ext cx="5143536" cy="107157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Менеджер </a:t>
            </a:r>
          </a:p>
        </p:txBody>
      </p:sp>
      <p:sp>
        <p:nvSpPr>
          <p:cNvPr id="7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2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8" name="Picture 10" descr="https://makinipr.files.wordpress.com/2015/08/content.jpg?w=16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04" y="1340768"/>
            <a:ext cx="4854168" cy="3672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2599528" y="620688"/>
            <a:ext cx="7168880" cy="25237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Мультипликатор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09720" y="5525220"/>
            <a:ext cx="8229600" cy="100012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Аниматор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7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2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8" name="Picture 4" descr="https://smartprogress.do/uploadImages/000489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26" y="1772816"/>
            <a:ext cx="6142326" cy="383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453212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Ваятель</a:t>
            </a:r>
            <a:endParaRPr lang="ru-RU" sz="4800" b="1" dirty="0">
              <a:ln w="1905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985614" y="2643752"/>
            <a:ext cx="4214842" cy="857256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Скульптор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6" name="Picture 3" descr="C:\Users\Марианна\игра профессии от А до Я\районная для других\синонимы картинки\скульптор, ваятель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7528" y="1169268"/>
            <a:ext cx="41148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286388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Языковед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703512" y="2299102"/>
            <a:ext cx="4392488" cy="242604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Лингвист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6" name="Picture 2" descr="http://tlumacze-tlumaczenia.pl/wp-content/uploads/2013/07/t%C5%82umaczenia-zwyk%C5%82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8" y="764704"/>
            <a:ext cx="4536503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17232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Аудитор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927648" y="692696"/>
            <a:ext cx="6615130" cy="500066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5400" b="1" dirty="0">
                <a:latin typeface="Bookman Old Style" pitchFamily="18" charset="0"/>
              </a:rPr>
              <a:t>Ревизор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16" y="1628801"/>
            <a:ext cx="7172300" cy="4034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597228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Электросварщик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5" name="Picture 2" descr="http://i020.radikal.ru/1004/80/18198664d8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332656"/>
            <a:ext cx="3778097" cy="522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4e/83/ef/4e83efa20a0144bf19f2792833571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88640"/>
            <a:ext cx="4435805" cy="5976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864" y="5741244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Пряха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4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661248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Шахтер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5" name="Picture 2" descr="https://s12.radikal.ru/i185/1109/79/c0f8aca69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04" y="360040"/>
            <a:ext cx="3952786" cy="5589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669236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Реставратор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s://pbs.twimg.com/media/Cl34-JmWYAAXv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3" y="332656"/>
            <a:ext cx="3821109" cy="5544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741244"/>
            <a:ext cx="885828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Геодезисты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s://img1.liveinternet.ru/images/attach/d/0/141/153/141153807_Harchenko_VP___Geodezistuy__1965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60648"/>
            <a:ext cx="4516724" cy="5688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1215562"/>
            <a:ext cx="8358246" cy="5165766"/>
          </a:xfrm>
          <a:solidFill>
            <a:srgbClr val="EEF9FC"/>
          </a:solidFill>
        </p:spPr>
        <p:txBody>
          <a:bodyPr>
            <a:normAutofit/>
          </a:bodyPr>
          <a:lstStyle/>
          <a:p>
            <a:r>
              <a:rPr lang="ru-RU" sz="2200" b="1" dirty="0">
                <a:latin typeface="Bookman Old Style" pitchFamily="18" charset="0"/>
              </a:rPr>
              <a:t>Андеррайтер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200" dirty="0"/>
              <a:t>Специалист в области страхования, который описывает, оценивает и квалифицирует риски</a:t>
            </a:r>
            <a:endParaRPr lang="ru-RU" sz="2200" dirty="0">
              <a:latin typeface="Bookman Old Style" pitchFamily="18" charset="0"/>
            </a:endParaRPr>
          </a:p>
          <a:p>
            <a:r>
              <a:rPr lang="ru-RU" sz="2200" b="1" dirty="0">
                <a:latin typeface="Bookman Old Style" pitchFamily="18" charset="0"/>
              </a:rPr>
              <a:t>Проходчик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200" dirty="0"/>
              <a:t>Специалист, прокладывающий путь в недра, проводящий подготовительные горные выработки для последующей добычи полезных ископаемых</a:t>
            </a:r>
            <a:endParaRPr lang="ru-RU" sz="2200" dirty="0">
              <a:latin typeface="Bookman Old Style" pitchFamily="18" charset="0"/>
            </a:endParaRPr>
          </a:p>
          <a:p>
            <a:r>
              <a:rPr lang="ru-RU" sz="2200" b="1" dirty="0" err="1">
                <a:latin typeface="Bookman Old Style" pitchFamily="18" charset="0"/>
              </a:rPr>
              <a:t>Трихолог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200" dirty="0"/>
              <a:t>Врач, занимающийся исследованием, лечением и профилактикой волос и кожного покрова волосистой части головы</a:t>
            </a:r>
            <a:endParaRPr lang="ru-RU" sz="2200" dirty="0">
              <a:latin typeface="Bookman Old Style" pitchFamily="18" charset="0"/>
            </a:endParaRPr>
          </a:p>
          <a:p>
            <a:r>
              <a:rPr lang="ru-RU" sz="2200" b="1" dirty="0">
                <a:latin typeface="Bookman Old Style" pitchFamily="18" charset="0"/>
              </a:rPr>
              <a:t>Фрезеровщик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200" dirty="0"/>
              <a:t>Специалист, выполняющий на специальном станке обработку металлических изделий</a:t>
            </a:r>
            <a:endParaRPr lang="ru-RU" sz="2200" dirty="0">
              <a:latin typeface="Bookman Old Style" pitchFamily="18" charset="0"/>
            </a:endParaRPr>
          </a:p>
          <a:p>
            <a:r>
              <a:rPr lang="ru-RU" sz="2200" b="1" dirty="0">
                <a:latin typeface="Bookman Old Style" pitchFamily="18" charset="0"/>
              </a:rPr>
              <a:t>Инженер-геодезист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200" dirty="0"/>
              <a:t>Специалист по составлению карт местности, проведению инструментальной съемки, расчетов и составлению планов</a:t>
            </a:r>
          </a:p>
        </p:txBody>
      </p:sp>
    </p:spTree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09720" y="5085184"/>
            <a:ext cx="8229600" cy="156136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Старший помощник капитана </a:t>
            </a:r>
          </a:p>
        </p:txBody>
      </p:sp>
      <p:sp>
        <p:nvSpPr>
          <p:cNvPr id="9" name="Содержимое 12"/>
          <p:cNvSpPr>
            <a:spLocks noGrp="1"/>
          </p:cNvSpPr>
          <p:nvPr>
            <p:ph idx="1"/>
          </p:nvPr>
        </p:nvSpPr>
        <p:spPr>
          <a:xfrm>
            <a:off x="6270383" y="2008220"/>
            <a:ext cx="4111897" cy="264491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6000" b="1" dirty="0">
                <a:latin typeface="Bookman Old Style" pitchFamily="18" charset="0"/>
              </a:rPr>
              <a:t>Старпом </a:t>
            </a:r>
          </a:p>
        </p:txBody>
      </p:sp>
      <p:pic>
        <p:nvPicPr>
          <p:cNvPr id="10" name="Picture 2" descr="https://cdn1.vectorstock.com/i/1000x1000/77/50/marine-captain-vector-13077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1"/>
          <a:stretch/>
        </p:blipFill>
        <p:spPr bwMode="auto">
          <a:xfrm>
            <a:off x="1842724" y="548680"/>
            <a:ext cx="4422854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085184"/>
            <a:ext cx="8229600" cy="156136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Военный корреспондент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1847529" y="2008220"/>
            <a:ext cx="4111897" cy="264491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6000" b="1" dirty="0">
                <a:latin typeface="Bookman Old Style" pitchFamily="18" charset="0"/>
              </a:rPr>
              <a:t>Военкор</a:t>
            </a:r>
          </a:p>
        </p:txBody>
      </p:sp>
      <p:pic>
        <p:nvPicPr>
          <p:cNvPr id="1028" name="Picture 4" descr="https://us.123rf.com/450wm/bsd555/bsd5551807/bsd555180701485/104231468-war-correspondent-color-icon-military-journalist-isolated-vector-illustration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80"/>
            <a:ext cx="42862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4221088"/>
            <a:ext cx="8229600" cy="20654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Помощник режиссера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12"/>
          <p:cNvSpPr>
            <a:spLocks noGrp="1"/>
          </p:cNvSpPr>
          <p:nvPr>
            <p:ph idx="1"/>
          </p:nvPr>
        </p:nvSpPr>
        <p:spPr>
          <a:xfrm>
            <a:off x="1847528" y="2132856"/>
            <a:ext cx="4248472" cy="221286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6000" b="1" dirty="0">
                <a:latin typeface="Bookman Old Style" pitchFamily="18" charset="0"/>
              </a:rPr>
              <a:t>Помреж </a:t>
            </a:r>
          </a:p>
        </p:txBody>
      </p:sp>
      <p:pic>
        <p:nvPicPr>
          <p:cNvPr id="3074" name="Picture 2" descr="http://ousosn.tav.obr55.ru/files/2019/06/lager2019_den11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96" y="369168"/>
            <a:ext cx="4572000" cy="45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286388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Командир дивизии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12"/>
          <p:cNvSpPr>
            <a:spLocks noGrp="1"/>
          </p:cNvSpPr>
          <p:nvPr>
            <p:ph idx="1"/>
          </p:nvPr>
        </p:nvSpPr>
        <p:spPr>
          <a:xfrm>
            <a:off x="2639616" y="2008220"/>
            <a:ext cx="4104456" cy="206885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6000" b="1" dirty="0">
                <a:latin typeface="Bookman Old Style" pitchFamily="18" charset="0"/>
              </a:rPr>
              <a:t>Комдив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864096"/>
            <a:ext cx="2968054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107992"/>
            <a:ext cx="8229600" cy="1489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Полномочный представитель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5332715" y="2008220"/>
            <a:ext cx="5049565" cy="264491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6000" b="1" dirty="0">
                <a:latin typeface="Bookman Old Style" pitchFamily="18" charset="0"/>
              </a:rPr>
              <a:t>Полпред </a:t>
            </a:r>
          </a:p>
        </p:txBody>
      </p:sp>
      <p:pic>
        <p:nvPicPr>
          <p:cNvPr id="4098" name="Picture 2" descr="https://cdn.pixabay.com/photo/2016/09/30/06/59/political-1704547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02" y="44624"/>
            <a:ext cx="427727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085184"/>
            <a:ext cx="8229600" cy="131096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Биолог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043114" y="1428736"/>
            <a:ext cx="8267728" cy="32861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400" b="1" dirty="0">
                <a:latin typeface="Bookman Old Style" pitchFamily="18" charset="0"/>
              </a:rPr>
              <a:t>Фенолог – это специалист по ремонту фенов или лицо, изучающее жизнь животных и растений в связи со сменой времен года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301208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Изучает почерк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16386" name="AutoShape 2" descr="http://www.doctorsspecial.com/images/no_doctors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828800" y="1214422"/>
            <a:ext cx="8686800" cy="34290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>
                <a:latin typeface="Bookman Old Style" pitchFamily="18" charset="0"/>
              </a:rPr>
              <a:t>Графолог – это специалист, составляющий биографии знаменитых родовитых дворян (графов) или специалист по изучению почерка человека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26840" y="5085184"/>
            <a:ext cx="8229600" cy="128588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Наносит рисунок 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043114" y="1339848"/>
            <a:ext cx="8267728" cy="3232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>
                <a:latin typeface="Bookman Old Style" pitchFamily="18" charset="0"/>
              </a:rPr>
              <a:t>Раклист – это специалист по ловле членистоногих (раков) или специалист, наносящий рисунок на ткань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373216"/>
            <a:ext cx="8229600" cy="10001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Специалист по измерительной технике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828800" y="714356"/>
            <a:ext cx="8686800" cy="44466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latin typeface="Bookman Old Style" pitchFamily="18" charset="0"/>
              </a:rPr>
              <a:t>Метролог – специалист, который проводит испытания и проверку впервые запускаемой измерительной техники или специалист, обслуживающий подвижные составы метрополитена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381204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Ботаник 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828800" y="928670"/>
            <a:ext cx="8686800" cy="3232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000" b="1" dirty="0" err="1">
                <a:latin typeface="Bookman Old Style" pitchFamily="18" charset="0"/>
              </a:rPr>
              <a:t>Бриолог</a:t>
            </a:r>
            <a:r>
              <a:rPr lang="ru-RU" sz="5000" b="1" dirty="0">
                <a:latin typeface="Bookman Old Style" pitchFamily="18" charset="0"/>
              </a:rPr>
              <a:t> – это ботаник, изучающий мхи, или специалист по бритью и стрижке бород и бакенбард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1052736"/>
            <a:ext cx="8429684" cy="5544616"/>
          </a:xfrm>
          <a:solidFill>
            <a:srgbClr val="EEF9FC"/>
          </a:solidFill>
        </p:spPr>
        <p:txBody>
          <a:bodyPr>
            <a:noAutofit/>
          </a:bodyPr>
          <a:lstStyle/>
          <a:p>
            <a:r>
              <a:rPr lang="ru-RU" sz="2200" b="1" dirty="0">
                <a:latin typeface="Bookman Old Style" pitchFamily="18" charset="0"/>
              </a:rPr>
              <a:t>Крючник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200" dirty="0"/>
              <a:t>Наемный рабочий в России в </a:t>
            </a:r>
            <a:r>
              <a:rPr lang="en-US" sz="2200" dirty="0"/>
              <a:t>XVIII</a:t>
            </a:r>
            <a:r>
              <a:rPr lang="ru-RU" sz="2200" dirty="0"/>
              <a:t> веке – первой трети XX века, переносящий тяжести на спине с помощью особого железного приспособления</a:t>
            </a:r>
            <a:endParaRPr lang="ru-RU" sz="2200" dirty="0">
              <a:latin typeface="Bookman Old Style" pitchFamily="18" charset="0"/>
            </a:endParaRPr>
          </a:p>
          <a:p>
            <a:r>
              <a:rPr lang="ru-RU" sz="2200" b="1" dirty="0">
                <a:latin typeface="Bookman Old Style" pitchFamily="18" charset="0"/>
              </a:rPr>
              <a:t>Берейтор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200" dirty="0"/>
              <a:t>Специалист по обучению лошадей и верховой езде; учитель, обучающий верховой езде, «объездчик» верховых лошадей</a:t>
            </a:r>
            <a:r>
              <a:rPr lang="ru-RU" sz="2200"/>
              <a:t>, помощник </a:t>
            </a:r>
            <a:r>
              <a:rPr lang="ru-RU" sz="2200" dirty="0"/>
              <a:t>дрессировщика лошадей в цирке</a:t>
            </a:r>
            <a:endParaRPr lang="ru-RU" sz="2200" dirty="0">
              <a:latin typeface="Bookman Old Style" pitchFamily="18" charset="0"/>
            </a:endParaRPr>
          </a:p>
          <a:p>
            <a:r>
              <a:rPr lang="ru-RU" sz="2200" b="1" dirty="0" err="1">
                <a:latin typeface="Bookman Old Style" pitchFamily="18" charset="0"/>
              </a:rPr>
              <a:t>Териолог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200" dirty="0"/>
              <a:t>Специалист, изучающий строение, систематику, происхождение, образ жизни и практическое значение млекопитающих</a:t>
            </a:r>
            <a:endParaRPr lang="ru-RU" sz="2200" dirty="0">
              <a:latin typeface="Bookman Old Style" pitchFamily="18" charset="0"/>
            </a:endParaRPr>
          </a:p>
          <a:p>
            <a:r>
              <a:rPr lang="ru-RU" sz="2200" b="1" dirty="0">
                <a:latin typeface="Bookman Old Style" pitchFamily="18" charset="0"/>
              </a:rPr>
              <a:t>Лоцман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200" dirty="0"/>
              <a:t>Специалист порта по проводке судов, отвечающий за их беспрепятственное прохождение в сложных местах</a:t>
            </a:r>
            <a:endParaRPr lang="ru-RU" sz="2200" dirty="0">
              <a:latin typeface="Bookman Old Style" pitchFamily="18" charset="0"/>
            </a:endParaRPr>
          </a:p>
          <a:p>
            <a:r>
              <a:rPr lang="ru-RU" sz="2200" b="1" dirty="0">
                <a:latin typeface="Bookman Old Style" pitchFamily="18" charset="0"/>
              </a:rPr>
              <a:t>Дефектолог</a:t>
            </a:r>
            <a:r>
              <a:rPr lang="ru-RU" sz="2200" dirty="0">
                <a:latin typeface="Bookman Old Style" pitchFamily="18" charset="0"/>
              </a:rPr>
              <a:t> - </a:t>
            </a:r>
            <a:r>
              <a:rPr lang="ru-RU" sz="2200" dirty="0"/>
              <a:t>Специалист, помогающий детям, страдающим от психических и физических недостатков, адаптироваться в обществе</a:t>
            </a:r>
            <a:r>
              <a:rPr lang="ru-RU" sz="2200" dirty="0">
                <a:latin typeface="Bookman Old Style" pitchFamily="18" charset="0"/>
              </a:rPr>
              <a:t> </a:t>
            </a:r>
          </a:p>
          <a:p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9720" y="5357834"/>
            <a:ext cx="885828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В.И. Даль</a:t>
            </a: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1919536" y="1412776"/>
            <a:ext cx="4572032" cy="3302678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sz="4400" b="1" dirty="0">
                <a:latin typeface="Bookman Old Style" pitchFamily="18" charset="0"/>
              </a:rPr>
              <a:t>Военный врач, </a:t>
            </a:r>
          </a:p>
          <a:p>
            <a:pPr lvl="0">
              <a:buNone/>
            </a:pPr>
            <a:r>
              <a:rPr lang="ru-RU" sz="4400" b="1" dirty="0">
                <a:latin typeface="Bookman Old Style" pitchFamily="18" charset="0"/>
              </a:rPr>
              <a:t>глазной хирург, </a:t>
            </a:r>
          </a:p>
          <a:p>
            <a:pPr lvl="0">
              <a:buNone/>
            </a:pPr>
            <a:r>
              <a:rPr lang="ru-RU" sz="4400" b="1" dirty="0">
                <a:latin typeface="Bookman Old Style" pitchFamily="18" charset="0"/>
              </a:rPr>
              <a:t>гомеопат, </a:t>
            </a:r>
          </a:p>
          <a:p>
            <a:pPr lvl="0">
              <a:buNone/>
            </a:pPr>
            <a:r>
              <a:rPr lang="ru-RU" sz="4400" b="1" dirty="0">
                <a:latin typeface="Bookman Old Style" pitchFamily="18" charset="0"/>
              </a:rPr>
              <a:t>мичман, </a:t>
            </a:r>
          </a:p>
          <a:p>
            <a:pPr lvl="0">
              <a:buNone/>
            </a:pPr>
            <a:r>
              <a:rPr lang="ru-RU" sz="4400" b="1" dirty="0">
                <a:latin typeface="Bookman Old Style" pitchFamily="18" charset="0"/>
              </a:rPr>
              <a:t>автор толкового словаря </a:t>
            </a:r>
            <a:endParaRPr lang="ru-RU" sz="4300" b="1" dirty="0">
              <a:latin typeface="Bookman Old Style" pitchFamily="18" charset="0"/>
            </a:endParaRPr>
          </a:p>
        </p:txBody>
      </p:sp>
      <p:sp>
        <p:nvSpPr>
          <p:cNvPr id="6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2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www.rgo-rb.ru/wp-content/uploads/2018/06/d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8969" r="31816"/>
          <a:stretch/>
        </p:blipFill>
        <p:spPr bwMode="auto">
          <a:xfrm>
            <a:off x="6456040" y="1007542"/>
            <a:ext cx="3600400" cy="440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09720" y="5429272"/>
            <a:ext cx="885828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М.Ю. Лермонтов</a:t>
            </a:r>
          </a:p>
        </p:txBody>
      </p:sp>
      <p:sp>
        <p:nvSpPr>
          <p:cNvPr id="5" name="Содержимое 12"/>
          <p:cNvSpPr>
            <a:spLocks noGrp="1"/>
          </p:cNvSpPr>
          <p:nvPr>
            <p:ph idx="1"/>
          </p:nvPr>
        </p:nvSpPr>
        <p:spPr>
          <a:xfrm>
            <a:off x="2423592" y="2060848"/>
            <a:ext cx="4032448" cy="314726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000" b="1" dirty="0">
                <a:latin typeface="Bookman Old Style" pitchFamily="18" charset="0"/>
              </a:rPr>
              <a:t>Корнет        лейб-гвардии,</a:t>
            </a:r>
          </a:p>
          <a:p>
            <a:pPr lvl="0">
              <a:buNone/>
            </a:pPr>
            <a:r>
              <a:rPr lang="ru-RU" sz="4000" b="1" dirty="0">
                <a:latin typeface="Bookman Old Style" pitchFamily="18" charset="0"/>
              </a:rPr>
              <a:t>поэт</a:t>
            </a:r>
          </a:p>
        </p:txBody>
      </p:sp>
      <p:sp>
        <p:nvSpPr>
          <p:cNvPr id="6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2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://storage.inovaco.ru/media/cache/83/41/9d/0e/98/a7/83419d0e98a724c8231f5455ffb066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548680"/>
            <a:ext cx="3615703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429272"/>
            <a:ext cx="885828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А.К. Дойл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528048" y="1289850"/>
            <a:ext cx="3816424" cy="386734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800" b="1" dirty="0">
                <a:latin typeface="Bookman Old Style" pitchFamily="18" charset="0"/>
              </a:rPr>
              <a:t>Хирург,</a:t>
            </a:r>
          </a:p>
          <a:p>
            <a:pPr lvl="0">
              <a:buNone/>
            </a:pPr>
            <a:r>
              <a:rPr lang="ru-RU" sz="3800" b="1" dirty="0">
                <a:latin typeface="Bookman Old Style" pitchFamily="18" charset="0"/>
              </a:rPr>
              <a:t>корабельный врач, </a:t>
            </a:r>
          </a:p>
          <a:p>
            <a:pPr lvl="0">
              <a:buNone/>
            </a:pPr>
            <a:r>
              <a:rPr lang="ru-RU" sz="3800" b="1" dirty="0">
                <a:latin typeface="Bookman Old Style" pitchFamily="18" charset="0"/>
              </a:rPr>
              <a:t>писатель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https://img-fotki.yandex.ru/get/5201/311695.4eb/0_98b08_150d6fd6_X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428466"/>
            <a:ext cx="4168083" cy="5052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5453212"/>
            <a:ext cx="8858280" cy="10001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А. де Сент-Экзюпери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847528" y="1808726"/>
            <a:ext cx="4891984" cy="342047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300" b="1" dirty="0">
                <a:latin typeface="Bookman Old Style" pitchFamily="18" charset="0"/>
              </a:rPr>
              <a:t>Летчик,</a:t>
            </a:r>
          </a:p>
          <a:p>
            <a:pPr lvl="0">
              <a:buNone/>
            </a:pPr>
            <a:r>
              <a:rPr lang="ru-RU" sz="4300" b="1" dirty="0">
                <a:latin typeface="Bookman Old Style" pitchFamily="18" charset="0"/>
              </a:rPr>
              <a:t>писатель, </a:t>
            </a:r>
          </a:p>
          <a:p>
            <a:pPr lvl="0">
              <a:buNone/>
            </a:pPr>
            <a:r>
              <a:rPr lang="ru-RU" sz="4300" b="1" dirty="0">
                <a:latin typeface="Bookman Old Style" pitchFamily="18" charset="0"/>
              </a:rPr>
              <a:t>поэт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https://pbs.twimg.com/media/CmETXLxVYAIgCQ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7"/>
          <a:stretch/>
        </p:blipFill>
        <p:spPr bwMode="auto">
          <a:xfrm>
            <a:off x="5031475" y="1241376"/>
            <a:ext cx="533184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982194" y="1542542"/>
            <a:ext cx="4362278" cy="33986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300" b="1" dirty="0">
                <a:latin typeface="Bookman Old Style" pitchFamily="18" charset="0"/>
              </a:rPr>
              <a:t>Инженер-подпоручик,</a:t>
            </a:r>
          </a:p>
          <a:p>
            <a:pPr>
              <a:buNone/>
            </a:pPr>
            <a:r>
              <a:rPr lang="ru-RU" sz="4300" b="1" dirty="0">
                <a:latin typeface="Bookman Old Style" pitchFamily="18" charset="0"/>
              </a:rPr>
              <a:t>писатель</a:t>
            </a:r>
          </a:p>
        </p:txBody>
      </p:sp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09720" y="5597228"/>
            <a:ext cx="8858280" cy="10001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Ф.М. Достоевский</a:t>
            </a:r>
          </a:p>
        </p:txBody>
      </p:sp>
      <p:pic>
        <p:nvPicPr>
          <p:cNvPr id="5122" name="Picture 2" descr="https://avatars.mds.yandex.net/get-zen_doc/1862846/pub_5dc9925624f3107fe314414a_5dc9a5f6d2bc1447e8b038a6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69" y="620688"/>
            <a:ext cx="366016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10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09720" y="5525220"/>
            <a:ext cx="8858280" cy="10001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Шприц 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952596" y="857232"/>
            <a:ext cx="8277252" cy="3232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000" b="1" dirty="0">
                <a:latin typeface="Bookman Old Style" pitchFamily="18" charset="0"/>
              </a:rPr>
              <a:t>Какой инструмент используют и медики и кулинары?</a:t>
            </a:r>
          </a:p>
        </p:txBody>
      </p:sp>
      <p:pic>
        <p:nvPicPr>
          <p:cNvPr id="9" name="Picture 2" descr="http://www.tescomamalta.com/exec/pics/thumbs/630526.jpg"/>
          <p:cNvPicPr>
            <a:picLocks noChangeAspect="1" noChangeArrowheads="1"/>
          </p:cNvPicPr>
          <p:nvPr/>
        </p:nvPicPr>
        <p:blipFill>
          <a:blip r:embed="rId4"/>
          <a:srcRect l="8000" r="12000"/>
          <a:stretch>
            <a:fillRect/>
          </a:stretch>
        </p:blipFill>
        <p:spPr bwMode="auto">
          <a:xfrm>
            <a:off x="3024166" y="3428998"/>
            <a:ext cx="2857520" cy="178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downloadicons.net/sites/default/files/syringe-icon-5637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0380" y="3286124"/>
            <a:ext cx="2000264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52293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20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09720" y="5525220"/>
            <a:ext cx="8858280" cy="10001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Станок 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828800" y="785794"/>
            <a:ext cx="8686800" cy="3232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000" b="1" dirty="0">
                <a:latin typeface="Bookman Old Style" pitchFamily="18" charset="0"/>
              </a:rPr>
              <a:t>Орудие труда токаря, фрезеровщика и балерины</a:t>
            </a:r>
          </a:p>
        </p:txBody>
      </p:sp>
      <p:pic>
        <p:nvPicPr>
          <p:cNvPr id="9" name="Picture 2" descr="http://cs9262.vk.me/v9262335/15ce/6ztdB32V2aw.jpg"/>
          <p:cNvPicPr>
            <a:picLocks noChangeAspect="1" noChangeArrowheads="1"/>
          </p:cNvPicPr>
          <p:nvPr/>
        </p:nvPicPr>
        <p:blipFill>
          <a:blip r:embed="rId4"/>
          <a:srcRect l="1272" t="16667" r="42575" b="4166"/>
          <a:stretch>
            <a:fillRect/>
          </a:stretch>
        </p:blipFill>
        <p:spPr bwMode="auto">
          <a:xfrm>
            <a:off x="2512820" y="3286124"/>
            <a:ext cx="315455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rustan.ru/sites/default/files/cu360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6" y="3286124"/>
            <a:ext cx="2616352" cy="184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9694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30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09720" y="5453212"/>
            <a:ext cx="8858280" cy="10001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Штатив 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167042" y="911220"/>
            <a:ext cx="5572164" cy="3232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>
                <a:latin typeface="Bookman Old Style" pitchFamily="18" charset="0"/>
              </a:rPr>
              <a:t>Каким приспособлением пользуются и химики, и фотографы, и кинооператоры, и геодезисты?</a:t>
            </a:r>
          </a:p>
        </p:txBody>
      </p:sp>
      <p:pic>
        <p:nvPicPr>
          <p:cNvPr id="10" name="Picture 2" descr="http://www.vestrum.com.ua/images/stories/virtuemart/product/_____________Wei_4ff89728a63fa.jpg"/>
          <p:cNvPicPr>
            <a:picLocks noChangeAspect="1" noChangeArrowheads="1"/>
          </p:cNvPicPr>
          <p:nvPr/>
        </p:nvPicPr>
        <p:blipFill>
          <a:blip r:embed="rId4"/>
          <a:srcRect l="15000" r="19999"/>
          <a:stretch>
            <a:fillRect/>
          </a:stretch>
        </p:blipFill>
        <p:spPr bwMode="auto">
          <a:xfrm>
            <a:off x="1666844" y="1571612"/>
            <a:ext cx="185738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kvazar-e.com/uploadedFiles/eshopimages/icons/350x350/shtativ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382016" y="1809762"/>
            <a:ext cx="211455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107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40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09720" y="5525220"/>
            <a:ext cx="8858280" cy="10001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Коклюшки</a:t>
            </a: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167174" y="692696"/>
            <a:ext cx="6348426" cy="3232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500" b="1" dirty="0">
                <a:latin typeface="Bookman Old Style" pitchFamily="18" charset="0"/>
              </a:rPr>
              <a:t>С помощью какого инструмента, кроме          крючка и спиц, кружевницы создают кружево?</a:t>
            </a:r>
          </a:p>
        </p:txBody>
      </p:sp>
      <p:pic>
        <p:nvPicPr>
          <p:cNvPr id="10" name="Picture 2" descr="https://tse1.explicit.bing.net/th?id=OIP.M9c5faf061e4898a07f630f312cf2c7d3o0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/>
          <a:stretch>
            <a:fillRect/>
          </a:stretch>
        </p:blipFill>
        <p:spPr bwMode="auto">
          <a:xfrm>
            <a:off x="1881158" y="1643050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2077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2"/>
          <p:cNvSpPr txBox="1">
            <a:spLocks/>
          </p:cNvSpPr>
          <p:nvPr/>
        </p:nvSpPr>
        <p:spPr>
          <a:xfrm>
            <a:off x="9667900" y="6215082"/>
            <a:ext cx="928694" cy="5715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5400" b="1" dirty="0">
                <a:solidFill>
                  <a:srgbClr val="DC8ACC"/>
                </a:solidFill>
                <a:latin typeface="Bookman Old Style" pitchFamily="18" charset="0"/>
                <a:hlinkClick r:id="rId3" action="ppaction://hlinksldjump"/>
              </a:rPr>
              <a:t>50</a:t>
            </a:r>
            <a:endParaRPr lang="ru-RU" sz="5400" b="1" dirty="0">
              <a:solidFill>
                <a:srgbClr val="DC8ACC"/>
              </a:solidFill>
              <a:latin typeface="Bookman Old Style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09720" y="5453212"/>
            <a:ext cx="8858280" cy="100012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>
                <a:ln w="1905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Кошки (когти)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095472" y="642918"/>
            <a:ext cx="7715304" cy="3232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>
                <a:latin typeface="Bookman Old Style" pitchFamily="18" charset="0"/>
              </a:rPr>
              <a:t>	Какое </a:t>
            </a:r>
          </a:p>
          <a:p>
            <a:pPr algn="ctr">
              <a:buNone/>
            </a:pPr>
            <a:r>
              <a:rPr lang="ru-RU" sz="4000" b="1" dirty="0">
                <a:latin typeface="Bookman Old Style" pitchFamily="18" charset="0"/>
              </a:rPr>
              <a:t>приспособление    помогает электромонтеру взобраться на электрический </a:t>
            </a:r>
          </a:p>
          <a:p>
            <a:pPr algn="ctr">
              <a:buNone/>
            </a:pPr>
            <a:r>
              <a:rPr lang="ru-RU" sz="4000" b="1" dirty="0">
                <a:latin typeface="Bookman Old Style" pitchFamily="18" charset="0"/>
              </a:rPr>
              <a:t>столб?</a:t>
            </a:r>
          </a:p>
        </p:txBody>
      </p:sp>
      <p:pic>
        <p:nvPicPr>
          <p:cNvPr id="9" name="Picture 2" descr="http://topreferat.znate.ru/pars_docs/refs/4/3327/3327-67_1.jpg"/>
          <p:cNvPicPr>
            <a:picLocks noChangeAspect="1" noChangeArrowheads="1"/>
          </p:cNvPicPr>
          <p:nvPr/>
        </p:nvPicPr>
        <p:blipFill>
          <a:blip r:embed="rId4"/>
          <a:srcRect l="26923" t="16741" r="19230"/>
          <a:stretch>
            <a:fillRect/>
          </a:stretch>
        </p:blipFill>
        <p:spPr bwMode="auto">
          <a:xfrm>
            <a:off x="8453454" y="1285860"/>
            <a:ext cx="2000264" cy="355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www.uvinal-shop.ru/upload/iblock/0c6/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8282" y="2143117"/>
            <a:ext cx="1857388" cy="158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2384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732900" y="2395809"/>
            <a:ext cx="5248284" cy="248820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Анаграмма</a:t>
            </a:r>
          </a:p>
        </p:txBody>
      </p:sp>
      <p:pic>
        <p:nvPicPr>
          <p:cNvPr id="4" name="Рисунок 3" descr="профессии слаймы.jpg"/>
          <p:cNvPicPr>
            <a:picLocks noChangeAspect="1"/>
          </p:cNvPicPr>
          <p:nvPr/>
        </p:nvPicPr>
        <p:blipFill>
          <a:blip r:embed="rId6" cstate="print"/>
          <a:srcRect l="25325" t="50000"/>
          <a:stretch>
            <a:fillRect/>
          </a:stretch>
        </p:blipFill>
        <p:spPr>
          <a:xfrm rot="434574">
            <a:off x="5430210" y="1281206"/>
            <a:ext cx="4008014" cy="2763861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E4EB273-86AD-47BD-9306-DE46B65EF495}"/>
              </a:ext>
            </a:extLst>
          </p:cNvPr>
          <p:cNvSpPr/>
          <p:nvPr/>
        </p:nvSpPr>
        <p:spPr>
          <a:xfrm>
            <a:off x="9398202" y="5520171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Тон начала.mid">
            <a:hlinkClick r:id="" action="ppaction://media"/>
            <a:extLst>
              <a:ext uri="{FF2B5EF4-FFF2-40B4-BE49-F238E27FC236}">
                <a16:creationId xmlns:a16="http://schemas.microsoft.com/office/drawing/2014/main" id="{834798E4-4F55-4ECC-89A9-99B21156E2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98202" y="6240251"/>
            <a:ext cx="216024" cy="216024"/>
          </a:xfrm>
          <a:prstGeom prst="rect">
            <a:avLst/>
          </a:prstGeom>
        </p:spPr>
      </p:pic>
      <p:pic>
        <p:nvPicPr>
          <p:cNvPr id="7" name="Тон конец.mid">
            <a:hlinkClick r:id="" action="ppaction://media"/>
            <a:extLst>
              <a:ext uri="{FF2B5EF4-FFF2-40B4-BE49-F238E27FC236}">
                <a16:creationId xmlns:a16="http://schemas.microsoft.com/office/drawing/2014/main" id="{995EE425-53B2-47D0-8062-BEA7293682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85490" y="6239767"/>
            <a:ext cx="232792" cy="23279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8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34" y="1215562"/>
            <a:ext cx="8358246" cy="5165766"/>
          </a:xfrm>
          <a:solidFill>
            <a:srgbClr val="EEF9FC"/>
          </a:solidFill>
        </p:spPr>
        <p:txBody>
          <a:bodyPr>
            <a:normAutofit/>
          </a:bodyPr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Лев Астра		=&gt; 	сталевар 	 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Марк </a:t>
            </a:r>
            <a:r>
              <a:rPr lang="ru-RU" sz="2800" dirty="0" err="1"/>
              <a:t>Репиха</a:t>
            </a:r>
            <a:r>
              <a:rPr lang="ru-RU" sz="2800" dirty="0"/>
              <a:t>		=&gt; 	парикмахер 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Платон Егоров	=&gt;	невропатолог 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Пётр </a:t>
            </a:r>
            <a:r>
              <a:rPr lang="ru-RU" sz="2800" dirty="0" err="1"/>
              <a:t>Чепелик</a:t>
            </a:r>
            <a:r>
              <a:rPr lang="ru-RU" sz="2800" dirty="0"/>
              <a:t>		=&gt; 	переплётчик 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Иван </a:t>
            </a:r>
            <a:r>
              <a:rPr lang="ru-RU" sz="2800" dirty="0" err="1"/>
              <a:t>Ретер</a:t>
            </a:r>
            <a:r>
              <a:rPr lang="ru-RU" sz="2800" dirty="0"/>
              <a:t>		=&gt; 	ветеринар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Тихон </a:t>
            </a:r>
            <a:r>
              <a:rPr lang="ru-RU" sz="2800" dirty="0" err="1"/>
              <a:t>Кезо</a:t>
            </a:r>
            <a:r>
              <a:rPr lang="ru-RU" sz="2800" dirty="0"/>
              <a:t>	 	=&gt; 	зоотехник	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Иван </a:t>
            </a:r>
            <a:r>
              <a:rPr lang="ru-RU" sz="2800" dirty="0" err="1"/>
              <a:t>Ахметко</a:t>
            </a:r>
            <a:r>
              <a:rPr lang="ru-RU" sz="2800" dirty="0"/>
              <a:t>	=&gt; 	автомеханик 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Маша Ситник	 	=&gt; 	машинистка 	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Фаина </a:t>
            </a:r>
            <a:r>
              <a:rPr lang="ru-RU" sz="2800" dirty="0" err="1"/>
              <a:t>Котиц</a:t>
            </a:r>
            <a:r>
              <a:rPr lang="ru-RU" sz="2800" dirty="0"/>
              <a:t>		=&gt; 	официантка 	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sz="2800" dirty="0"/>
              <a:t>Роман </a:t>
            </a:r>
            <a:r>
              <a:rPr lang="ru-RU" sz="2800" dirty="0" err="1"/>
              <a:t>Бейк</a:t>
            </a:r>
            <a:r>
              <a:rPr lang="ru-RU" sz="2800" dirty="0"/>
              <a:t>		=&gt;	комбайнер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68926459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672206" y="2826515"/>
            <a:ext cx="5248284" cy="19779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Ребусы</a:t>
            </a:r>
          </a:p>
        </p:txBody>
      </p:sp>
      <p:pic>
        <p:nvPicPr>
          <p:cNvPr id="4" name="Рисунок 3" descr="профессии слаймы.jpg"/>
          <p:cNvPicPr>
            <a:picLocks noChangeAspect="1"/>
          </p:cNvPicPr>
          <p:nvPr/>
        </p:nvPicPr>
        <p:blipFill>
          <a:blip r:embed="rId2" cstate="print"/>
          <a:srcRect l="25325" t="50000"/>
          <a:stretch>
            <a:fillRect/>
          </a:stretch>
        </p:blipFill>
        <p:spPr>
          <a:xfrm rot="434574">
            <a:off x="5663281" y="1207506"/>
            <a:ext cx="3440173" cy="237228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81200" y="810304"/>
            <a:ext cx="8229600" cy="77554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600" b="1" dirty="0">
                <a:ln w="0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Пример ребуса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309786" y="1953312"/>
            <a:ext cx="7643866" cy="1928826"/>
            <a:chOff x="428596" y="2000240"/>
            <a:chExt cx="7643866" cy="19288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8789" t="45898" r="19433" b="20102"/>
            <a:stretch>
              <a:fillRect/>
            </a:stretch>
          </p:blipFill>
          <p:spPr bwMode="auto">
            <a:xfrm>
              <a:off x="428596" y="2000240"/>
              <a:ext cx="5429288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 l="62451" t="46093" r="8252" b="19884"/>
            <a:stretch>
              <a:fillRect/>
            </a:stretch>
          </p:blipFill>
          <p:spPr bwMode="auto">
            <a:xfrm>
              <a:off x="5857884" y="2000240"/>
              <a:ext cx="2214578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Содержимое 2"/>
          <p:cNvSpPr txBox="1">
            <a:spLocks/>
          </p:cNvSpPr>
          <p:nvPr/>
        </p:nvSpPr>
        <p:spPr>
          <a:xfrm>
            <a:off x="2309786" y="4096452"/>
            <a:ext cx="8001056" cy="2428892"/>
          </a:xfrm>
          <a:prstGeom prst="rect">
            <a:avLst/>
          </a:prstGeom>
        </p:spPr>
        <p:txBody>
          <a:bodyPr vert="horz" numCol="1">
            <a:normAutofit fontScale="92500" lnSpcReduction="1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к «О» буква «Н»	-  КОН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«ОДИН»  		-  ДИ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-  Т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«ЕРОМ»			-  ЕР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= 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Кондитер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2809852" y="4000504"/>
            <a:ext cx="357190" cy="2143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860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39094">
            <a:off x="4672206" y="2826515"/>
            <a:ext cx="5248284" cy="19779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7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Ребусы</a:t>
            </a:r>
          </a:p>
        </p:txBody>
      </p:sp>
      <p:pic>
        <p:nvPicPr>
          <p:cNvPr id="4" name="Рисунок 3" descr="профессии слаймы.jpg"/>
          <p:cNvPicPr>
            <a:picLocks noChangeAspect="1"/>
          </p:cNvPicPr>
          <p:nvPr/>
        </p:nvPicPr>
        <p:blipFill>
          <a:blip r:embed="rId6" cstate="print"/>
          <a:srcRect l="25325" t="50000"/>
          <a:stretch>
            <a:fillRect/>
          </a:stretch>
        </p:blipFill>
        <p:spPr>
          <a:xfrm rot="434574">
            <a:off x="5663281" y="1207506"/>
            <a:ext cx="3440173" cy="2372287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523E99C2-2F40-47BB-BF49-F711B0B0DD2B}"/>
              </a:ext>
            </a:extLst>
          </p:cNvPr>
          <p:cNvSpPr/>
          <p:nvPr/>
        </p:nvSpPr>
        <p:spPr>
          <a:xfrm>
            <a:off x="9398202" y="5520171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Тон начала.mid">
            <a:hlinkClick r:id="" action="ppaction://media"/>
            <a:extLst>
              <a:ext uri="{FF2B5EF4-FFF2-40B4-BE49-F238E27FC236}">
                <a16:creationId xmlns:a16="http://schemas.microsoft.com/office/drawing/2014/main" id="{D6B230C5-D757-442C-8119-848487648C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98202" y="6240251"/>
            <a:ext cx="216024" cy="216024"/>
          </a:xfrm>
          <a:prstGeom prst="rect">
            <a:avLst/>
          </a:prstGeom>
        </p:spPr>
      </p:pic>
      <p:pic>
        <p:nvPicPr>
          <p:cNvPr id="7" name="Тон конец.mid">
            <a:hlinkClick r:id="" action="ppaction://media"/>
            <a:extLst>
              <a:ext uri="{FF2B5EF4-FFF2-40B4-BE49-F238E27FC236}">
                <a16:creationId xmlns:a16="http://schemas.microsoft.com/office/drawing/2014/main" id="{F2095EE3-413D-4D0C-9674-3F1D180747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85490" y="6239767"/>
            <a:ext cx="232792" cy="2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43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8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0C8F7"/>
      </a:accent1>
      <a:accent2>
        <a:srgbClr val="009DD9"/>
      </a:accent2>
      <a:accent3>
        <a:srgbClr val="0B5394"/>
      </a:accent3>
      <a:accent4>
        <a:srgbClr val="10CF9B"/>
      </a:accent4>
      <a:accent5>
        <a:srgbClr val="7CCA62"/>
      </a:accent5>
      <a:accent6>
        <a:srgbClr val="A5C249"/>
      </a:accent6>
      <a:hlink>
        <a:srgbClr val="05294A"/>
      </a:hlink>
      <a:folHlink>
        <a:srgbClr val="DBF5F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2593</TotalTime>
  <Words>769</Words>
  <Application>Microsoft Office PowerPoint</Application>
  <PresentationFormat>Широкоэкранный</PresentationFormat>
  <Paragraphs>229</Paragraphs>
  <Slides>49</Slides>
  <Notes>31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Bookman Old Style</vt:lpstr>
      <vt:lpstr>Calibri</vt:lpstr>
      <vt:lpstr>Constantia</vt:lpstr>
      <vt:lpstr>Wingdings 2</vt:lpstr>
      <vt:lpstr>Поток</vt:lpstr>
      <vt:lpstr>Профессии от А до Я</vt:lpstr>
      <vt:lpstr>Словарь профессий</vt:lpstr>
      <vt:lpstr>Презентация PowerPoint</vt:lpstr>
      <vt:lpstr>Презентация PowerPoint</vt:lpstr>
      <vt:lpstr>Анаграмма</vt:lpstr>
      <vt:lpstr>Презентация PowerPoint</vt:lpstr>
      <vt:lpstr>Ребусы</vt:lpstr>
      <vt:lpstr>Пример ребуса</vt:lpstr>
      <vt:lpstr>Ребусы</vt:lpstr>
      <vt:lpstr>Презентация PowerPoint</vt:lpstr>
      <vt:lpstr>Презентация PowerPoint</vt:lpstr>
      <vt:lpstr>Презентация PowerPoint</vt:lpstr>
      <vt:lpstr>Своя игра</vt:lpstr>
      <vt:lpstr>Презентация PowerPoint</vt:lpstr>
      <vt:lpstr>Актеров </vt:lpstr>
      <vt:lpstr>Телохранителя </vt:lpstr>
      <vt:lpstr>Философа </vt:lpstr>
      <vt:lpstr>Стратег </vt:lpstr>
      <vt:lpstr>Толмач </vt:lpstr>
      <vt:lpstr>Управленец,  управляющий </vt:lpstr>
      <vt:lpstr>Аниматор </vt:lpstr>
      <vt:lpstr>Ваятель</vt:lpstr>
      <vt:lpstr>Языковед </vt:lpstr>
      <vt:lpstr>Аудитор </vt:lpstr>
      <vt:lpstr>Электросварщик</vt:lpstr>
      <vt:lpstr>Пряха </vt:lpstr>
      <vt:lpstr>Шахтер </vt:lpstr>
      <vt:lpstr>Реставратор </vt:lpstr>
      <vt:lpstr>Геодезисты </vt:lpstr>
      <vt:lpstr>Старший помощник капитана </vt:lpstr>
      <vt:lpstr>Военный корреспондент</vt:lpstr>
      <vt:lpstr>Помощник режиссера </vt:lpstr>
      <vt:lpstr>Командир дивизии </vt:lpstr>
      <vt:lpstr>Полномочный представитель</vt:lpstr>
      <vt:lpstr>Биолог </vt:lpstr>
      <vt:lpstr>Изучает почерк</vt:lpstr>
      <vt:lpstr>Презентация PowerPoint</vt:lpstr>
      <vt:lpstr>Специалист по измерительной технике</vt:lpstr>
      <vt:lpstr>Ботаник </vt:lpstr>
      <vt:lpstr>В.И. Даль</vt:lpstr>
      <vt:lpstr>М.Ю. Лермонтов</vt:lpstr>
      <vt:lpstr>А.К. Дойл</vt:lpstr>
      <vt:lpstr>А. де Сент-Экзюпери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Угадай профессию</dc:title>
  <dc:creator>Школа № 102</dc:creator>
  <cp:lastModifiedBy>ДДТ</cp:lastModifiedBy>
  <cp:revision>200</cp:revision>
  <dcterms:created xsi:type="dcterms:W3CDTF">2013-06-10T10:17:07Z</dcterms:created>
  <dcterms:modified xsi:type="dcterms:W3CDTF">2023-02-22T14:25:07Z</dcterms:modified>
</cp:coreProperties>
</file>