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2"/>
  </p:notesMasterIdLst>
  <p:handoutMasterIdLst>
    <p:handoutMasterId r:id="rId13"/>
  </p:handoutMasterIdLst>
  <p:sldIdLst>
    <p:sldId id="492" r:id="rId2"/>
    <p:sldId id="643" r:id="rId3"/>
    <p:sldId id="656" r:id="rId4"/>
    <p:sldId id="648" r:id="rId5"/>
    <p:sldId id="649" r:id="rId6"/>
    <p:sldId id="657" r:id="rId7"/>
    <p:sldId id="658" r:id="rId8"/>
    <p:sldId id="662" r:id="rId9"/>
    <p:sldId id="663" r:id="rId10"/>
    <p:sldId id="661" r:id="rId11"/>
  </p:sldIdLst>
  <p:sldSz cx="9144000" cy="6858000" type="screen4x3"/>
  <p:notesSz cx="9939338" cy="680878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3FB16A"/>
    <a:srgbClr val="FFCC00"/>
    <a:srgbClr val="FFFF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04" autoAdjust="0"/>
    <p:restoredTop sz="94624" autoAdjust="0"/>
  </p:normalViewPr>
  <p:slideViewPr>
    <p:cSldViewPr>
      <p:cViewPr varScale="1">
        <p:scale>
          <a:sx n="81" d="100"/>
          <a:sy n="81" d="100"/>
        </p:scale>
        <p:origin x="-898" y="-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847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9275" y="0"/>
            <a:ext cx="430847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4722A7B-F5C0-480D-943A-B8D0ACF7E9E8}" type="datetimeFigureOut">
              <a:rPr lang="ru-RU"/>
              <a:pPr>
                <a:defRPr/>
              </a:pPr>
              <a:t>30.08.2023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67475"/>
            <a:ext cx="430847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9275" y="6467475"/>
            <a:ext cx="430847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72A40A8-0A70-4F93-875F-8A2DC5AFE8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6888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9275" y="0"/>
            <a:ext cx="430847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4B29E86-DBFB-4E2D-880F-113D4F3EC6C7}" type="datetimeFigureOut">
              <a:rPr lang="ru-RU"/>
              <a:pPr>
                <a:defRPr/>
              </a:pPr>
              <a:t>30.08.2023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7075" y="511175"/>
            <a:ext cx="3405188" cy="2552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3775" y="3233738"/>
            <a:ext cx="7951788" cy="30638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67475"/>
            <a:ext cx="4306888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9275" y="6467475"/>
            <a:ext cx="430847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9A5FD49-E9ED-4EEA-A4EA-C8E464A07A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1AD8EC5-7023-4472-A456-7D15152E9145}" type="slidenum">
              <a:rPr lang="ru-RU" smtClean="0"/>
              <a:pPr/>
              <a:t>1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Вишенка\Desktop\РАДОТА ДДТ\брендбук\презентация\4.png"/>
          <p:cNvPicPr>
            <a:picLocks noChangeAspect="1" noChangeArrowheads="1"/>
          </p:cNvPicPr>
          <p:nvPr/>
        </p:nvPicPr>
        <p:blipFill>
          <a:blip r:embed="rId2"/>
          <a:srcRect t="50000" r="7066" b="17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/>
          <a:srcRect t="8459" r="90697" b="50655"/>
          <a:stretch>
            <a:fillRect/>
          </a:stretch>
        </p:blipFill>
        <p:spPr bwMode="auto">
          <a:xfrm>
            <a:off x="285750" y="1357313"/>
            <a:ext cx="57150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/>
          <a:srcRect t="91641"/>
          <a:stretch>
            <a:fillRect/>
          </a:stretch>
        </p:blipFill>
        <p:spPr bwMode="auto">
          <a:xfrm>
            <a:off x="285750" y="5367338"/>
            <a:ext cx="6142038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Вишенка\Desktop\РАДОТА ДДТ\брендбук\презентация\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357188"/>
            <a:ext cx="146367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5"/>
          <a:srcRect l="2460" t="78152" r="28922" b="-9171"/>
          <a:stretch>
            <a:fillRect/>
          </a:stretch>
        </p:blipFill>
        <p:spPr bwMode="auto">
          <a:xfrm>
            <a:off x="4143375" y="-357188"/>
            <a:ext cx="5000625" cy="314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0166" y="2130425"/>
            <a:ext cx="6357982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66" y="3886200"/>
            <a:ext cx="6357982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E94C3-8310-451F-820F-BF6F84E6CDBC}" type="datetimeFigureOut">
              <a:rPr lang="ru-RU"/>
              <a:pPr>
                <a:defRPr/>
              </a:pPr>
              <a:t>30.08.2023</a:t>
            </a:fld>
            <a:endParaRPr lang="ru-RU"/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F2ACD-12E3-409C-9D21-882AB8EB55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11275-902F-4556-A446-204D2CF3E46A}" type="datetimeFigureOut">
              <a:rPr lang="ru-RU"/>
              <a:pPr>
                <a:defRPr/>
              </a:pPr>
              <a:t>30.08.2023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8CC87-F330-4D33-8E62-F6C83EB7BB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Вишенка\Desktop\РАДОТА ДДТ\брендбук\презентация\4.png"/>
          <p:cNvPicPr>
            <a:picLocks noChangeAspect="1" noChangeArrowheads="1"/>
          </p:cNvPicPr>
          <p:nvPr/>
        </p:nvPicPr>
        <p:blipFill>
          <a:blip r:embed="rId2"/>
          <a:srcRect t="50000" r="7066" b="17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Дата 3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5B106E36-FD25-4E2D-B0AA-010F637433A0}" type="datetimeFigureOut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30.08.2023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6" name="Номер слайда 5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C33B360-E373-4AB8-9F11-D3E9E6EAF760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7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/>
          <a:srcRect t="8459" b="50655"/>
          <a:stretch>
            <a:fillRect/>
          </a:stretch>
        </p:blipFill>
        <p:spPr bwMode="auto">
          <a:xfrm>
            <a:off x="285750" y="1357313"/>
            <a:ext cx="6142038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/>
          <a:srcRect t="91641"/>
          <a:stretch>
            <a:fillRect/>
          </a:stretch>
        </p:blipFill>
        <p:spPr bwMode="auto">
          <a:xfrm>
            <a:off x="285750" y="5367338"/>
            <a:ext cx="6142038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C:\Users\Вишенка\Desktop\РАДОТА ДДТ\брендбук\презентация\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357188"/>
            <a:ext cx="146367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5"/>
          <a:srcRect l="2460" t="95776" r="28922" b="-2122"/>
          <a:stretch>
            <a:fillRect/>
          </a:stretch>
        </p:blipFill>
        <p:spPr bwMode="auto">
          <a:xfrm>
            <a:off x="4143375" y="1428750"/>
            <a:ext cx="50006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4429132"/>
            <a:ext cx="7772400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42687-3D2E-42F3-8275-3AC93D55D02A}" type="datetimeFigureOut">
              <a:rPr lang="ru-RU"/>
              <a:pPr>
                <a:defRPr/>
              </a:pPr>
              <a:t>30.08.2023</a:t>
            </a:fld>
            <a:endParaRPr lang="ru-RU"/>
          </a:p>
        </p:txBody>
      </p:sp>
      <p:sp>
        <p:nvSpPr>
          <p:cNvPr id="12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093D5-31EA-47C0-BA10-64D88F58DC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2"/>
          <a:srcRect l="8459" t="94205" r="50655"/>
          <a:stretch>
            <a:fillRect/>
          </a:stretch>
        </p:blipFill>
        <p:spPr bwMode="auto">
          <a:xfrm>
            <a:off x="0" y="5786438"/>
            <a:ext cx="91440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114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114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E732B-65AA-497C-86E8-6F246575070B}" type="datetimeFigureOut">
              <a:rPr lang="ru-RU"/>
              <a:pPr>
                <a:defRPr/>
              </a:pPr>
              <a:t>30.08.2023</a:t>
            </a:fld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D0D5C-F47E-4008-AD17-A875045A41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2"/>
          <a:srcRect l="8459" t="94205" r="50655"/>
          <a:stretch>
            <a:fillRect/>
          </a:stretch>
        </p:blipFill>
        <p:spPr bwMode="auto">
          <a:xfrm>
            <a:off x="0" y="5786438"/>
            <a:ext cx="91440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54014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54014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64448-BB8B-4423-94EA-254058996348}" type="datetimeFigureOut">
              <a:rPr lang="ru-RU"/>
              <a:pPr>
                <a:defRPr/>
              </a:pPr>
              <a:t>30.08.2023</a:t>
            </a:fld>
            <a:endParaRPr lang="ru-RU"/>
          </a:p>
        </p:txBody>
      </p:sp>
      <p:sp>
        <p:nvSpPr>
          <p:cNvPr id="9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37E3F-8F71-440F-A067-70816B661C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Вишенка\Desktop\РАДОТА ДДТ\брендбук\презентация\4.png"/>
          <p:cNvPicPr>
            <a:picLocks noChangeAspect="1" noChangeArrowheads="1"/>
          </p:cNvPicPr>
          <p:nvPr/>
        </p:nvPicPr>
        <p:blipFill>
          <a:blip r:embed="rId2"/>
          <a:srcRect t="50000" r="7066" b="17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EC0A6-E3A7-4BB5-8D01-C00012E291F2}" type="datetimeFigureOut">
              <a:rPr lang="ru-RU"/>
              <a:pPr>
                <a:defRPr/>
              </a:pPr>
              <a:t>30.08.2023</a:t>
            </a:fld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608A3-FBF5-4C53-B7AA-134F8EB56A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7D277-7CD3-4056-860D-B31B72ABF139}" type="datetimeFigureOut">
              <a:rPr lang="ru-RU"/>
              <a:pPr>
                <a:defRPr/>
              </a:pPr>
              <a:t>30.08.2023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A7911-2452-4F40-BCFA-2DA6E93D27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2"/>
          <a:srcRect l="8459" t="94205" r="50655"/>
          <a:stretch>
            <a:fillRect/>
          </a:stretch>
        </p:blipFill>
        <p:spPr bwMode="auto">
          <a:xfrm>
            <a:off x="0" y="5786438"/>
            <a:ext cx="91440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5134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35135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12897-FBB8-4046-B231-718B2774068C}" type="datetimeFigureOut">
              <a:rPr lang="ru-RU"/>
              <a:pPr>
                <a:defRPr/>
              </a:pPr>
              <a:t>30.08.2023</a:t>
            </a:fld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59E37-4253-4453-8B2E-D2BFBD5BB6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7" descr="5.jpg"/>
          <p:cNvPicPr>
            <a:picLocks noChangeAspect="1"/>
          </p:cNvPicPr>
          <p:nvPr/>
        </p:nvPicPr>
        <p:blipFill>
          <a:blip r:embed="rId2"/>
          <a:srcRect l="84093"/>
          <a:stretch>
            <a:fillRect/>
          </a:stretch>
        </p:blipFill>
        <p:spPr bwMode="auto">
          <a:xfrm>
            <a:off x="0" y="0"/>
            <a:ext cx="1500188" cy="690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8" descr="5.jpg"/>
          <p:cNvPicPr>
            <a:picLocks noChangeAspect="1"/>
          </p:cNvPicPr>
          <p:nvPr/>
        </p:nvPicPr>
        <p:blipFill>
          <a:blip r:embed="rId2"/>
          <a:srcRect l="69698" r="13635"/>
          <a:stretch>
            <a:fillRect/>
          </a:stretch>
        </p:blipFill>
        <p:spPr bwMode="auto">
          <a:xfrm>
            <a:off x="7572375" y="0"/>
            <a:ext cx="1571625" cy="690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3D315-AB65-43DE-928A-D1F887BBF148}" type="datetimeFigureOut">
              <a:rPr lang="ru-RU"/>
              <a:pPr>
                <a:defRPr/>
              </a:pPr>
              <a:t>30.08.2023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B6081-C771-433D-853E-11AC97F45B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2"/>
          <a:srcRect l="8459" t="94205" r="50655"/>
          <a:stretch>
            <a:fillRect/>
          </a:stretch>
        </p:blipFill>
        <p:spPr bwMode="auto">
          <a:xfrm>
            <a:off x="0" y="1358900"/>
            <a:ext cx="91440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760557"/>
            <a:ext cx="8229600" cy="45259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176E2-F14B-4A9D-B302-60AA1DFEC0F0}" type="datetimeFigureOut">
              <a:rPr lang="ru-RU"/>
              <a:pPr>
                <a:defRPr/>
              </a:pPr>
              <a:t>30.08.2023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02238-741B-4AC6-8912-EFC54E2653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7" descr="2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0"/>
            <a:ext cx="9124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E3FA92C-A56B-430A-889D-8E0CBE4AF929}" type="datetimeFigureOut">
              <a:rPr lang="ru-RU"/>
              <a:pPr>
                <a:defRPr/>
              </a:pPr>
              <a:t>30.08.2023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0E6AF9F-66BC-4ED3-88A0-69696F85E4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2" r:id="rId6"/>
    <p:sldLayoutId id="2147483688" r:id="rId7"/>
    <p:sldLayoutId id="2147483689" r:id="rId8"/>
    <p:sldLayoutId id="2147483690" r:id="rId9"/>
    <p:sldLayoutId id="2147483681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4"/>
          <p:cNvSpPr>
            <a:spLocks noGrp="1"/>
          </p:cNvSpPr>
          <p:nvPr>
            <p:ph type="ctrTitle"/>
          </p:nvPr>
        </p:nvSpPr>
        <p:spPr>
          <a:xfrm>
            <a:off x="649288" y="2133600"/>
            <a:ext cx="8494712" cy="2162175"/>
          </a:xfrm>
        </p:spPr>
        <p:txBody>
          <a:bodyPr/>
          <a:lstStyle/>
          <a:p>
            <a:pPr eaLnBrk="1" hangingPunct="1"/>
            <a:r>
              <a:rPr lang="ru-RU" sz="4200" b="1" smtClean="0">
                <a:latin typeface="Arial" charset="0"/>
              </a:rPr>
              <a:t>Создание возможностей </a:t>
            </a:r>
            <a:br>
              <a:rPr lang="ru-RU" sz="4200" b="1" smtClean="0">
                <a:latin typeface="Arial" charset="0"/>
              </a:rPr>
            </a:br>
            <a:r>
              <a:rPr lang="ru-RU" sz="4200" b="1" smtClean="0">
                <a:latin typeface="Arial" charset="0"/>
              </a:rPr>
              <a:t>успеха каждого</a:t>
            </a:r>
            <a:endParaRPr lang="ru-RU" sz="4400" b="1" i="1" smtClean="0">
              <a:latin typeface="Arial" charset="0"/>
            </a:endParaRPr>
          </a:p>
        </p:txBody>
      </p:sp>
      <p:sp>
        <p:nvSpPr>
          <p:cNvPr id="14338" name="Rectangle 5"/>
          <p:cNvSpPr txBox="1">
            <a:spLocks/>
          </p:cNvSpPr>
          <p:nvPr/>
        </p:nvSpPr>
        <p:spPr bwMode="auto">
          <a:xfrm>
            <a:off x="1727200" y="560388"/>
            <a:ext cx="7416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ru-RU" sz="2400" b="1" i="1">
                <a:solidFill>
                  <a:srgbClr val="254061"/>
                </a:solidFill>
              </a:rPr>
              <a:t>ГБУ ДО Дом детского творчества                   Красносельского района Санкт-Петербурга</a:t>
            </a:r>
          </a:p>
        </p:txBody>
      </p:sp>
      <p:sp>
        <p:nvSpPr>
          <p:cNvPr id="14339" name="Rectangle 5"/>
          <p:cNvSpPr>
            <a:spLocks/>
          </p:cNvSpPr>
          <p:nvPr/>
        </p:nvSpPr>
        <p:spPr bwMode="auto">
          <a:xfrm>
            <a:off x="1258888" y="4365625"/>
            <a:ext cx="756126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ru-RU" sz="2400" b="1" i="1"/>
              <a:t>Сеничева Ирина Олеговна,</a:t>
            </a:r>
          </a:p>
          <a:p>
            <a:pPr algn="r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ru-RU" sz="2400" b="1" i="1"/>
              <a:t>заместитель директора ДДТ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/>
          </p:cNvSpPr>
          <p:nvPr>
            <p:ph type="body" idx="4294967295"/>
          </p:nvPr>
        </p:nvSpPr>
        <p:spPr>
          <a:xfrm>
            <a:off x="900113" y="2205038"/>
            <a:ext cx="7869237" cy="3529012"/>
          </a:xfrm>
          <a:solidFill>
            <a:srgbClr val="0000FF"/>
          </a:solidFill>
        </p:spPr>
        <p:txBody>
          <a:bodyPr/>
          <a:lstStyle/>
          <a:p>
            <a:pPr algn="ctr" eaLnBrk="1" hangingPunct="1">
              <a:buFont typeface="Arial" charset="0"/>
              <a:buNone/>
            </a:pPr>
            <a:endParaRPr lang="ru-RU" sz="2800" b="1" smtClean="0">
              <a:solidFill>
                <a:schemeClr val="bg1"/>
              </a:solidFill>
              <a:latin typeface="Arial Black" pitchFamily="34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ru-RU" sz="5400" b="1" smtClean="0">
                <a:solidFill>
                  <a:schemeClr val="bg1"/>
                </a:solidFill>
                <a:latin typeface="Arial Black" pitchFamily="34" charset="0"/>
              </a:rPr>
              <a:t>Приглашаем к сотрудничеству и взаимодействию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title" idx="4294967295"/>
          </p:nvPr>
        </p:nvSpPr>
        <p:spPr>
          <a:xfrm>
            <a:off x="1835150" y="333375"/>
            <a:ext cx="7078663" cy="1143000"/>
          </a:xfrm>
        </p:spPr>
        <p:txBody>
          <a:bodyPr/>
          <a:lstStyle/>
          <a:p>
            <a:pPr algn="r"/>
            <a:r>
              <a:rPr lang="ru-RU" sz="2400" b="1" i="1" smtClean="0">
                <a:solidFill>
                  <a:srgbClr val="254061"/>
                </a:solidFill>
                <a:latin typeface="Arial" charset="0"/>
              </a:rPr>
              <a:t>ГБУ ДО Дом детского творчества                   Красносельского района Санкт-Петербурга</a:t>
            </a:r>
          </a:p>
        </p:txBody>
      </p:sp>
      <p:sp>
        <p:nvSpPr>
          <p:cNvPr id="16386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2133600"/>
            <a:ext cx="8435975" cy="3992563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Font typeface="Arial" charset="0"/>
              <a:buNone/>
            </a:pPr>
            <a:r>
              <a:rPr lang="ru-RU" sz="2200" b="1" u="sng" smtClean="0">
                <a:solidFill>
                  <a:schemeClr val="tx2"/>
                </a:solidFill>
                <a:latin typeface="Calibri" pitchFamily="34" charset="0"/>
              </a:rPr>
              <a:t>Экспериментальная площадка</a:t>
            </a:r>
            <a:r>
              <a:rPr lang="ru-RU" sz="2200" b="1" u="sng" smtClean="0">
                <a:solidFill>
                  <a:schemeClr val="tx2"/>
                </a:solidFill>
              </a:rPr>
              <a:t> С</a:t>
            </a:r>
            <a:r>
              <a:rPr lang="ru-RU" sz="2200" b="1" u="sng" smtClean="0">
                <a:solidFill>
                  <a:schemeClr val="tx2"/>
                </a:solidFill>
                <a:latin typeface="Calibri" pitchFamily="34" charset="0"/>
              </a:rPr>
              <a:t>анкт-Петербурга</a:t>
            </a:r>
            <a:r>
              <a:rPr lang="ru-RU" sz="2100" b="1" smtClean="0">
                <a:solidFill>
                  <a:schemeClr val="tx2"/>
                </a:solidFill>
              </a:rPr>
              <a:t/>
            </a:r>
            <a:br>
              <a:rPr lang="ru-RU" sz="2100" b="1" smtClean="0">
                <a:solidFill>
                  <a:schemeClr val="tx2"/>
                </a:solidFill>
              </a:rPr>
            </a:br>
            <a:r>
              <a:rPr lang="ru-RU" sz="2600" b="1" smtClean="0">
                <a:solidFill>
                  <a:schemeClr val="tx2"/>
                </a:solidFill>
                <a:latin typeface="Calibri" pitchFamily="34" charset="0"/>
              </a:rPr>
              <a:t>«Совершенствование организационно-педагогических условий подготовки школьников на уровнях основного и среднего общего образования к участию в заключительном этапе всероссийской олимпиады школьников по технологии»</a:t>
            </a:r>
            <a:endParaRPr lang="ru-RU" sz="2600" b="1" smtClean="0">
              <a:solidFill>
                <a:schemeClr val="tx2"/>
              </a:solidFill>
            </a:endParaRP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endParaRPr lang="ru-RU" sz="2200" b="1" u="sng" smtClean="0">
              <a:solidFill>
                <a:schemeClr val="tx2"/>
              </a:solidFill>
            </a:endParaRP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200" b="1" u="sng" smtClean="0">
                <a:solidFill>
                  <a:schemeClr val="tx2"/>
                </a:solidFill>
                <a:latin typeface="Calibri" pitchFamily="34" charset="0"/>
              </a:rPr>
              <a:t>Районный инициативный сетевой проект</a:t>
            </a:r>
            <a:r>
              <a:rPr lang="ru-RU" sz="2100" b="1" smtClean="0">
                <a:solidFill>
                  <a:schemeClr val="tx2"/>
                </a:solidFill>
                <a:latin typeface="Calibri" pitchFamily="34" charset="0"/>
              </a:rPr>
              <a:t/>
            </a:r>
            <a:br>
              <a:rPr lang="ru-RU" sz="2100" b="1" smtClean="0">
                <a:solidFill>
                  <a:schemeClr val="tx2"/>
                </a:solidFill>
                <a:latin typeface="Calibri" pitchFamily="34" charset="0"/>
              </a:rPr>
            </a:br>
            <a:r>
              <a:rPr lang="ru-RU" sz="2600" b="1" smtClean="0">
                <a:solidFill>
                  <a:schemeClr val="tx2"/>
                </a:solidFill>
                <a:latin typeface="Calibri" pitchFamily="34" charset="0"/>
              </a:rPr>
              <a:t>«Технологический Олимп: </a:t>
            </a:r>
            <a:endParaRPr lang="ru-RU" sz="2600" b="1" smtClean="0">
              <a:solidFill>
                <a:schemeClr val="tx2"/>
              </a:solidFill>
            </a:endParaRP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600" b="1" smtClean="0">
                <a:solidFill>
                  <a:schemeClr val="tx2"/>
                </a:solidFill>
                <a:latin typeface="Calibri" pitchFamily="34" charset="0"/>
              </a:rPr>
              <a:t>выявляем и развиваем таланты современного ребенка»</a:t>
            </a:r>
            <a:endParaRPr lang="ru-RU" sz="2600" b="1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6851650" cy="1143000"/>
          </a:xfrm>
        </p:spPr>
        <p:txBody>
          <a:bodyPr/>
          <a:lstStyle/>
          <a:p>
            <a:pPr algn="r" eaLnBrk="1" hangingPunct="1"/>
            <a:r>
              <a:rPr lang="ru-RU" smtClean="0"/>
              <a:t>Идея проектов</a:t>
            </a:r>
          </a:p>
        </p:txBody>
      </p:sp>
      <p:sp>
        <p:nvSpPr>
          <p:cNvPr id="17410" name="Rectangle 3"/>
          <p:cNvSpPr>
            <a:spLocks noGrp="1"/>
          </p:cNvSpPr>
          <p:nvPr>
            <p:ph type="body" idx="4294967295"/>
          </p:nvPr>
        </p:nvSpPr>
        <p:spPr>
          <a:xfrm>
            <a:off x="468313" y="2133600"/>
            <a:ext cx="7931150" cy="40322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mtClean="0"/>
              <a:t>		</a:t>
            </a:r>
            <a:r>
              <a:rPr lang="ru-RU" sz="2800" b="1" smtClean="0"/>
              <a:t>Создание в районе системы сетевого взаимодействия по выявлению и поддержке способных и талантливых детей и подростков.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800" b="1" smtClean="0"/>
              <a:t>		Повышение результативности участия школьников района в олимпиадном движении по предмету Технология на региональном и всероссийском уровнях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92275" y="404813"/>
            <a:ext cx="7237413" cy="720725"/>
          </a:xfrm>
        </p:spPr>
        <p:txBody>
          <a:bodyPr/>
          <a:lstStyle/>
          <a:p>
            <a:pPr eaLnBrk="1" hangingPunct="1"/>
            <a:r>
              <a:rPr lang="ru-RU" sz="3600" b="1" i="1" smtClean="0">
                <a:latin typeface="Calibri" pitchFamily="34" charset="0"/>
              </a:rPr>
              <a:t>Идеи по реализации проекта</a:t>
            </a:r>
          </a:p>
        </p:txBody>
      </p:sp>
      <p:sp>
        <p:nvSpPr>
          <p:cNvPr id="19458" name="Объект 3"/>
          <p:cNvSpPr>
            <a:spLocks noGrp="1"/>
          </p:cNvSpPr>
          <p:nvPr>
            <p:ph idx="4294967295"/>
          </p:nvPr>
        </p:nvSpPr>
        <p:spPr>
          <a:xfrm>
            <a:off x="611188" y="2133600"/>
            <a:ext cx="8424862" cy="3529013"/>
          </a:xfrm>
        </p:spPr>
        <p:txBody>
          <a:bodyPr/>
          <a:lstStyle/>
          <a:p>
            <a:pPr marL="609600" indent="-609600" eaLnBrk="1" hangingPunct="1">
              <a:lnSpc>
                <a:spcPct val="70000"/>
              </a:lnSpc>
              <a:buFontTx/>
              <a:buNone/>
            </a:pPr>
            <a:r>
              <a:rPr lang="ru-RU" sz="2000" b="1" i="1" smtClean="0"/>
              <a:t>Создание трехступенчатой системы</a:t>
            </a:r>
            <a:r>
              <a:rPr lang="ru-RU" sz="2000" smtClean="0"/>
              <a:t> выявления и сопровождения способных и талантливых учащихся для подготовки к олимпиаде по Технологии</a:t>
            </a:r>
          </a:p>
          <a:p>
            <a:pPr marL="609600" indent="-609600" eaLnBrk="1" hangingPunct="1">
              <a:lnSpc>
                <a:spcPct val="70000"/>
              </a:lnSpc>
              <a:buFontTx/>
              <a:buNone/>
            </a:pPr>
            <a:r>
              <a:rPr lang="ru-RU" sz="2000" b="1" i="1" smtClean="0"/>
              <a:t>Определение базовых школ</a:t>
            </a:r>
            <a:r>
              <a:rPr lang="ru-RU" sz="2000" smtClean="0"/>
              <a:t> (имеющих необходимые ресурсы) для подготовки школьников района к региональному и заключительному этапу олимпиады по Технологии</a:t>
            </a:r>
          </a:p>
          <a:p>
            <a:pPr marL="609600" indent="-609600" eaLnBrk="1" hangingPunct="1">
              <a:lnSpc>
                <a:spcPct val="70000"/>
              </a:lnSpc>
              <a:buFontTx/>
              <a:buNone/>
            </a:pPr>
            <a:r>
              <a:rPr lang="ru-RU" sz="2000" b="1" i="1" smtClean="0"/>
              <a:t>Формирование межшкольных детских творческих объединений</a:t>
            </a:r>
            <a:r>
              <a:rPr lang="ru-RU" sz="2000" smtClean="0"/>
              <a:t> в базовых школах по направлениям олимпиады по Технологии</a:t>
            </a:r>
          </a:p>
          <a:p>
            <a:pPr marL="609600" indent="-609600" eaLnBrk="1" hangingPunct="1">
              <a:lnSpc>
                <a:spcPct val="70000"/>
              </a:lnSpc>
              <a:buFontTx/>
              <a:buNone/>
            </a:pPr>
            <a:r>
              <a:rPr lang="ru-RU" sz="2000" b="1" i="1" smtClean="0"/>
              <a:t>Разработка и реализация модульных дополнительных общеобразовательных программ</a:t>
            </a:r>
            <a:r>
              <a:rPr lang="ru-RU" sz="2000" smtClean="0"/>
              <a:t> по подготовке школьников к олимпиадам для межшкольных детских творческих объединений</a:t>
            </a:r>
          </a:p>
          <a:p>
            <a:pPr marL="609600" indent="-609600" eaLnBrk="1" hangingPunct="1">
              <a:lnSpc>
                <a:spcPct val="70000"/>
              </a:lnSpc>
              <a:buFont typeface="Wingdings" pitchFamily="2" charset="2"/>
              <a:buNone/>
            </a:pPr>
            <a:endParaRPr lang="ru-RU" sz="22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algn="r"/>
            <a:r>
              <a:rPr lang="ru-RU" sz="4000" b="1" i="1" smtClean="0">
                <a:latin typeface="Calibri" pitchFamily="34" charset="0"/>
              </a:rPr>
              <a:t>Идеи по реализации проекта</a:t>
            </a:r>
          </a:p>
        </p:txBody>
      </p:sp>
      <p:sp>
        <p:nvSpPr>
          <p:cNvPr id="20482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2205038"/>
            <a:ext cx="8686800" cy="4957762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000" b="1" i="1" smtClean="0"/>
              <a:t>Разработка дополнительных профессиональных программ повышения квалификации</a:t>
            </a:r>
            <a:r>
              <a:rPr lang="ru-RU" sz="2000" smtClean="0"/>
              <a:t> по работе с одаренными детьми для специалистов общего и дополнительного образования.</a:t>
            </a:r>
            <a:endParaRPr lang="ru-RU" sz="2000" i="1" smtClean="0"/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000" b="1" i="1" smtClean="0"/>
              <a:t>Поиск и привлечение «внешних» сетевых партнеров</a:t>
            </a:r>
            <a:r>
              <a:rPr lang="ru-RU" sz="2000" smtClean="0"/>
              <a:t> для подготовки школьников к олимпиадам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000" b="1" i="1" smtClean="0"/>
              <a:t>Организация и проведение конкурсно-игровых мероприятий</a:t>
            </a:r>
            <a:r>
              <a:rPr lang="ru-RU" sz="2000" smtClean="0"/>
              <a:t> по выявлению и поддержке школьников для участия в олимпиадном движении по Технологии (конкурсы дизайн-проектов, технического творчества, профориентационные игры и т.п.).</a:t>
            </a:r>
            <a:endParaRPr lang="ru-RU" sz="2000" i="1" smtClean="0"/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000" b="1" i="1" smtClean="0"/>
              <a:t>Организация и проведение профильных смен</a:t>
            </a:r>
            <a:r>
              <a:rPr lang="ru-RU" sz="2000" smtClean="0"/>
              <a:t> в оздоровительных лагерях по направлениям олимпиады по Технологии.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r" eaLnBrk="1" hangingPunct="1"/>
            <a:r>
              <a:rPr lang="ru-RU" sz="4000" smtClean="0"/>
              <a:t>Результаты 2022-2023</a:t>
            </a:r>
          </a:p>
        </p:txBody>
      </p:sp>
      <p:sp>
        <p:nvSpPr>
          <p:cNvPr id="22530" name="Rectangle 3"/>
          <p:cNvSpPr>
            <a:spLocks noGrp="1"/>
          </p:cNvSpPr>
          <p:nvPr>
            <p:ph type="body" idx="4294967295"/>
          </p:nvPr>
        </p:nvSpPr>
        <p:spPr>
          <a:xfrm>
            <a:off x="468313" y="2060575"/>
            <a:ext cx="8229600" cy="39608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400" smtClean="0"/>
              <a:t>		Сформировано </a:t>
            </a:r>
            <a:r>
              <a:rPr lang="ru-RU" sz="2400" b="1" smtClean="0"/>
              <a:t>7 </a:t>
            </a:r>
            <a:r>
              <a:rPr lang="ru-RU" sz="2400" smtClean="0"/>
              <a:t>межшкольных детских творческих объединения на базе </a:t>
            </a:r>
            <a:r>
              <a:rPr lang="ru-RU" sz="2400" b="1" smtClean="0"/>
              <a:t>5</a:t>
            </a:r>
            <a:r>
              <a:rPr lang="ru-RU" sz="2400" smtClean="0"/>
              <a:t> общеобразовательных учреждения: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/>
              <a:t>3 объединения по направлению «Культура дома»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/>
              <a:t>2 объединения по направлению «Дерево и металлообработка»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/>
              <a:t>1 объединение по направлению «3</a:t>
            </a:r>
            <a:r>
              <a:rPr lang="en-US" sz="2400" smtClean="0"/>
              <a:t>D</a:t>
            </a:r>
            <a:r>
              <a:rPr lang="ru-RU" sz="2400" smtClean="0"/>
              <a:t> моделирование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/>
              <a:t>1 объединение по направлению «Робототехника»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400" smtClean="0"/>
              <a:t>		В объединениях занимается  115 школьников из 16 ОУ района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ru-RU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5"/>
          <p:cNvSpPr>
            <a:spLocks noGrp="1"/>
          </p:cNvSpPr>
          <p:nvPr>
            <p:ph type="title" idx="4294967295"/>
          </p:nvPr>
        </p:nvSpPr>
        <p:spPr>
          <a:xfrm>
            <a:off x="2124075" y="549275"/>
            <a:ext cx="6707188" cy="922338"/>
          </a:xfrm>
        </p:spPr>
        <p:txBody>
          <a:bodyPr/>
          <a:lstStyle/>
          <a:p>
            <a:r>
              <a:rPr lang="ru-RU" sz="4000" smtClean="0"/>
              <a:t>Результаты 2022-2023</a:t>
            </a:r>
          </a:p>
        </p:txBody>
      </p:sp>
      <p:sp>
        <p:nvSpPr>
          <p:cNvPr id="23553" name="Rectangle 3"/>
          <p:cNvSpPr>
            <a:spLocks noGrp="1"/>
          </p:cNvSpPr>
          <p:nvPr>
            <p:ph type="body" idx="4294967295"/>
          </p:nvPr>
        </p:nvSpPr>
        <p:spPr>
          <a:xfrm>
            <a:off x="468313" y="2205038"/>
            <a:ext cx="8229600" cy="35575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400" smtClean="0"/>
              <a:t>		Из </a:t>
            </a:r>
            <a:r>
              <a:rPr lang="ru-RU" sz="2400" b="1" smtClean="0"/>
              <a:t>115</a:t>
            </a:r>
            <a:r>
              <a:rPr lang="ru-RU" sz="2400" smtClean="0"/>
              <a:t> участников детских межшкольных объединений: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b="1" smtClean="0"/>
              <a:t>17</a:t>
            </a:r>
            <a:r>
              <a:rPr lang="ru-RU" sz="2400" smtClean="0"/>
              <a:t> стали победителями и призерами районного этапа Всероссийской олимпиады школьников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b="1" smtClean="0"/>
              <a:t>12</a:t>
            </a:r>
            <a:r>
              <a:rPr lang="ru-RU" sz="2400" smtClean="0"/>
              <a:t> человек приглашены на региональный этапа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b="1" smtClean="0"/>
              <a:t>2</a:t>
            </a:r>
            <a:r>
              <a:rPr lang="ru-RU" sz="2400" smtClean="0"/>
              <a:t> человека стали победителями, </a:t>
            </a:r>
            <a:r>
              <a:rPr lang="ru-RU" sz="2400" b="1" smtClean="0"/>
              <a:t>5 </a:t>
            </a:r>
            <a:r>
              <a:rPr lang="ru-RU" sz="2400" smtClean="0"/>
              <a:t>призерами регионального этапа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b="1" smtClean="0"/>
              <a:t>2 человека</a:t>
            </a:r>
            <a:r>
              <a:rPr lang="ru-RU" sz="2400" smtClean="0"/>
              <a:t> вышли на заключительный этап и стали его </a:t>
            </a:r>
            <a:r>
              <a:rPr lang="ru-RU" sz="2400" b="1" smtClean="0"/>
              <a:t>призерами</a:t>
            </a:r>
          </a:p>
        </p:txBody>
      </p:sp>
      <p:sp>
        <p:nvSpPr>
          <p:cNvPr id="23554" name="Rectangle 2"/>
          <p:cNvSpPr>
            <a:spLocks/>
          </p:cNvSpPr>
          <p:nvPr/>
        </p:nvSpPr>
        <p:spPr bwMode="auto">
          <a:xfrm>
            <a:off x="684213" y="404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endParaRPr lang="ru-RU" sz="400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/>
          </p:cNvSpPr>
          <p:nvPr>
            <p:ph type="title" idx="4294967295"/>
          </p:nvPr>
        </p:nvSpPr>
        <p:spPr>
          <a:xfrm>
            <a:off x="2124075" y="549275"/>
            <a:ext cx="6707188" cy="922338"/>
          </a:xfrm>
        </p:spPr>
        <p:txBody>
          <a:bodyPr/>
          <a:lstStyle/>
          <a:p>
            <a:r>
              <a:rPr lang="ru-RU" sz="4000" smtClean="0"/>
              <a:t>Результаты 2022-2023</a:t>
            </a:r>
          </a:p>
        </p:txBody>
      </p:sp>
      <p:sp>
        <p:nvSpPr>
          <p:cNvPr id="53251" name="Rectangle 3"/>
          <p:cNvSpPr>
            <a:spLocks noGrp="1"/>
          </p:cNvSpPr>
          <p:nvPr>
            <p:ph type="body" idx="4294967295"/>
          </p:nvPr>
        </p:nvSpPr>
        <p:spPr>
          <a:xfrm>
            <a:off x="468313" y="2205038"/>
            <a:ext cx="8229600" cy="35575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400" smtClean="0"/>
              <a:t>		На базе ГОЛ (203, 276, 291 школ) организована работа </a:t>
            </a:r>
            <a:r>
              <a:rPr lang="ru-RU" sz="2800" b="1" smtClean="0"/>
              <a:t>профильных отрядов</a:t>
            </a:r>
            <a:r>
              <a:rPr lang="ru-RU" sz="2400" smtClean="0"/>
              <a:t> по декоративно-прикладному и техническому творчеству (</a:t>
            </a:r>
            <a:r>
              <a:rPr lang="ru-RU" sz="2400" b="1" smtClean="0"/>
              <a:t>75 человек</a:t>
            </a:r>
            <a:r>
              <a:rPr lang="ru-RU" sz="2400" smtClean="0"/>
              <a:t>  11-13 лет).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/>
              <a:t>Реализована ДОП «Волшебный мир технологии и дизайна»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/>
              <a:t>Проведены мастер-классы, познавательно-творческие игры «От увлечения к профессии», «Твори, фантазируй, пробуй», профориентационные экскурсии в колледж электроники и приборостроения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ru-RU" sz="2400" b="1" smtClean="0"/>
          </a:p>
        </p:txBody>
      </p:sp>
      <p:sp>
        <p:nvSpPr>
          <p:cNvPr id="53252" name="Rectangle 2"/>
          <p:cNvSpPr>
            <a:spLocks/>
          </p:cNvSpPr>
          <p:nvPr/>
        </p:nvSpPr>
        <p:spPr bwMode="auto">
          <a:xfrm>
            <a:off x="684213" y="404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endParaRPr lang="ru-RU" sz="400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/>
          </p:cNvSpPr>
          <p:nvPr>
            <p:ph type="title" idx="4294967295"/>
          </p:nvPr>
        </p:nvSpPr>
        <p:spPr>
          <a:xfrm>
            <a:off x="2124075" y="549275"/>
            <a:ext cx="6707188" cy="922338"/>
          </a:xfrm>
        </p:spPr>
        <p:txBody>
          <a:bodyPr/>
          <a:lstStyle/>
          <a:p>
            <a:r>
              <a:rPr lang="ru-RU" sz="3600" smtClean="0"/>
              <a:t>Перспективы 2023-2024</a:t>
            </a:r>
          </a:p>
        </p:txBody>
      </p:sp>
      <p:sp>
        <p:nvSpPr>
          <p:cNvPr id="54275" name="Rectangle 3"/>
          <p:cNvSpPr>
            <a:spLocks noGrp="1"/>
          </p:cNvSpPr>
          <p:nvPr>
            <p:ph type="body" idx="4294967295"/>
          </p:nvPr>
        </p:nvSpPr>
        <p:spPr>
          <a:xfrm>
            <a:off x="611188" y="1989138"/>
            <a:ext cx="8229600" cy="35575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ru-RU" sz="2000" b="1" smtClean="0"/>
              <a:t>Продолжение реализации направлений прошлого года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ru-RU" sz="2000" b="1" smtClean="0"/>
              <a:t>Создание углубленных программ по технологиям культуры дома, робототехнике, 3-</a:t>
            </a:r>
            <a:r>
              <a:rPr lang="en-US" sz="2000" b="1" smtClean="0"/>
              <a:t>D</a:t>
            </a:r>
            <a:r>
              <a:rPr lang="ru-RU" sz="2000" b="1" smtClean="0"/>
              <a:t> моделированию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ru-RU" sz="2000" b="1" smtClean="0"/>
              <a:t>Реализация нового направления «Информационная безопасность»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ru-RU" sz="2000" b="1" smtClean="0"/>
              <a:t>Разработка и реализация программ учебно-тренировочных сборов на основе краткосрочных программ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ru-RU" sz="2000" b="1" smtClean="0"/>
              <a:t>Реализация программы повышения квалификации учителей и педагогов дополнительного образования художественной и технической направленностей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ru-RU" sz="2000" b="1" smtClean="0"/>
              <a:t>Организация социального партнерства с РГПУ им.А.И.Герцена, колледжем электроники и приборостроения</a:t>
            </a:r>
          </a:p>
        </p:txBody>
      </p:sp>
      <p:sp>
        <p:nvSpPr>
          <p:cNvPr id="54276" name="Rectangle 2"/>
          <p:cNvSpPr>
            <a:spLocks/>
          </p:cNvSpPr>
          <p:nvPr/>
        </p:nvSpPr>
        <p:spPr bwMode="auto">
          <a:xfrm>
            <a:off x="684213" y="404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endParaRPr lang="ru-RU" sz="400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ДДТ">
  <a:themeElements>
    <a:clrScheme name="ДДТ">
      <a:dk1>
        <a:srgbClr val="17365D"/>
      </a:dk1>
      <a:lt1>
        <a:srgbClr val="E1EAF7"/>
      </a:lt1>
      <a:dk2>
        <a:srgbClr val="1F497D"/>
      </a:dk2>
      <a:lt2>
        <a:srgbClr val="E1EAF7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E19FF"/>
      </a:folHlink>
    </a:clrScheme>
    <a:fontScheme name="Другая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ДДТ</Template>
  <TotalTime>49894</TotalTime>
  <Words>433</Words>
  <Application>Microsoft Office PowerPoint</Application>
  <PresentationFormat>Экран (4:3)</PresentationFormat>
  <Paragraphs>49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9</vt:i4>
      </vt:variant>
      <vt:variant>
        <vt:lpstr>Заголовки слайдов</vt:lpstr>
      </vt:variant>
      <vt:variant>
        <vt:i4>10</vt:i4>
      </vt:variant>
    </vt:vector>
  </HeadingPairs>
  <TitlesOfParts>
    <vt:vector size="23" baseType="lpstr">
      <vt:lpstr>Arial</vt:lpstr>
      <vt:lpstr>Arial Black</vt:lpstr>
      <vt:lpstr>Calibri</vt:lpstr>
      <vt:lpstr>Wingdings</vt:lpstr>
      <vt:lpstr>ДДТ</vt:lpstr>
      <vt:lpstr>ДДТ</vt:lpstr>
      <vt:lpstr>ДДТ</vt:lpstr>
      <vt:lpstr>ДДТ</vt:lpstr>
      <vt:lpstr>ДДТ</vt:lpstr>
      <vt:lpstr>ДДТ</vt:lpstr>
      <vt:lpstr>ДДТ</vt:lpstr>
      <vt:lpstr>ДДТ</vt:lpstr>
      <vt:lpstr>ДДТ</vt:lpstr>
      <vt:lpstr>Создание возможностей  успеха каждого</vt:lpstr>
      <vt:lpstr>ГБУ ДО Дом детского творчества                   Красносельского района Санкт-Петербурга</vt:lpstr>
      <vt:lpstr>Идея проектов</vt:lpstr>
      <vt:lpstr>Идеи по реализации проекта</vt:lpstr>
      <vt:lpstr>Идеи по реализации проекта</vt:lpstr>
      <vt:lpstr>Результаты 2022-2023</vt:lpstr>
      <vt:lpstr>Результаты 2022-2023</vt:lpstr>
      <vt:lpstr>Результаты 2022-2023</vt:lpstr>
      <vt:lpstr>Перспективы 2023-2024</vt:lpstr>
      <vt:lpstr>Слайд 10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Admin</cp:lastModifiedBy>
  <cp:revision>513</cp:revision>
  <cp:lastPrinted>2022-08-30T13:52:20Z</cp:lastPrinted>
  <dcterms:created xsi:type="dcterms:W3CDTF">2016-09-07T14:37:22Z</dcterms:created>
  <dcterms:modified xsi:type="dcterms:W3CDTF">2023-08-30T13:07:12Z</dcterms:modified>
</cp:coreProperties>
</file>