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70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5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1" r:id="rId44"/>
    <p:sldId id="302" r:id="rId45"/>
    <p:sldId id="303" r:id="rId46"/>
    <p:sldId id="304" r:id="rId47"/>
    <p:sldId id="305" r:id="rId48"/>
    <p:sldId id="306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6B6-3F7B-4222-8FC9-E1103468644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6C0-345C-4E62-A968-E8FF113C6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7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6B6-3F7B-4222-8FC9-E1103468644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6C0-345C-4E62-A968-E8FF113C6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60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6B6-3F7B-4222-8FC9-E1103468644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6C0-345C-4E62-A968-E8FF113C6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5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6B6-3F7B-4222-8FC9-E1103468644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6C0-345C-4E62-A968-E8FF113C6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5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6B6-3F7B-4222-8FC9-E1103468644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6C0-345C-4E62-A968-E8FF113C6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1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6B6-3F7B-4222-8FC9-E1103468644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6C0-345C-4E62-A968-E8FF113C6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2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6B6-3F7B-4222-8FC9-E1103468644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6C0-345C-4E62-A968-E8FF113C6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2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6B6-3F7B-4222-8FC9-E1103468644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6C0-345C-4E62-A968-E8FF113C6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8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6B6-3F7B-4222-8FC9-E1103468644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6C0-345C-4E62-A968-E8FF113C6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8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6B6-3F7B-4222-8FC9-E1103468644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6C0-345C-4E62-A968-E8FF113C6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0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96B6-3F7B-4222-8FC9-E1103468644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06C0-345C-4E62-A968-E8FF113C6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1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796B6-3F7B-4222-8FC9-E11034686441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B06C0-345C-4E62-A968-E8FF113C6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9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4950" y="96767"/>
            <a:ext cx="11308360" cy="444093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+mn-lt"/>
              </a:rPr>
              <a:t>Государственное бюджетное учреждение дополнительного образования </a:t>
            </a:r>
            <a:br>
              <a:rPr lang="ru-RU" sz="1600" dirty="0" smtClean="0">
                <a:solidFill>
                  <a:srgbClr val="000066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0066"/>
                </a:solidFill>
                <a:latin typeface="+mn-lt"/>
              </a:rPr>
              <a:t>Центр психолого-педагогической, медицинской и социальной помощи</a:t>
            </a:r>
            <a:br>
              <a:rPr lang="ru-RU" sz="16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1600" dirty="0" smtClean="0">
                <a:solidFill>
                  <a:srgbClr val="000066"/>
                </a:solidFill>
                <a:latin typeface="+mn-lt"/>
              </a:rPr>
              <a:t>Красносельского района Санкт-Петербурга</a:t>
            </a:r>
            <a:r>
              <a:rPr lang="ru-RU" sz="1800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rgbClr val="000066"/>
                </a:solidFill>
                <a:latin typeface="+mn-lt"/>
              </a:rPr>
            </a:br>
            <a:r>
              <a:rPr lang="ru-RU" sz="1800" dirty="0">
                <a:solidFill>
                  <a:srgbClr val="000066"/>
                </a:solidFill>
                <a:latin typeface="+mn-lt"/>
              </a:rPr>
              <a:t/>
            </a:r>
            <a:br>
              <a:rPr lang="ru-RU" sz="1800" dirty="0">
                <a:solidFill>
                  <a:srgbClr val="000066"/>
                </a:solidFill>
                <a:latin typeface="+mn-lt"/>
              </a:rPr>
            </a:br>
            <a:r>
              <a:rPr lang="ru-RU" sz="1600" dirty="0" smtClean="0">
                <a:solidFill>
                  <a:srgbClr val="000066"/>
                </a:solidFill>
                <a:latin typeface="+mn-lt"/>
              </a:rPr>
              <a:t>Государственное бюджетное учреждение дополнительного образования</a:t>
            </a:r>
            <a:br>
              <a:rPr lang="ru-RU" sz="1600" dirty="0" smtClean="0">
                <a:solidFill>
                  <a:srgbClr val="000066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0066"/>
                </a:solidFill>
                <a:latin typeface="+mn-lt"/>
              </a:rPr>
              <a:t>Дом детского творчества</a:t>
            </a:r>
            <a:r>
              <a:rPr lang="ru-RU" sz="1600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000066"/>
                </a:solidFill>
                <a:latin typeface="+mn-lt"/>
              </a:rPr>
            </a:br>
            <a:r>
              <a:rPr lang="ru-RU" sz="1600" dirty="0" smtClean="0">
                <a:solidFill>
                  <a:srgbClr val="000066"/>
                </a:solidFill>
                <a:latin typeface="+mn-lt"/>
              </a:rPr>
              <a:t>Красносельского района Санкт-Петербурга</a:t>
            </a:r>
            <a:br>
              <a:rPr lang="ru-RU" sz="1600" dirty="0" smtClean="0">
                <a:solidFill>
                  <a:srgbClr val="000066"/>
                </a:solidFill>
                <a:latin typeface="+mn-lt"/>
              </a:rPr>
            </a:br>
            <a:r>
              <a:rPr lang="ru-RU" sz="1800" dirty="0" smtClean="0">
                <a:solidFill>
                  <a:srgbClr val="000066"/>
                </a:solidFill>
              </a:rPr>
              <a:t/>
            </a:r>
            <a:br>
              <a:rPr lang="ru-RU" sz="1800" dirty="0" smtClean="0">
                <a:solidFill>
                  <a:srgbClr val="000066"/>
                </a:solidFill>
              </a:rPr>
            </a:br>
            <a:r>
              <a:rPr lang="ru-RU" sz="1600" dirty="0" smtClean="0">
                <a:solidFill>
                  <a:srgbClr val="000066"/>
                </a:solidFill>
                <a:latin typeface="+mn-lt"/>
              </a:rPr>
              <a:t>Государственное </a:t>
            </a:r>
            <a:r>
              <a:rPr lang="ru-RU" sz="1600" dirty="0">
                <a:solidFill>
                  <a:srgbClr val="000066"/>
                </a:solidFill>
                <a:latin typeface="+mn-lt"/>
              </a:rPr>
              <a:t>бюджетное учреждение дополнительного профессионального педагогического образования </a:t>
            </a:r>
            <a:r>
              <a:rPr lang="ru-RU" sz="1600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000066"/>
                </a:solidFill>
                <a:latin typeface="+mn-lt"/>
              </a:rPr>
            </a:br>
            <a:r>
              <a:rPr lang="ru-RU" sz="1600" dirty="0" smtClean="0">
                <a:solidFill>
                  <a:srgbClr val="000066"/>
                </a:solidFill>
                <a:latin typeface="+mn-lt"/>
              </a:rPr>
              <a:t>центр </a:t>
            </a:r>
            <a:r>
              <a:rPr lang="ru-RU" sz="1600" dirty="0">
                <a:solidFill>
                  <a:srgbClr val="000066"/>
                </a:solidFill>
                <a:latin typeface="+mn-lt"/>
              </a:rPr>
              <a:t>повышения квалификации специалистов </a:t>
            </a:r>
            <a:r>
              <a:rPr lang="ru-RU" sz="1600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rgbClr val="000066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0066"/>
                </a:solidFill>
                <a:latin typeface="+mn-lt"/>
              </a:rPr>
              <a:t>«</a:t>
            </a:r>
            <a:r>
              <a:rPr lang="ru-RU" sz="1600" b="1" dirty="0">
                <a:solidFill>
                  <a:srgbClr val="000066"/>
                </a:solidFill>
                <a:latin typeface="+mn-lt"/>
              </a:rPr>
              <a:t>Информационно-методический центр» </a:t>
            </a:r>
            <a:r>
              <a:rPr lang="ru-RU" sz="16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1600" dirty="0" smtClean="0">
                <a:solidFill>
                  <a:srgbClr val="000066"/>
                </a:solidFill>
                <a:latin typeface="+mn-lt"/>
              </a:rPr>
              <a:t>Красносельского </a:t>
            </a:r>
            <a:r>
              <a:rPr lang="ru-RU" sz="1600" dirty="0">
                <a:solidFill>
                  <a:srgbClr val="000066"/>
                </a:solidFill>
                <a:latin typeface="+mn-lt"/>
              </a:rPr>
              <a:t>района Санкт-Петербурга</a:t>
            </a:r>
            <a:r>
              <a:rPr lang="ru-RU" sz="160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rgbClr val="000066"/>
                </a:solidFill>
              </a:rPr>
              <a:t/>
            </a:r>
            <a:br>
              <a:rPr lang="ru-RU" sz="1800" dirty="0" smtClean="0">
                <a:solidFill>
                  <a:srgbClr val="000066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b="1" dirty="0" smtClean="0">
                <a:solidFill>
                  <a:srgbClr val="000066"/>
                </a:solidFill>
                <a:latin typeface="+mn-lt"/>
              </a:rPr>
              <a:t>Одаренный </a:t>
            </a:r>
            <a:r>
              <a:rPr lang="ru-RU" b="1" dirty="0">
                <a:solidFill>
                  <a:srgbClr val="000066"/>
                </a:solidFill>
                <a:latin typeface="+mn-lt"/>
              </a:rPr>
              <a:t>ребенок: </a:t>
            </a:r>
            <a:r>
              <a:rPr lang="ru-RU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+mn-lt"/>
              </a:rPr>
            </a:br>
            <a:r>
              <a:rPr lang="ru-RU" b="1" dirty="0" smtClean="0">
                <a:solidFill>
                  <a:srgbClr val="000066"/>
                </a:solidFill>
                <a:latin typeface="+mn-lt"/>
              </a:rPr>
              <a:t>теоретические </a:t>
            </a:r>
            <a:r>
              <a:rPr lang="ru-RU" b="1" dirty="0">
                <a:solidFill>
                  <a:srgbClr val="000066"/>
                </a:solidFill>
                <a:latin typeface="+mn-lt"/>
              </a:rPr>
              <a:t>основания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6889" y="4927499"/>
            <a:ext cx="8492454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0066"/>
                </a:solidFill>
              </a:rPr>
              <a:t>Афанасьева Татьяна Максутовна, методист</a:t>
            </a:r>
          </a:p>
          <a:p>
            <a:pPr algn="r"/>
            <a:r>
              <a:rPr lang="ru-RU" sz="2000" dirty="0" smtClean="0">
                <a:solidFill>
                  <a:srgbClr val="000066"/>
                </a:solidFill>
              </a:rPr>
              <a:t>ЦПМСС Красносельского района</a:t>
            </a:r>
          </a:p>
          <a:p>
            <a:pPr algn="r"/>
            <a:endParaRPr lang="ru-RU" sz="2000" dirty="0">
              <a:solidFill>
                <a:srgbClr val="000066"/>
              </a:solidFill>
            </a:endParaRPr>
          </a:p>
          <a:p>
            <a:r>
              <a:rPr lang="ru-RU" sz="2000" b="1" dirty="0" smtClean="0">
                <a:solidFill>
                  <a:srgbClr val="000066"/>
                </a:solidFill>
              </a:rPr>
              <a:t>13 декабря 2023 года</a:t>
            </a:r>
            <a:endParaRPr lang="ru-RU" sz="2000" b="1" dirty="0">
              <a:solidFill>
                <a:srgbClr val="00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19" y="1748806"/>
            <a:ext cx="889101" cy="875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88" y="909061"/>
            <a:ext cx="791361" cy="79136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9" name="Рисунок 8" descr="https://sun9-52.userapi.com/impg/t57ycjcTIakOqjvlydC8y1CcCdT--ZGHz87lxQ/kOBi03-3yYg.jpg?size=1500x1500&amp;quality=96&amp;sign=ef58724d7a304e2851c7ad9bc8f2c344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0" y="111186"/>
            <a:ext cx="791361" cy="760754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32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1940" y="404950"/>
            <a:ext cx="8031860" cy="15022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  <a:latin typeface="+mn-lt"/>
              </a:rPr>
              <a:t>Виды одаренности</a:t>
            </a:r>
            <a:br>
              <a:rPr lang="ru-RU" sz="40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2200" dirty="0" smtClean="0">
                <a:solidFill>
                  <a:srgbClr val="000066"/>
                </a:solidFill>
                <a:latin typeface="+mn-lt"/>
              </a:rPr>
              <a:t>Систематизация </a:t>
            </a:r>
            <a:r>
              <a:rPr lang="ru-RU" sz="2200" dirty="0">
                <a:solidFill>
                  <a:srgbClr val="000066"/>
                </a:solidFill>
                <a:latin typeface="+mn-lt"/>
              </a:rPr>
              <a:t>видов одаренности определяется критерием, положенным в основу</a:t>
            </a:r>
            <a:br>
              <a:rPr lang="ru-RU" sz="2200" dirty="0">
                <a:solidFill>
                  <a:srgbClr val="000066"/>
                </a:solidFill>
                <a:latin typeface="+mn-lt"/>
              </a:rPr>
            </a:br>
            <a:r>
              <a:rPr lang="ru-RU" sz="2200" dirty="0" smtClean="0">
                <a:solidFill>
                  <a:srgbClr val="000066"/>
                </a:solidFill>
                <a:latin typeface="+mn-lt"/>
              </a:rPr>
              <a:t>классификации </a:t>
            </a:r>
            <a:r>
              <a:rPr lang="ru-RU" sz="22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+mn-lt"/>
              </a:rPr>
            </a:br>
            <a:endParaRPr lang="ru-RU" sz="2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1940" y="2325189"/>
            <a:ext cx="8031860" cy="419438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66"/>
                </a:solidFill>
              </a:rPr>
              <a:t>Критерии </a:t>
            </a:r>
            <a:r>
              <a:rPr lang="ru-RU" b="1" dirty="0">
                <a:solidFill>
                  <a:srgbClr val="000066"/>
                </a:solidFill>
              </a:rPr>
              <a:t>выделения видов </a:t>
            </a:r>
            <a:r>
              <a:rPr lang="ru-RU" b="1" dirty="0" smtClean="0">
                <a:solidFill>
                  <a:srgbClr val="000066"/>
                </a:solidFill>
              </a:rPr>
              <a:t>одаренности</a:t>
            </a:r>
            <a:endParaRPr lang="ru-RU" b="1" dirty="0">
              <a:solidFill>
                <a:srgbClr val="000066"/>
              </a:solidFill>
            </a:endParaRPr>
          </a:p>
          <a:p>
            <a:r>
              <a:rPr lang="ru-RU" dirty="0" smtClean="0">
                <a:solidFill>
                  <a:srgbClr val="000066"/>
                </a:solidFill>
              </a:rPr>
              <a:t>Вид </a:t>
            </a:r>
            <a:r>
              <a:rPr lang="ru-RU" dirty="0">
                <a:solidFill>
                  <a:srgbClr val="000066"/>
                </a:solidFill>
              </a:rPr>
              <a:t>деятельности и обеспечивающие ее сферы психики.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Степень </a:t>
            </a:r>
            <a:r>
              <a:rPr lang="ru-RU" dirty="0" err="1">
                <a:solidFill>
                  <a:srgbClr val="000066"/>
                </a:solidFill>
              </a:rPr>
              <a:t>сформированности</a:t>
            </a:r>
            <a:r>
              <a:rPr lang="ru-RU" dirty="0">
                <a:solidFill>
                  <a:srgbClr val="000066"/>
                </a:solidFill>
              </a:rPr>
              <a:t>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Форма </a:t>
            </a:r>
            <a:r>
              <a:rPr lang="ru-RU" dirty="0">
                <a:solidFill>
                  <a:srgbClr val="000066"/>
                </a:solidFill>
              </a:rPr>
              <a:t>проявлений.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Широта </a:t>
            </a:r>
            <a:r>
              <a:rPr lang="ru-RU" dirty="0">
                <a:solidFill>
                  <a:srgbClr val="000066"/>
                </a:solidFill>
              </a:rPr>
              <a:t>проявлений в различных видах деятельности.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Особенности </a:t>
            </a:r>
            <a:r>
              <a:rPr lang="ru-RU" dirty="0">
                <a:solidFill>
                  <a:srgbClr val="000066"/>
                </a:solidFill>
              </a:rPr>
              <a:t>возрастного развития.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832" y="83890"/>
            <a:ext cx="3204108" cy="3204108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93550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3" y="10723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0066"/>
                </a:solidFill>
                <a:latin typeface="+mn-lt"/>
              </a:rPr>
              <a:t>Виды одаренности </a:t>
            </a:r>
            <a:r>
              <a:rPr lang="ru-RU" sz="3600" dirty="0">
                <a:solidFill>
                  <a:srgbClr val="000066"/>
                </a:solidFill>
                <a:latin typeface="+mn-lt"/>
              </a:rPr>
              <a:t>п</a:t>
            </a:r>
            <a:r>
              <a:rPr lang="ru-RU" sz="3600" dirty="0" smtClean="0">
                <a:solidFill>
                  <a:srgbClr val="000066"/>
                </a:solidFill>
                <a:latin typeface="+mn-lt"/>
              </a:rPr>
              <a:t>о </a:t>
            </a:r>
            <a:r>
              <a:rPr lang="ru-RU" sz="3600" dirty="0">
                <a:solidFill>
                  <a:srgbClr val="000066"/>
                </a:solidFill>
                <a:latin typeface="+mn-lt"/>
              </a:rPr>
              <a:t>критерию </a:t>
            </a:r>
            <a:r>
              <a:rPr lang="ru-RU" sz="3600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000066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«</a:t>
            </a:r>
            <a:r>
              <a:rPr lang="ru-RU" sz="3600" b="1" dirty="0">
                <a:solidFill>
                  <a:srgbClr val="000066"/>
                </a:solidFill>
                <a:latin typeface="+mn-lt"/>
              </a:rPr>
              <a:t>В</a:t>
            </a:r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ид </a:t>
            </a:r>
            <a:r>
              <a:rPr lang="ru-RU" sz="3600" b="1" dirty="0">
                <a:solidFill>
                  <a:srgbClr val="000066"/>
                </a:solidFill>
                <a:latin typeface="+mn-lt"/>
              </a:rPr>
              <a:t>деятельности и обеспечивающие ее сферы психики»</a:t>
            </a:r>
            <a:endParaRPr lang="ru-RU" sz="36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692" y="1622148"/>
            <a:ext cx="5209903" cy="1569660"/>
          </a:xfrm>
          <a:ln w="28575">
            <a:solidFill>
              <a:srgbClr val="000066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0066"/>
                </a:solidFill>
              </a:rPr>
              <a:t>Основные виды деятельности: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0066"/>
                </a:solidFill>
              </a:rPr>
              <a:t>практическая,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0066"/>
                </a:solidFill>
              </a:rPr>
              <a:t>теоретическая (познавательная),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0066"/>
                </a:solidFill>
              </a:rPr>
              <a:t>художественно-эстетическая,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0066"/>
                </a:solidFill>
              </a:rPr>
              <a:t>коммуникативная,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000066"/>
                </a:solidFill>
              </a:rPr>
              <a:t>духовно-ценностная</a:t>
            </a:r>
            <a:endParaRPr lang="ru-RU" sz="1800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5709" y="1622148"/>
            <a:ext cx="5212081" cy="1569660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</a:rPr>
              <a:t>Сферы психики </a:t>
            </a:r>
            <a:endParaRPr lang="ru-RU" sz="2400" b="1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интеллектуальная,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66"/>
                </a:solidFill>
              </a:rPr>
              <a:t>э</a:t>
            </a:r>
            <a:r>
              <a:rPr lang="ru-RU" sz="2400" dirty="0" smtClean="0">
                <a:solidFill>
                  <a:srgbClr val="000066"/>
                </a:solidFill>
              </a:rPr>
              <a:t>моциональная,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мотивационно-волевая</a:t>
            </a:r>
            <a:endParaRPr lang="ru-RU" sz="2400" dirty="0">
              <a:solidFill>
                <a:srgbClr val="000066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080363" y="3309762"/>
            <a:ext cx="2214154" cy="515789"/>
          </a:xfrm>
          <a:prstGeom prst="downArrow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27417" y="3943505"/>
            <a:ext cx="4532812" cy="36933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Виды одаренности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205" y="3369927"/>
            <a:ext cx="2741023" cy="1384995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В практической деятельности: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66"/>
                </a:solidFill>
              </a:rPr>
              <a:t>одаренность </a:t>
            </a:r>
            <a:r>
              <a:rPr lang="ru-RU" sz="1600" dirty="0">
                <a:solidFill>
                  <a:srgbClr val="000066"/>
                </a:solidFill>
              </a:rPr>
              <a:t>в </a:t>
            </a:r>
            <a:r>
              <a:rPr lang="ru-RU" sz="1600" dirty="0" smtClean="0">
                <a:solidFill>
                  <a:srgbClr val="000066"/>
                </a:solidFill>
              </a:rPr>
              <a:t>ремеслах,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66"/>
                </a:solidFill>
              </a:rPr>
              <a:t>спортивная</a:t>
            </a:r>
            <a:endParaRPr lang="ru-RU" sz="1600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66"/>
                </a:solidFill>
              </a:rPr>
              <a:t>организационная</a:t>
            </a:r>
            <a:endParaRPr lang="ru-RU" sz="1600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7428" y="4852040"/>
            <a:ext cx="2893423" cy="1384995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В познавательной </a:t>
            </a:r>
            <a:r>
              <a:rPr lang="ru-RU" b="1" dirty="0" smtClean="0">
                <a:solidFill>
                  <a:srgbClr val="000066"/>
                </a:solidFill>
              </a:rPr>
              <a:t>деятельности: </a:t>
            </a:r>
            <a:r>
              <a:rPr lang="ru-RU" sz="1600" dirty="0" smtClean="0">
                <a:solidFill>
                  <a:srgbClr val="000066"/>
                </a:solidFill>
              </a:rPr>
              <a:t>одаренность </a:t>
            </a:r>
            <a:r>
              <a:rPr lang="ru-RU" sz="1600" dirty="0">
                <a:solidFill>
                  <a:srgbClr val="000066"/>
                </a:solidFill>
              </a:rPr>
              <a:t>в области естественных и</a:t>
            </a:r>
          </a:p>
          <a:p>
            <a:r>
              <a:rPr lang="ru-RU" sz="1600" dirty="0">
                <a:solidFill>
                  <a:srgbClr val="000066"/>
                </a:solidFill>
              </a:rPr>
              <a:t>гуманитарных наук, интеллектуальных игр и др</a:t>
            </a:r>
            <a:r>
              <a:rPr lang="ru-RU" sz="1600" dirty="0" smtClean="0">
                <a:solidFill>
                  <a:srgbClr val="000066"/>
                </a:solidFill>
              </a:rPr>
              <a:t>.</a:t>
            </a:r>
            <a:endParaRPr lang="ru-RU" sz="1600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1705" y="4725328"/>
            <a:ext cx="3074126" cy="195438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В художественно-эстетической </a:t>
            </a:r>
            <a:r>
              <a:rPr lang="ru-RU" b="1" dirty="0" smtClean="0">
                <a:solidFill>
                  <a:srgbClr val="000066"/>
                </a:solidFill>
              </a:rPr>
              <a:t>деятельности:</a:t>
            </a:r>
            <a:endParaRPr lang="ru-RU" b="1" dirty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rgbClr val="000066"/>
                </a:solidFill>
              </a:rPr>
              <a:t>хореографическая,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rgbClr val="000066"/>
                </a:solidFill>
              </a:rPr>
              <a:t>сценическая,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rgbClr val="000066"/>
                </a:solidFill>
              </a:rPr>
              <a:t>литературно-поэтическая,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rgbClr val="000066"/>
                </a:solidFill>
              </a:rPr>
              <a:t>изобразительная,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rgbClr val="000066"/>
                </a:solidFill>
              </a:rPr>
              <a:t>музыкальная</a:t>
            </a:r>
            <a:endParaRPr lang="ru-RU" sz="1700" dirty="0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7246" y="3462259"/>
            <a:ext cx="2926080" cy="120032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В коммуникативной </a:t>
            </a:r>
            <a:r>
              <a:rPr lang="ru-RU" b="1" dirty="0" smtClean="0">
                <a:solidFill>
                  <a:srgbClr val="000066"/>
                </a:solidFill>
              </a:rPr>
              <a:t>деятельности: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л</a:t>
            </a:r>
            <a:r>
              <a:rPr lang="ru-RU" dirty="0" smtClean="0">
                <a:solidFill>
                  <a:srgbClr val="000066"/>
                </a:solidFill>
              </a:rPr>
              <a:t>идерская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rgbClr val="000066"/>
                </a:solidFill>
              </a:rPr>
              <a:t>аттрактивная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6685" y="4872876"/>
            <a:ext cx="3286125" cy="1384995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В духовно-ценностной деятельности: </a:t>
            </a:r>
            <a:r>
              <a:rPr lang="ru-RU" sz="1600" dirty="0" smtClean="0">
                <a:solidFill>
                  <a:srgbClr val="000066"/>
                </a:solidFill>
              </a:rPr>
              <a:t>одаренность</a:t>
            </a:r>
            <a:r>
              <a:rPr lang="ru-RU" sz="1600" dirty="0">
                <a:solidFill>
                  <a:srgbClr val="000066"/>
                </a:solidFill>
              </a:rPr>
              <a:t>, которая проявляется в создании новых духовных</a:t>
            </a:r>
          </a:p>
          <a:p>
            <a:r>
              <a:rPr lang="ru-RU" sz="1600" dirty="0">
                <a:solidFill>
                  <a:srgbClr val="000066"/>
                </a:solidFill>
              </a:rPr>
              <a:t>ценностей и служении людям.</a:t>
            </a:r>
          </a:p>
        </p:txBody>
      </p:sp>
    </p:spTree>
    <p:extLst>
      <p:ext uri="{BB962C8B-B14F-4D97-AF65-F5344CB8AC3E}">
        <p14:creationId xmlns:p14="http://schemas.microsoft.com/office/powerpoint/2010/main" val="381327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4776"/>
            <a:ext cx="10515600" cy="9402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0066"/>
                </a:solidFill>
                <a:latin typeface="+mn-lt"/>
              </a:rPr>
              <a:t>Виды одаренности </a:t>
            </a:r>
            <a:r>
              <a:rPr lang="ru-RU" sz="3600" dirty="0" smtClean="0">
                <a:solidFill>
                  <a:srgbClr val="000066"/>
                </a:solidFill>
                <a:latin typeface="+mn-lt"/>
              </a:rPr>
              <a:t>по </a:t>
            </a:r>
            <a:r>
              <a:rPr lang="ru-RU" sz="3600" dirty="0">
                <a:solidFill>
                  <a:srgbClr val="000066"/>
                </a:solidFill>
                <a:latin typeface="+mn-lt"/>
              </a:rPr>
              <a:t>критерию </a:t>
            </a:r>
            <a:r>
              <a:rPr lang="ru-RU" sz="3600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000066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«</a:t>
            </a:r>
            <a:r>
              <a:rPr lang="ru-RU" sz="3600" b="1" dirty="0">
                <a:solidFill>
                  <a:srgbClr val="000066"/>
                </a:solidFill>
                <a:latin typeface="+mn-lt"/>
              </a:rPr>
              <a:t>С</a:t>
            </a:r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тепень </a:t>
            </a:r>
            <a:r>
              <a:rPr lang="ru-RU" sz="3600" b="1" dirty="0" err="1">
                <a:solidFill>
                  <a:srgbClr val="000066"/>
                </a:solidFill>
                <a:latin typeface="+mn-lt"/>
              </a:rPr>
              <a:t>сформированности</a:t>
            </a:r>
            <a:r>
              <a:rPr lang="ru-RU" sz="3600" b="1" dirty="0">
                <a:solidFill>
                  <a:srgbClr val="000066"/>
                </a:solidFill>
                <a:latin typeface="+mn-lt"/>
              </a:rPr>
              <a:t> одаренности» </a:t>
            </a:r>
            <a:endParaRPr lang="ru-RU" sz="36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4570" y="1302714"/>
            <a:ext cx="5157787" cy="38977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Актуальная</a:t>
            </a:r>
            <a:r>
              <a:rPr lang="ru-RU" sz="3200" dirty="0" smtClean="0">
                <a:solidFill>
                  <a:srgbClr val="000066"/>
                </a:solidFill>
              </a:rPr>
              <a:t> одаренность -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570" y="1883160"/>
            <a:ext cx="5157787" cy="3684588"/>
          </a:xfrm>
          <a:ln w="28575">
            <a:solidFill>
              <a:srgbClr val="000066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это психологическая характеристика ребенка с такими </a:t>
            </a:r>
            <a:r>
              <a:rPr lang="ru-RU" dirty="0" smtClean="0">
                <a:solidFill>
                  <a:srgbClr val="000066"/>
                </a:solidFill>
              </a:rPr>
              <a:t>наличными (</a:t>
            </a:r>
            <a:r>
              <a:rPr lang="ru-RU" dirty="0">
                <a:solidFill>
                  <a:srgbClr val="000066"/>
                </a:solidFill>
              </a:rPr>
              <a:t>уже достигнутыми) показателями психического развития, которые проявляются в более </a:t>
            </a:r>
            <a:r>
              <a:rPr lang="ru-RU" dirty="0" smtClean="0">
                <a:solidFill>
                  <a:srgbClr val="000066"/>
                </a:solidFill>
              </a:rPr>
              <a:t>высоком уровне </a:t>
            </a:r>
            <a:r>
              <a:rPr lang="ru-RU" dirty="0">
                <a:solidFill>
                  <a:srgbClr val="000066"/>
                </a:solidFill>
              </a:rPr>
              <a:t>выполнения деятельности в конкретной предметной области по сравнению с возрастной </a:t>
            </a:r>
            <a:r>
              <a:rPr lang="ru-RU" dirty="0" smtClean="0">
                <a:solidFill>
                  <a:srgbClr val="000066"/>
                </a:solidFill>
              </a:rPr>
              <a:t>и социальной </a:t>
            </a:r>
            <a:r>
              <a:rPr lang="ru-RU" dirty="0">
                <a:solidFill>
                  <a:srgbClr val="000066"/>
                </a:solidFill>
              </a:rPr>
              <a:t>нормами.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2800" y="1298292"/>
            <a:ext cx="5572330" cy="38977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Потенциальная </a:t>
            </a:r>
            <a:r>
              <a:rPr lang="ru-RU" sz="3200" dirty="0" smtClean="0">
                <a:solidFill>
                  <a:srgbClr val="000066"/>
                </a:solidFill>
              </a:rPr>
              <a:t>одаренность -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1898333"/>
            <a:ext cx="5492931" cy="3669415"/>
          </a:xfrm>
          <a:ln w="28575">
            <a:solidFill>
              <a:srgbClr val="00006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000066"/>
                </a:solidFill>
              </a:rPr>
              <a:t>это психологическая характеристика ребенка, который </a:t>
            </a:r>
            <a:r>
              <a:rPr lang="ru-RU" sz="2600" dirty="0" smtClean="0">
                <a:solidFill>
                  <a:srgbClr val="000066"/>
                </a:solidFill>
              </a:rPr>
              <a:t>имеет лишь </a:t>
            </a:r>
            <a:r>
              <a:rPr lang="ru-RU" sz="2600" dirty="0">
                <a:solidFill>
                  <a:srgbClr val="000066"/>
                </a:solidFill>
              </a:rPr>
              <a:t>определенные психические возможности (потенциал) для высоких достижений в том или </a:t>
            </a:r>
            <a:r>
              <a:rPr lang="ru-RU" sz="2600" dirty="0" smtClean="0">
                <a:solidFill>
                  <a:srgbClr val="000066"/>
                </a:solidFill>
              </a:rPr>
              <a:t>ином виде </a:t>
            </a:r>
            <a:r>
              <a:rPr lang="ru-RU" sz="2600" dirty="0">
                <a:solidFill>
                  <a:srgbClr val="000066"/>
                </a:solidFill>
              </a:rPr>
              <a:t>деятельности, но не может реализовать свои возможности в данный момент времени в силу </a:t>
            </a:r>
            <a:r>
              <a:rPr lang="ru-RU" sz="2600" dirty="0" smtClean="0">
                <a:solidFill>
                  <a:srgbClr val="000066"/>
                </a:solidFill>
              </a:rPr>
              <a:t>их функциональной </a:t>
            </a:r>
            <a:r>
              <a:rPr lang="ru-RU" sz="2600" dirty="0">
                <a:solidFill>
                  <a:srgbClr val="000066"/>
                </a:solidFill>
              </a:rPr>
              <a:t>недостаточности.</a:t>
            </a:r>
          </a:p>
        </p:txBody>
      </p:sp>
    </p:spTree>
    <p:extLst>
      <p:ext uri="{BB962C8B-B14F-4D97-AF65-F5344CB8AC3E}">
        <p14:creationId xmlns:p14="http://schemas.microsoft.com/office/powerpoint/2010/main" val="140777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56119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0066"/>
                </a:solidFill>
                <a:latin typeface="+mn-lt"/>
              </a:rPr>
              <a:t>Виды одаренности </a:t>
            </a:r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по </a:t>
            </a:r>
            <a:r>
              <a:rPr lang="ru-RU" sz="3600" b="1" dirty="0">
                <a:solidFill>
                  <a:srgbClr val="000066"/>
                </a:solidFill>
                <a:latin typeface="+mn-lt"/>
              </a:rPr>
              <a:t>критерию </a:t>
            </a:r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«Форма </a:t>
            </a:r>
            <a:r>
              <a:rPr lang="ru-RU" sz="3600" b="1" dirty="0">
                <a:solidFill>
                  <a:srgbClr val="000066"/>
                </a:solidFill>
                <a:latin typeface="+mn-lt"/>
              </a:rPr>
              <a:t>проявления»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2404" y="1157764"/>
            <a:ext cx="5157787" cy="36970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Явная одаренность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2404" y="1570196"/>
            <a:ext cx="5157787" cy="2818924"/>
          </a:xfrm>
          <a:ln>
            <a:solidFill>
              <a:srgbClr val="00006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обнаруживает себя в деятельности ребенка достаточно ярко и отчетливо (</a:t>
            </a:r>
            <a:r>
              <a:rPr lang="ru-RU" dirty="0" smtClean="0">
                <a:solidFill>
                  <a:srgbClr val="000066"/>
                </a:solidFill>
              </a:rPr>
              <a:t>как бы </a:t>
            </a:r>
            <a:r>
              <a:rPr lang="ru-RU" dirty="0">
                <a:solidFill>
                  <a:srgbClr val="000066"/>
                </a:solidFill>
              </a:rPr>
              <a:t>«сама по себе»), в том числе и при неблагоприятных условиях.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56963" y="1126809"/>
            <a:ext cx="5183188" cy="40889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Скрытая одаренность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19657" y="1570196"/>
            <a:ext cx="5257800" cy="2818924"/>
          </a:xfrm>
          <a:ln>
            <a:solidFill>
              <a:srgbClr val="00006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проявляется в атипичной, замаскированной форме, она не </a:t>
            </a:r>
            <a:r>
              <a:rPr lang="ru-RU" dirty="0" smtClean="0">
                <a:solidFill>
                  <a:srgbClr val="000066"/>
                </a:solidFill>
              </a:rPr>
              <a:t>замечается окружающими</a:t>
            </a:r>
            <a:r>
              <a:rPr lang="ru-RU" dirty="0">
                <a:solidFill>
                  <a:srgbClr val="000066"/>
                </a:solidFill>
              </a:rPr>
              <a:t>. В результате возрастает опасность ошибочных заключений об отсутствии </a:t>
            </a:r>
            <a:r>
              <a:rPr lang="ru-RU" dirty="0" smtClean="0">
                <a:solidFill>
                  <a:srgbClr val="000066"/>
                </a:solidFill>
              </a:rPr>
              <a:t>одаренности ребенка</a:t>
            </a:r>
            <a:r>
              <a:rPr lang="ru-RU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787" y="4545874"/>
            <a:ext cx="10515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</a:rPr>
              <a:t>Причины, порождающие феномен скрытой одаренности, кроются в специфике культурной среды</a:t>
            </a:r>
            <a:r>
              <a:rPr lang="ru-RU" sz="2400" dirty="0" smtClean="0">
                <a:solidFill>
                  <a:srgbClr val="000066"/>
                </a:solidFill>
              </a:rPr>
              <a:t>, в </a:t>
            </a:r>
            <a:r>
              <a:rPr lang="ru-RU" sz="2400" dirty="0">
                <a:solidFill>
                  <a:srgbClr val="000066"/>
                </a:solidFill>
              </a:rPr>
              <a:t>которой формируется ребенок, в особенностях его взаимодействия с окружающими людьми, </a:t>
            </a:r>
            <a:r>
              <a:rPr lang="ru-RU" sz="2400" dirty="0" smtClean="0">
                <a:solidFill>
                  <a:srgbClr val="000066"/>
                </a:solidFill>
              </a:rPr>
              <a:t>в ошибках</a:t>
            </a:r>
            <a:r>
              <a:rPr lang="ru-RU" sz="2400" dirty="0">
                <a:solidFill>
                  <a:srgbClr val="000066"/>
                </a:solidFill>
              </a:rPr>
              <a:t>, допущенных взрослыми при его воспитании и развитии, и т. п.</a:t>
            </a:r>
          </a:p>
        </p:txBody>
      </p:sp>
    </p:spTree>
    <p:extLst>
      <p:ext uri="{BB962C8B-B14F-4D97-AF65-F5344CB8AC3E}">
        <p14:creationId xmlns:p14="http://schemas.microsoft.com/office/powerpoint/2010/main" val="381216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183"/>
            <a:ext cx="10515600" cy="954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0066"/>
                </a:solidFill>
                <a:latin typeface="+mn-lt"/>
              </a:rPr>
              <a:t>Виды одаренности </a:t>
            </a:r>
            <a:br>
              <a:rPr lang="ru-RU" sz="3600" dirty="0" smtClean="0">
                <a:solidFill>
                  <a:srgbClr val="000066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по критерию «</a:t>
            </a:r>
            <a:r>
              <a:rPr lang="ru-RU" sz="3600" b="1" dirty="0">
                <a:solidFill>
                  <a:srgbClr val="000066"/>
                </a:solidFill>
                <a:latin typeface="+mn-lt"/>
              </a:rPr>
              <a:t>О</a:t>
            </a:r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собенности </a:t>
            </a:r>
            <a:r>
              <a:rPr lang="ru-RU" sz="3600" b="1" dirty="0">
                <a:solidFill>
                  <a:srgbClr val="000066"/>
                </a:solidFill>
                <a:latin typeface="+mn-lt"/>
              </a:rPr>
              <a:t>возрастного развития»</a:t>
            </a:r>
            <a:r>
              <a:rPr lang="ru-RU" sz="3600" dirty="0">
                <a:solidFill>
                  <a:srgbClr val="000066"/>
                </a:solidFill>
                <a:latin typeface="+mn-lt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43186"/>
            <a:ext cx="5181600" cy="747758"/>
          </a:xfrm>
          <a:ln w="28575">
            <a:solidFill>
              <a:srgbClr val="000066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0066"/>
                </a:solidFill>
              </a:rPr>
              <a:t>Р</a:t>
            </a:r>
            <a:r>
              <a:rPr lang="ru-RU" b="1" dirty="0" smtClean="0">
                <a:solidFill>
                  <a:srgbClr val="000066"/>
                </a:solidFill>
              </a:rPr>
              <a:t>анняя </a:t>
            </a:r>
            <a:r>
              <a:rPr lang="ru-RU" b="1" dirty="0">
                <a:solidFill>
                  <a:srgbClr val="000066"/>
                </a:solidFill>
              </a:rPr>
              <a:t>одаренность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43186"/>
            <a:ext cx="5181600" cy="747758"/>
          </a:xfrm>
          <a:ln w="28575">
            <a:solidFill>
              <a:srgbClr val="000066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0066"/>
                </a:solidFill>
              </a:rPr>
              <a:t>П</a:t>
            </a:r>
            <a:r>
              <a:rPr lang="ru-RU" b="1" dirty="0" smtClean="0">
                <a:solidFill>
                  <a:srgbClr val="000066"/>
                </a:solidFill>
              </a:rPr>
              <a:t>оздняя </a:t>
            </a:r>
            <a:r>
              <a:rPr lang="ru-RU" b="1" dirty="0">
                <a:solidFill>
                  <a:srgbClr val="000066"/>
                </a:solidFill>
              </a:rPr>
              <a:t>одаренность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383552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0066"/>
                </a:solidFill>
              </a:rPr>
              <a:t>Существует определенная зависимость между возрастом, в котором проявляется одаренность, </a:t>
            </a:r>
            <a:r>
              <a:rPr lang="ru-RU" sz="2000" dirty="0" smtClean="0">
                <a:solidFill>
                  <a:srgbClr val="000066"/>
                </a:solidFill>
              </a:rPr>
              <a:t>и областью </a:t>
            </a:r>
            <a:r>
              <a:rPr lang="ru-RU" sz="2000" dirty="0">
                <a:solidFill>
                  <a:srgbClr val="000066"/>
                </a:solidFill>
              </a:rPr>
              <a:t>деятельности. Наиболее рано дарования проявляются в сфере искусства, особенно в музыке.</a:t>
            </a:r>
          </a:p>
          <a:p>
            <a:pPr algn="just"/>
            <a:r>
              <a:rPr lang="ru-RU" sz="2000" dirty="0">
                <a:solidFill>
                  <a:srgbClr val="000066"/>
                </a:solidFill>
              </a:rPr>
              <a:t>Несколько позднее одаренность проявляется в сфере изобразительного искусства. В науке </a:t>
            </a:r>
            <a:r>
              <a:rPr lang="ru-RU" sz="2000" dirty="0" smtClean="0">
                <a:solidFill>
                  <a:srgbClr val="000066"/>
                </a:solidFill>
              </a:rPr>
              <a:t>достижение значимых </a:t>
            </a:r>
            <a:r>
              <a:rPr lang="ru-RU" sz="2000" dirty="0">
                <a:solidFill>
                  <a:srgbClr val="000066"/>
                </a:solidFill>
              </a:rPr>
              <a:t>результатов в виде выдающихся открытий, создании новых областей и </a:t>
            </a:r>
            <a:r>
              <a:rPr lang="ru-RU" sz="2000" dirty="0" smtClean="0">
                <a:solidFill>
                  <a:srgbClr val="000066"/>
                </a:solidFill>
              </a:rPr>
              <a:t>методов исследования </a:t>
            </a:r>
            <a:r>
              <a:rPr lang="ru-RU" sz="2000" dirty="0">
                <a:solidFill>
                  <a:srgbClr val="000066"/>
                </a:solidFill>
              </a:rPr>
              <a:t>и т. п. происходит обычно позднее, чем в искусстве.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396" y="4322544"/>
            <a:ext cx="5407404" cy="2246769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66"/>
                </a:solidFill>
              </a:rPr>
              <a:t>У</a:t>
            </a:r>
            <a:r>
              <a:rPr lang="ru-RU" sz="1400" dirty="0" smtClean="0">
                <a:solidFill>
                  <a:srgbClr val="000066"/>
                </a:solidFill>
              </a:rPr>
              <a:t> </a:t>
            </a:r>
            <a:r>
              <a:rPr lang="ru-RU" sz="1400" dirty="0">
                <a:solidFill>
                  <a:srgbClr val="000066"/>
                </a:solidFill>
              </a:rPr>
              <a:t>Моцарта музыкальный талант проявился уже в 3 года, у Гайдна </a:t>
            </a:r>
            <a:r>
              <a:rPr lang="ru-RU" sz="1400" dirty="0" smtClean="0">
                <a:solidFill>
                  <a:srgbClr val="000066"/>
                </a:solidFill>
              </a:rPr>
              <a:t>- в </a:t>
            </a:r>
            <a:r>
              <a:rPr lang="ru-RU" sz="1400" dirty="0">
                <a:solidFill>
                  <a:srgbClr val="000066"/>
                </a:solidFill>
              </a:rPr>
              <a:t>4. Талант живописца у Рафаэля стал заметен в 8 лет, у Ван Дейка - в 10, у Микеланджело -в 13, у И. </a:t>
            </a:r>
            <a:r>
              <a:rPr lang="ru-RU" sz="1400" dirty="0" smtClean="0">
                <a:solidFill>
                  <a:srgbClr val="000066"/>
                </a:solidFill>
              </a:rPr>
              <a:t>Е. Репина </a:t>
            </a:r>
            <a:r>
              <a:rPr lang="ru-RU" sz="1400" dirty="0">
                <a:solidFill>
                  <a:srgbClr val="000066"/>
                </a:solidFill>
              </a:rPr>
              <a:t>- в 5 лет. Известный русский художник К. Брюллов поступил в Академию художеств в 9 лет. А. С. Пушкин стал сочинять стихи с 8, Н. А. Некрасов - с 9 лет. Выдающийся физик А. Ампер и математик К. Гаусс проявили свои способности в 4 года. </a:t>
            </a:r>
            <a:r>
              <a:rPr lang="ru-RU" sz="1400" dirty="0" smtClean="0">
                <a:solidFill>
                  <a:srgbClr val="000066"/>
                </a:solidFill>
              </a:rPr>
              <a:t>Б. Паскаль </a:t>
            </a:r>
            <a:r>
              <a:rPr lang="ru-RU" sz="1400" dirty="0">
                <a:solidFill>
                  <a:srgbClr val="000066"/>
                </a:solidFill>
              </a:rPr>
              <a:t>в 10 лет придумал теорию акустики, основываясь на звуках, производимых тарелками, когда их расставляли на столе, а в 15 лет написал знаменитый трактат о конических сечениях.</a:t>
            </a:r>
            <a:endParaRPr lang="ru-RU" sz="1400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693" y="4408702"/>
            <a:ext cx="4806891" cy="2062103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66"/>
                </a:solidFill>
              </a:rPr>
              <a:t>Обращаясь к истории живописи, можно указать на частые случаи внезапного проявления таланта живописца в зрелом возрасте (французские художники Гоген, Ван Гог, Матисс). Но еще ни один из «вундеркиндов», получивших первую премию на очень модных в XX в. выставках детского изобразительного творчества, не развился в значительного живописца </a:t>
            </a:r>
            <a:endParaRPr lang="ru-RU" sz="1600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083728"/>
            <a:ext cx="48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НО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8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4775"/>
            <a:ext cx="10515600" cy="1576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0066"/>
                </a:solidFill>
                <a:latin typeface="+mn-lt"/>
              </a:rPr>
              <a:t>Виды одаренности </a:t>
            </a:r>
            <a:br>
              <a:rPr lang="ru-RU" dirty="0">
                <a:solidFill>
                  <a:srgbClr val="000066"/>
                </a:solidFill>
                <a:latin typeface="+mn-lt"/>
              </a:rPr>
            </a:br>
            <a:r>
              <a:rPr lang="ru-RU" b="1" dirty="0">
                <a:solidFill>
                  <a:srgbClr val="000066"/>
                </a:solidFill>
                <a:latin typeface="+mn-lt"/>
              </a:rPr>
              <a:t>по критерию «Широта проявлений в различных видах деятельности»</a:t>
            </a:r>
            <a:endParaRPr lang="ru-RU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828799"/>
            <a:ext cx="5157787" cy="676275"/>
          </a:xfrm>
        </p:spPr>
        <p:txBody>
          <a:bodyPr>
            <a:normAutofit fontScale="47500" lnSpcReduction="20000"/>
          </a:bodyPr>
          <a:lstStyle/>
          <a:p>
            <a:endParaRPr lang="ru-RU" sz="3200" dirty="0" smtClean="0">
              <a:solidFill>
                <a:srgbClr val="000066"/>
              </a:solidFill>
            </a:endParaRPr>
          </a:p>
          <a:p>
            <a:pPr algn="ctr"/>
            <a:r>
              <a:rPr lang="ru-RU" sz="5100" dirty="0" smtClean="0">
                <a:solidFill>
                  <a:srgbClr val="000066"/>
                </a:solidFill>
              </a:rPr>
              <a:t>Общая </a:t>
            </a:r>
            <a:r>
              <a:rPr lang="ru-RU" sz="5100" dirty="0">
                <a:solidFill>
                  <a:srgbClr val="000066"/>
                </a:solidFill>
              </a:rPr>
              <a:t>одаренность</a:t>
            </a:r>
          </a:p>
          <a:p>
            <a:pPr algn="ctr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195" y="2505074"/>
            <a:ext cx="5671003" cy="2419623"/>
          </a:xfrm>
          <a:ln w="28575">
            <a:solidFill>
              <a:srgbClr val="00006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100" dirty="0">
                <a:solidFill>
                  <a:srgbClr val="000066"/>
                </a:solidFill>
              </a:rPr>
              <a:t>проявляется по отношению к различным видам деятельности и выступает как основа их продуктивности.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1681164"/>
            <a:ext cx="5183189" cy="6179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66"/>
                </a:solidFill>
              </a:rPr>
              <a:t>Специальная одаренность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41127" cy="2419622"/>
          </a:xfrm>
          <a:ln w="28575">
            <a:solidFill>
              <a:srgbClr val="00006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66"/>
                </a:solidFill>
              </a:rPr>
              <a:t>обнаруживает </a:t>
            </a:r>
            <a:r>
              <a:rPr lang="ru-RU" dirty="0">
                <a:solidFill>
                  <a:srgbClr val="000066"/>
                </a:solidFill>
              </a:rPr>
              <a:t>себя в конкретных видах деятельности и </a:t>
            </a:r>
            <a:r>
              <a:rPr lang="ru-RU" dirty="0" smtClean="0">
                <a:solidFill>
                  <a:srgbClr val="000066"/>
                </a:solidFill>
              </a:rPr>
              <a:t>обычно определяется </a:t>
            </a:r>
            <a:r>
              <a:rPr lang="ru-RU" dirty="0">
                <a:solidFill>
                  <a:srgbClr val="000066"/>
                </a:solidFill>
              </a:rPr>
              <a:t>в отношении отдельных областей (поэзия, математика, спорт, общение и т. д.).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195" y="5130708"/>
            <a:ext cx="116651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66"/>
                </a:solidFill>
              </a:rPr>
              <a:t>Под влиянием общей </a:t>
            </a:r>
            <a:r>
              <a:rPr lang="ru-RU" sz="2000" dirty="0">
                <a:solidFill>
                  <a:srgbClr val="000066"/>
                </a:solidFill>
              </a:rPr>
              <a:t>одаренности проявления специальной одаренности выходят на качественно более </a:t>
            </a:r>
            <a:r>
              <a:rPr lang="ru-RU" sz="2000" dirty="0" smtClean="0">
                <a:solidFill>
                  <a:srgbClr val="000066"/>
                </a:solidFill>
              </a:rPr>
              <a:t>высокий уровень </a:t>
            </a:r>
            <a:r>
              <a:rPr lang="ru-RU" sz="2000" dirty="0">
                <a:solidFill>
                  <a:srgbClr val="000066"/>
                </a:solidFill>
              </a:rPr>
              <a:t>освоения конкретной деятельности (в области музыки, поэзии, спорта, лидерства и т. д.). </a:t>
            </a:r>
            <a:r>
              <a:rPr lang="ru-RU" sz="2000" dirty="0" smtClean="0">
                <a:solidFill>
                  <a:srgbClr val="000066"/>
                </a:solidFill>
              </a:rPr>
              <a:t>Специальная </a:t>
            </a:r>
            <a:r>
              <a:rPr lang="ru-RU" sz="2000" dirty="0">
                <a:solidFill>
                  <a:srgbClr val="000066"/>
                </a:solidFill>
              </a:rPr>
              <a:t>одаренность оказывает влияние на избирательную специализацию </a:t>
            </a:r>
            <a:r>
              <a:rPr lang="ru-RU" sz="2000" dirty="0" smtClean="0">
                <a:solidFill>
                  <a:srgbClr val="000066"/>
                </a:solidFill>
              </a:rPr>
              <a:t>общих психических </a:t>
            </a:r>
            <a:r>
              <a:rPr lang="ru-RU" sz="2000" dirty="0">
                <a:solidFill>
                  <a:srgbClr val="000066"/>
                </a:solidFill>
              </a:rPr>
              <a:t>ресурсов личности, усиливая тем самым индивидуальное своеобразие и </a:t>
            </a:r>
            <a:r>
              <a:rPr lang="ru-RU" sz="2000" dirty="0" smtClean="0">
                <a:solidFill>
                  <a:srgbClr val="000066"/>
                </a:solidFill>
              </a:rPr>
              <a:t>самобытность одаренного </a:t>
            </a:r>
            <a:r>
              <a:rPr lang="ru-RU" sz="2000" dirty="0">
                <a:solidFill>
                  <a:srgbClr val="000066"/>
                </a:solidFill>
              </a:rPr>
              <a:t>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47861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033" y="88289"/>
            <a:ext cx="10515600" cy="406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latin typeface="+mn-lt"/>
              </a:rPr>
              <a:t>Виды специальной одаренности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281" y="494950"/>
            <a:ext cx="11711031" cy="6363049"/>
          </a:xfrm>
          <a:ln>
            <a:solidFill>
              <a:srgbClr val="000066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500" i="1" dirty="0">
                <a:solidFill>
                  <a:srgbClr val="000066"/>
                </a:solidFill>
              </a:rPr>
              <a:t>Социальная одаренность -  </a:t>
            </a:r>
            <a:r>
              <a:rPr lang="ru-RU" sz="1500" dirty="0">
                <a:solidFill>
                  <a:srgbClr val="000066"/>
                </a:solidFill>
              </a:rPr>
              <a:t>это исключительная способность устанавливать зрелые, конструктивные взаимоотношения с другими людьми</a:t>
            </a:r>
            <a:r>
              <a:rPr lang="ru-RU" sz="1500" dirty="0" smtClean="0">
                <a:solidFill>
                  <a:srgbClr val="000066"/>
                </a:solidFill>
              </a:rPr>
              <a:t>. Структурные </a:t>
            </a:r>
            <a:r>
              <a:rPr lang="ru-RU" sz="1500" dirty="0">
                <a:solidFill>
                  <a:srgbClr val="000066"/>
                </a:solidFill>
              </a:rPr>
              <a:t>элементы социальной одаренности: социальная перцепция, </a:t>
            </a:r>
            <a:r>
              <a:rPr lang="ru-RU" sz="1500" dirty="0" err="1">
                <a:solidFill>
                  <a:srgbClr val="000066"/>
                </a:solidFill>
              </a:rPr>
              <a:t>просоциальное</a:t>
            </a:r>
            <a:r>
              <a:rPr lang="ru-RU" sz="1500" dirty="0">
                <a:solidFill>
                  <a:srgbClr val="000066"/>
                </a:solidFill>
              </a:rPr>
              <a:t> поведение, нравственные суждения, организаторские умения и т.д</a:t>
            </a:r>
            <a:r>
              <a:rPr lang="ru-RU" sz="1500" dirty="0" smtClean="0">
                <a:solidFill>
                  <a:srgbClr val="000066"/>
                </a:solidFill>
              </a:rPr>
              <a:t>.</a:t>
            </a:r>
          </a:p>
          <a:p>
            <a:pPr algn="just"/>
            <a:r>
              <a:rPr lang="ru-RU" sz="1500" i="1" dirty="0">
                <a:solidFill>
                  <a:srgbClr val="000066"/>
                </a:solidFill>
              </a:rPr>
              <a:t>Художественная одаренность </a:t>
            </a:r>
            <a:r>
              <a:rPr lang="ru-RU" sz="1500" dirty="0">
                <a:solidFill>
                  <a:srgbClr val="000066"/>
                </a:solidFill>
              </a:rPr>
              <a:t>появляется </a:t>
            </a:r>
            <a:r>
              <a:rPr lang="ru-RU" sz="1500" dirty="0" smtClean="0">
                <a:solidFill>
                  <a:srgbClr val="000066"/>
                </a:solidFill>
              </a:rPr>
              <a:t>в </a:t>
            </a:r>
            <a:r>
              <a:rPr lang="ru-RU" sz="1500" dirty="0">
                <a:solidFill>
                  <a:srgbClr val="000066"/>
                </a:solidFill>
              </a:rPr>
              <a:t>острой наблюдательности, сильной впечатлительности, способности всё вокруг видеть в красках, в цветовых контрастах, замечать необычное, красивое и запоминать надолго. </a:t>
            </a:r>
            <a:r>
              <a:rPr lang="ru-RU" sz="1500" dirty="0">
                <a:solidFill>
                  <a:srgbClr val="000066"/>
                </a:solidFill>
              </a:rPr>
              <a:t>И</a:t>
            </a:r>
            <a:r>
              <a:rPr lang="ru-RU" sz="1500" dirty="0" smtClean="0">
                <a:solidFill>
                  <a:srgbClr val="000066"/>
                </a:solidFill>
              </a:rPr>
              <a:t>меет </a:t>
            </a:r>
            <a:r>
              <a:rPr lang="ru-RU" sz="1500" dirty="0">
                <a:solidFill>
                  <a:srgbClr val="000066"/>
                </a:solidFill>
              </a:rPr>
              <a:t>два аспекта</a:t>
            </a:r>
            <a:r>
              <a:rPr lang="ru-RU" sz="1500" dirty="0" smtClean="0">
                <a:solidFill>
                  <a:srgbClr val="000066"/>
                </a:solidFill>
              </a:rPr>
              <a:t>: общечеловеческий (родовой</a:t>
            </a:r>
            <a:r>
              <a:rPr lang="ru-RU" sz="1500" dirty="0">
                <a:solidFill>
                  <a:srgbClr val="000066"/>
                </a:solidFill>
              </a:rPr>
              <a:t>) и индивидуальный. </a:t>
            </a:r>
            <a:endParaRPr lang="ru-RU" sz="1500" dirty="0" smtClean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rgbClr val="000066"/>
                </a:solidFill>
              </a:rPr>
              <a:t>Родовая </a:t>
            </a:r>
            <a:r>
              <a:rPr lang="ru-RU" sz="1500" dirty="0">
                <a:solidFill>
                  <a:srgbClr val="000066"/>
                </a:solidFill>
              </a:rPr>
              <a:t>способность к художественному творчеству особенно широко и ярко проявляется у человека в приблизительных возрастных границах от 5-6 до 8-9 лет</a:t>
            </a:r>
            <a:r>
              <a:rPr lang="ru-RU" sz="1500" dirty="0" smtClean="0">
                <a:solidFill>
                  <a:srgbClr val="000066"/>
                </a:solidFill>
              </a:rPr>
              <a:t>. </a:t>
            </a:r>
            <a:r>
              <a:rPr lang="ru-RU" sz="1500" dirty="0">
                <a:solidFill>
                  <a:srgbClr val="000066"/>
                </a:solidFill>
              </a:rPr>
              <a:t>Примерно к десяти годам у этих детей виден индивидуальный «почерк». В их рисунках нет однообразия. Они способны составлять оригинальные композиции из цветов, рисунков, камней, марок, открыток. Художественно одаренный ребенок способен высказать собственную оценку произведений искусства.</a:t>
            </a:r>
          </a:p>
          <a:p>
            <a:pPr algn="just"/>
            <a:r>
              <a:rPr lang="ru-RU" sz="1500" i="1" dirty="0" smtClean="0">
                <a:solidFill>
                  <a:srgbClr val="000066"/>
                </a:solidFill>
              </a:rPr>
              <a:t>Психомоторная </a:t>
            </a:r>
            <a:r>
              <a:rPr lang="ru-RU" sz="1500" i="1" dirty="0">
                <a:solidFill>
                  <a:srgbClr val="000066"/>
                </a:solidFill>
              </a:rPr>
              <a:t>одаренность </a:t>
            </a:r>
            <a:r>
              <a:rPr lang="ru-RU" sz="1500" dirty="0">
                <a:solidFill>
                  <a:srgbClr val="000066"/>
                </a:solidFill>
              </a:rPr>
              <a:t>п</a:t>
            </a:r>
            <a:r>
              <a:rPr lang="ru-RU" sz="1500" dirty="0" smtClean="0">
                <a:solidFill>
                  <a:srgbClr val="000066"/>
                </a:solidFill>
              </a:rPr>
              <a:t>роявляется </a:t>
            </a:r>
            <a:r>
              <a:rPr lang="ru-RU" sz="1500" dirty="0">
                <a:solidFill>
                  <a:srgbClr val="000066"/>
                </a:solidFill>
              </a:rPr>
              <a:t>как способности к выполнению точных и/или быстрых координированных движений и их комбинаций, как успехи в хореографии, прикладных видах творчества, спорте, исполнении музыкальных произведений индивидуально или в составе ансамбля (оркестра, группы). </a:t>
            </a:r>
            <a:endParaRPr lang="ru-RU" sz="1500" dirty="0" smtClean="0">
              <a:solidFill>
                <a:srgbClr val="000066"/>
              </a:solidFill>
            </a:endParaRPr>
          </a:p>
          <a:p>
            <a:r>
              <a:rPr lang="ru-RU" sz="1500" dirty="0">
                <a:solidFill>
                  <a:srgbClr val="000066"/>
                </a:solidFill>
              </a:rPr>
              <a:t>Признаки </a:t>
            </a:r>
            <a:r>
              <a:rPr lang="ru-RU" sz="1500" i="1" dirty="0">
                <a:solidFill>
                  <a:srgbClr val="000066"/>
                </a:solidFill>
              </a:rPr>
              <a:t>музыкальной одаренности</a:t>
            </a:r>
            <a:r>
              <a:rPr lang="ru-RU" sz="1500" dirty="0">
                <a:solidFill>
                  <a:srgbClr val="000066"/>
                </a:solidFill>
              </a:rPr>
              <a:t> обнаруживаются сравнительно рано. </a:t>
            </a:r>
            <a:r>
              <a:rPr lang="ru-RU" sz="1500" dirty="0" smtClean="0">
                <a:solidFill>
                  <a:srgbClr val="000066"/>
                </a:solidFill>
              </a:rPr>
              <a:t>Самые </a:t>
            </a:r>
            <a:r>
              <a:rPr lang="ru-RU" sz="1500" dirty="0">
                <a:solidFill>
                  <a:srgbClr val="000066"/>
                </a:solidFill>
              </a:rPr>
              <a:t>сильные впечатления и переживания ребенка связаны со звуками. Музыкально одаренный ребенок чутко реагирует на характер и настроение музыки, хорошо поет. Такие дети различают все мелодии, которые слышат, и точно их интонируют. Примерно в пять лет у них резко возрастает стремление к самостоятельным действиям по «извлечению» звуков. </a:t>
            </a:r>
            <a:endParaRPr lang="ru-RU" sz="1500" dirty="0" smtClean="0">
              <a:solidFill>
                <a:srgbClr val="000066"/>
              </a:solidFill>
            </a:endParaRPr>
          </a:p>
          <a:p>
            <a:r>
              <a:rPr lang="ru-RU" sz="1500" dirty="0">
                <a:solidFill>
                  <a:srgbClr val="000066"/>
                </a:solidFill>
              </a:rPr>
              <a:t>У детей с </a:t>
            </a:r>
            <a:r>
              <a:rPr lang="ru-RU" sz="1500" i="1" dirty="0">
                <a:solidFill>
                  <a:srgbClr val="000066"/>
                </a:solidFill>
              </a:rPr>
              <a:t>математической одаренностью</a:t>
            </a:r>
            <a:r>
              <a:rPr lang="ru-RU" sz="1500" dirty="0">
                <a:solidFill>
                  <a:srgbClr val="000066"/>
                </a:solidFill>
              </a:rPr>
              <a:t> с детства выражен интерес к числам. Они могут придумывать различные игры с числами. Уже в пять лет многие из них способны складывать и вычитать в уме двузначные и трехзначные числа. С шести лет такие дети часто начинают проявлять большой интерес к учебникам </a:t>
            </a:r>
            <a:r>
              <a:rPr lang="ru-RU" sz="1500" dirty="0" smtClean="0">
                <a:solidFill>
                  <a:srgbClr val="000066"/>
                </a:solidFill>
              </a:rPr>
              <a:t>математики. У </a:t>
            </a:r>
            <a:r>
              <a:rPr lang="ru-RU" sz="1500" dirty="0">
                <a:solidFill>
                  <a:srgbClr val="000066"/>
                </a:solidFill>
              </a:rPr>
              <a:t>детей с математической одаренностью хорошо развито пространственное воображение и способность к абстракции</a:t>
            </a:r>
            <a:r>
              <a:rPr lang="ru-RU" sz="1500" dirty="0" smtClean="0">
                <a:solidFill>
                  <a:srgbClr val="000066"/>
                </a:solidFill>
              </a:rPr>
              <a:t>.</a:t>
            </a:r>
          </a:p>
          <a:p>
            <a:r>
              <a:rPr lang="ru-RU" sz="1500" i="1" dirty="0">
                <a:solidFill>
                  <a:srgbClr val="000066"/>
                </a:solidFill>
              </a:rPr>
              <a:t>Литературная одаренность</a:t>
            </a:r>
            <a:r>
              <a:rPr lang="ru-RU" sz="1500" dirty="0">
                <a:solidFill>
                  <a:srgbClr val="000066"/>
                </a:solidFill>
              </a:rPr>
              <a:t> в большей степени связана с опытом и проявляется, как правило, в подростковом возрасте. </a:t>
            </a:r>
            <a:r>
              <a:rPr lang="ru-RU" sz="1500" dirty="0" smtClean="0">
                <a:solidFill>
                  <a:srgbClr val="000066"/>
                </a:solidFill>
              </a:rPr>
              <a:t>В </a:t>
            </a:r>
            <a:r>
              <a:rPr lang="ru-RU" sz="1500" dirty="0">
                <a:solidFill>
                  <a:srgbClr val="000066"/>
                </a:solidFill>
              </a:rPr>
              <a:t>некоторых случаях признаки литературных способностей выявляются </a:t>
            </a:r>
            <a:r>
              <a:rPr lang="ru-RU" sz="1500" dirty="0" smtClean="0">
                <a:solidFill>
                  <a:srgbClr val="000066"/>
                </a:solidFill>
              </a:rPr>
              <a:t>на </a:t>
            </a:r>
            <a:r>
              <a:rPr lang="ru-RU" sz="1500" dirty="0">
                <a:solidFill>
                  <a:srgbClr val="000066"/>
                </a:solidFill>
              </a:rPr>
              <a:t>этапе дошкольного </a:t>
            </a:r>
            <a:r>
              <a:rPr lang="ru-RU" sz="1500" dirty="0" smtClean="0">
                <a:solidFill>
                  <a:srgbClr val="000066"/>
                </a:solidFill>
              </a:rPr>
              <a:t>детства. </a:t>
            </a:r>
            <a:r>
              <a:rPr lang="ru-RU" sz="1500" dirty="0">
                <a:solidFill>
                  <a:srgbClr val="000066"/>
                </a:solidFill>
              </a:rPr>
              <a:t>Детям </a:t>
            </a:r>
            <a:r>
              <a:rPr lang="ru-RU" sz="1500" dirty="0" smtClean="0">
                <a:solidFill>
                  <a:srgbClr val="000066"/>
                </a:solidFill>
              </a:rPr>
              <a:t>нравится </a:t>
            </a:r>
            <a:r>
              <a:rPr lang="ru-RU" sz="1500" dirty="0">
                <a:solidFill>
                  <a:srgbClr val="000066"/>
                </a:solidFill>
              </a:rPr>
              <a:t>читать и сочинять стихотворения. Их завораживает звучание рифм. Им доставляет радость сам процесс возникновения нужных слов и сочетаний. Такие дети могут легко построить рассказ. При этом они выбирают такие слова, которые хорошо передают эмоциональное состояние героев. По сравнению с работами ровесников сочинения литературно одаренных детей более оригинальны и выразительны.</a:t>
            </a:r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7774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347" y="172178"/>
            <a:ext cx="11501305" cy="5660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latin typeface="+mn-lt"/>
              </a:rPr>
              <a:t>Особенности одаренности в </a:t>
            </a:r>
            <a:r>
              <a:rPr lang="ru-RU" sz="2800" b="1" dirty="0" smtClean="0">
                <a:solidFill>
                  <a:srgbClr val="000066"/>
                </a:solidFill>
                <a:latin typeface="+mn-lt"/>
              </a:rPr>
              <a:t>технической (технологической) </a:t>
            </a:r>
            <a:r>
              <a:rPr lang="ru-RU" sz="2800" b="1" dirty="0">
                <a:solidFill>
                  <a:srgbClr val="000066"/>
                </a:solidFill>
                <a:latin typeface="+mn-lt"/>
              </a:rPr>
              <a:t>области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336" y="796953"/>
            <a:ext cx="5813571" cy="5813571"/>
          </a:xfrm>
          <a:ln w="28575">
            <a:solidFill>
              <a:srgbClr val="000066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0066"/>
                </a:solidFill>
              </a:rPr>
              <a:t>Техническая одаренность </a:t>
            </a:r>
            <a:r>
              <a:rPr lang="ru-RU" dirty="0">
                <a:solidFill>
                  <a:srgbClr val="000066"/>
                </a:solidFill>
              </a:rPr>
              <a:t>представляет собой </a:t>
            </a:r>
            <a:r>
              <a:rPr lang="ru-RU" dirty="0" smtClean="0">
                <a:solidFill>
                  <a:srgbClr val="000066"/>
                </a:solidFill>
              </a:rPr>
              <a:t>сложное психическое </a:t>
            </a:r>
            <a:r>
              <a:rPr lang="ru-RU" dirty="0">
                <a:solidFill>
                  <a:srgbClr val="000066"/>
                </a:solidFill>
              </a:rPr>
              <a:t>образование, </a:t>
            </a:r>
            <a:r>
              <a:rPr lang="ru-RU" dirty="0" smtClean="0">
                <a:solidFill>
                  <a:srgbClr val="000066"/>
                </a:solidFill>
              </a:rPr>
              <a:t>неотделимо связанное </a:t>
            </a:r>
            <a:r>
              <a:rPr lang="ru-RU" dirty="0">
                <a:solidFill>
                  <a:srgbClr val="000066"/>
                </a:solidFill>
              </a:rPr>
              <a:t>с общей одаренностью </a:t>
            </a:r>
            <a:r>
              <a:rPr lang="ru-RU" dirty="0" smtClean="0">
                <a:solidFill>
                  <a:srgbClr val="000066"/>
                </a:solidFill>
              </a:rPr>
              <a:t>субъекта.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0066"/>
                </a:solidFill>
              </a:rPr>
              <a:t>Техническая одаренность </a:t>
            </a:r>
            <a:r>
              <a:rPr lang="ru-RU" dirty="0" smtClean="0">
                <a:solidFill>
                  <a:srgbClr val="000066"/>
                </a:solidFill>
              </a:rPr>
              <a:t>характеризуется ярко </a:t>
            </a:r>
            <a:r>
              <a:rPr lang="ru-RU" dirty="0">
                <a:solidFill>
                  <a:srgbClr val="000066"/>
                </a:solidFill>
              </a:rPr>
              <a:t>выраженными умениями </a:t>
            </a:r>
            <a:r>
              <a:rPr lang="ru-RU" dirty="0" smtClean="0">
                <a:solidFill>
                  <a:srgbClr val="000066"/>
                </a:solidFill>
              </a:rPr>
              <a:t>быстрого продуцирования </a:t>
            </a:r>
            <a:r>
              <a:rPr lang="ru-RU" dirty="0">
                <a:solidFill>
                  <a:srgbClr val="000066"/>
                </a:solidFill>
              </a:rPr>
              <a:t>технических образов, </a:t>
            </a:r>
            <a:r>
              <a:rPr lang="ru-RU" dirty="0" smtClean="0">
                <a:solidFill>
                  <a:srgbClr val="000066"/>
                </a:solidFill>
              </a:rPr>
              <a:t>их комбинирования</a:t>
            </a:r>
            <a:r>
              <a:rPr lang="ru-RU" dirty="0">
                <a:solidFill>
                  <a:srgbClr val="000066"/>
                </a:solidFill>
              </a:rPr>
              <a:t>, установления </a:t>
            </a:r>
            <a:r>
              <a:rPr lang="ru-RU" dirty="0" smtClean="0">
                <a:solidFill>
                  <a:srgbClr val="000066"/>
                </a:solidFill>
              </a:rPr>
              <a:t>аналогий между </a:t>
            </a:r>
            <a:r>
              <a:rPr lang="ru-RU" dirty="0">
                <a:solidFill>
                  <a:srgbClr val="000066"/>
                </a:solidFill>
              </a:rPr>
              <a:t>ними, пространственным </a:t>
            </a:r>
            <a:r>
              <a:rPr lang="ru-RU" dirty="0" smtClean="0">
                <a:solidFill>
                  <a:srgbClr val="000066"/>
                </a:solidFill>
              </a:rPr>
              <a:t>оперированием </a:t>
            </a:r>
            <a:r>
              <a:rPr lang="ru-RU" dirty="0">
                <a:solidFill>
                  <a:srgbClr val="000066"/>
                </a:solidFill>
              </a:rPr>
              <a:t>ими, чувством их адекватности </a:t>
            </a:r>
            <a:r>
              <a:rPr lang="ru-RU" dirty="0" smtClean="0">
                <a:solidFill>
                  <a:srgbClr val="000066"/>
                </a:solidFill>
              </a:rPr>
              <a:t>данным условиям </a:t>
            </a:r>
            <a:r>
              <a:rPr lang="ru-RU" dirty="0">
                <a:solidFill>
                  <a:srgbClr val="000066"/>
                </a:solidFill>
              </a:rPr>
              <a:t>по структурным, функциональным</a:t>
            </a:r>
            <a:r>
              <a:rPr lang="ru-RU" dirty="0" smtClean="0">
                <a:solidFill>
                  <a:srgbClr val="000066"/>
                </a:solidFill>
              </a:rPr>
              <a:t>, технологическим</a:t>
            </a:r>
            <a:r>
              <a:rPr lang="ru-RU" dirty="0">
                <a:solidFill>
                  <a:srgbClr val="000066"/>
                </a:solidFill>
              </a:rPr>
              <a:t>, эргономическим, </a:t>
            </a:r>
            <a:r>
              <a:rPr lang="ru-RU" dirty="0" smtClean="0">
                <a:solidFill>
                  <a:srgbClr val="000066"/>
                </a:solidFill>
              </a:rPr>
              <a:t>эксплуатационным </a:t>
            </a:r>
            <a:r>
              <a:rPr lang="ru-RU" dirty="0">
                <a:solidFill>
                  <a:srgbClr val="000066"/>
                </a:solidFill>
              </a:rPr>
              <a:t>и другим признакам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Т</a:t>
            </a:r>
            <a:r>
              <a:rPr lang="ru-RU" dirty="0" smtClean="0">
                <a:solidFill>
                  <a:srgbClr val="000066"/>
                </a:solidFill>
              </a:rPr>
              <a:t>ехническую одаренность </a:t>
            </a:r>
            <a:r>
              <a:rPr lang="ru-RU" dirty="0">
                <a:solidFill>
                  <a:srgbClr val="000066"/>
                </a:solidFill>
              </a:rPr>
              <a:t>характеризуют такие три </a:t>
            </a:r>
            <a:r>
              <a:rPr lang="ru-RU" dirty="0" smtClean="0">
                <a:solidFill>
                  <a:srgbClr val="000066"/>
                </a:solidFill>
              </a:rPr>
              <a:t>основные способности</a:t>
            </a:r>
            <a:r>
              <a:rPr lang="ru-RU" dirty="0">
                <a:solidFill>
                  <a:srgbClr val="000066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способность </a:t>
            </a:r>
            <a:r>
              <a:rPr lang="ru-RU" dirty="0">
                <a:solidFill>
                  <a:srgbClr val="000066"/>
                </a:solidFill>
              </a:rPr>
              <a:t>оценивать, </a:t>
            </a:r>
            <a:r>
              <a:rPr lang="ru-RU" dirty="0" smtClean="0">
                <a:solidFill>
                  <a:srgbClr val="000066"/>
                </a:solidFill>
              </a:rPr>
              <a:t>выделять и </a:t>
            </a:r>
            <a:r>
              <a:rPr lang="ru-RU" dirty="0">
                <a:solidFill>
                  <a:srgbClr val="000066"/>
                </a:solidFill>
              </a:rPr>
              <a:t>проектировать </a:t>
            </a:r>
            <a:r>
              <a:rPr lang="ru-RU" dirty="0" smtClean="0">
                <a:solidFill>
                  <a:srgbClr val="000066"/>
                </a:solidFill>
              </a:rPr>
              <a:t>структурно-функциональные </a:t>
            </a:r>
            <a:r>
              <a:rPr lang="ru-RU" dirty="0">
                <a:solidFill>
                  <a:srgbClr val="000066"/>
                </a:solidFill>
              </a:rPr>
              <a:t>технические системы (начиная от </a:t>
            </a:r>
            <a:r>
              <a:rPr lang="ru-RU" dirty="0" smtClean="0">
                <a:solidFill>
                  <a:srgbClr val="000066"/>
                </a:solidFill>
              </a:rPr>
              <a:t>простейших</a:t>
            </a:r>
            <a:r>
              <a:rPr lang="ru-RU" dirty="0">
                <a:solidFill>
                  <a:srgbClr val="000066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способность </a:t>
            </a:r>
            <a:r>
              <a:rPr lang="ru-RU" dirty="0">
                <a:solidFill>
                  <a:srgbClr val="000066"/>
                </a:solidFill>
              </a:rPr>
              <a:t>комбинировать </a:t>
            </a:r>
            <a:r>
              <a:rPr lang="ru-RU" dirty="0" smtClean="0">
                <a:solidFill>
                  <a:srgbClr val="000066"/>
                </a:solidFill>
              </a:rPr>
              <a:t>пространственные </a:t>
            </a:r>
            <a:r>
              <a:rPr lang="ru-RU" dirty="0">
                <a:solidFill>
                  <a:srgbClr val="000066"/>
                </a:solidFill>
              </a:rPr>
              <a:t>зрительные образы </a:t>
            </a:r>
            <a:r>
              <a:rPr lang="ru-RU" dirty="0" smtClean="0">
                <a:solidFill>
                  <a:srgbClr val="000066"/>
                </a:solidFill>
              </a:rPr>
              <a:t>технических деталей </a:t>
            </a:r>
            <a:r>
              <a:rPr lang="ru-RU" dirty="0">
                <a:solidFill>
                  <a:srgbClr val="000066"/>
                </a:solidFill>
              </a:rPr>
              <a:t>и устройств на основании </a:t>
            </a:r>
            <a:r>
              <a:rPr lang="ru-RU" dirty="0" smtClean="0">
                <a:solidFill>
                  <a:srgbClr val="000066"/>
                </a:solidFill>
              </a:rPr>
              <a:t>аналогий и </a:t>
            </a:r>
            <a:r>
              <a:rPr lang="ru-RU" dirty="0">
                <a:solidFill>
                  <a:srgbClr val="000066"/>
                </a:solidFill>
              </a:rPr>
              <a:t>контрастов;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способность </a:t>
            </a:r>
            <a:r>
              <a:rPr lang="ru-RU" dirty="0">
                <a:solidFill>
                  <a:srgbClr val="000066"/>
                </a:solidFill>
              </a:rPr>
              <a:t>логически </a:t>
            </a:r>
            <a:r>
              <a:rPr lang="ru-RU" dirty="0" smtClean="0">
                <a:solidFill>
                  <a:srgbClr val="000066"/>
                </a:solidFill>
              </a:rPr>
              <a:t>обрабатывать технические </a:t>
            </a:r>
            <a:r>
              <a:rPr lang="ru-RU" dirty="0">
                <a:solidFill>
                  <a:srgbClr val="000066"/>
                </a:solidFill>
              </a:rPr>
              <a:t>продукты фантазии и </a:t>
            </a:r>
            <a:r>
              <a:rPr lang="ru-RU" dirty="0" smtClean="0">
                <a:solidFill>
                  <a:srgbClr val="000066"/>
                </a:solidFill>
              </a:rPr>
              <a:t>воображения</a:t>
            </a:r>
            <a:r>
              <a:rPr lang="ru-RU" dirty="0">
                <a:solidFill>
                  <a:srgbClr val="000066"/>
                </a:solidFill>
              </a:rPr>
              <a:t>, приспосабливая новое </a:t>
            </a:r>
            <a:r>
              <a:rPr lang="ru-RU" dirty="0" smtClean="0">
                <a:solidFill>
                  <a:srgbClr val="000066"/>
                </a:solidFill>
              </a:rPr>
              <a:t>техническое устройство </a:t>
            </a:r>
            <a:r>
              <a:rPr lang="ru-RU" dirty="0">
                <a:solidFill>
                  <a:srgbClr val="000066"/>
                </a:solidFill>
              </a:rPr>
              <a:t>к </a:t>
            </a:r>
            <a:r>
              <a:rPr lang="ru-RU" dirty="0" smtClean="0">
                <a:solidFill>
                  <a:srgbClr val="000066"/>
                </a:solidFill>
              </a:rPr>
              <a:t>предусмотренным условиями задания </a:t>
            </a:r>
            <a:r>
              <a:rPr lang="ru-RU" dirty="0">
                <a:solidFill>
                  <a:srgbClr val="000066"/>
                </a:solidFill>
              </a:rPr>
              <a:t>параметрам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0066"/>
                </a:solidFill>
              </a:rPr>
              <a:t>С</a:t>
            </a:r>
            <a:r>
              <a:rPr lang="ru-RU" dirty="0" smtClean="0">
                <a:solidFill>
                  <a:srgbClr val="000066"/>
                </a:solidFill>
              </a:rPr>
              <a:t>ледует учитывать</a:t>
            </a:r>
            <a:r>
              <a:rPr lang="ru-RU" dirty="0">
                <a:solidFill>
                  <a:srgbClr val="000066"/>
                </a:solidFill>
              </a:rPr>
              <a:t>: </a:t>
            </a:r>
            <a:endParaRPr lang="ru-RU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технический </a:t>
            </a:r>
            <a:r>
              <a:rPr lang="ru-RU" dirty="0">
                <a:solidFill>
                  <a:srgbClr val="000066"/>
                </a:solidFill>
              </a:rPr>
              <a:t>склад ума; </a:t>
            </a:r>
            <a:endParaRPr lang="ru-RU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развитое пространственное </a:t>
            </a:r>
            <a:r>
              <a:rPr lang="ru-RU" dirty="0">
                <a:solidFill>
                  <a:srgbClr val="000066"/>
                </a:solidFill>
              </a:rPr>
              <a:t>мышление и воображение;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высокий уровень распределения, </a:t>
            </a:r>
            <a:r>
              <a:rPr lang="ru-RU" dirty="0" smtClean="0">
                <a:solidFill>
                  <a:srgbClr val="000066"/>
                </a:solidFill>
              </a:rPr>
              <a:t>концентрации </a:t>
            </a:r>
            <a:r>
              <a:rPr lang="ru-RU" dirty="0">
                <a:solidFill>
                  <a:srgbClr val="000066"/>
                </a:solidFill>
              </a:rPr>
              <a:t>и переключения внимания; </a:t>
            </a:r>
            <a:endParaRPr lang="ru-RU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пластичность мышления;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хороший </a:t>
            </a:r>
            <a:r>
              <a:rPr lang="ru-RU" dirty="0">
                <a:solidFill>
                  <a:srgbClr val="000066"/>
                </a:solidFill>
              </a:rPr>
              <a:t>глазомер.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6044268" y="3277830"/>
            <a:ext cx="671119" cy="484632"/>
          </a:xfrm>
          <a:prstGeom prst="leftRightArrow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744749" y="796953"/>
            <a:ext cx="5276675" cy="581697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Признаки технической одаренности: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большая </a:t>
            </a:r>
            <a:r>
              <a:rPr lang="ru-RU" sz="2400" dirty="0">
                <a:solidFill>
                  <a:srgbClr val="000066"/>
                </a:solidFill>
              </a:rPr>
              <a:t>любознательность в области техники</a:t>
            </a:r>
            <a:r>
              <a:rPr lang="ru-RU" sz="2400" dirty="0" smtClean="0">
                <a:solidFill>
                  <a:srgbClr val="000066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желание </a:t>
            </a:r>
            <a:r>
              <a:rPr lang="ru-RU" sz="2400" dirty="0">
                <a:solidFill>
                  <a:srgbClr val="000066"/>
                </a:solidFill>
              </a:rPr>
              <a:t>узнать устройство </a:t>
            </a:r>
            <a:r>
              <a:rPr lang="ru-RU" sz="2400" dirty="0" smtClean="0">
                <a:solidFill>
                  <a:srgbClr val="000066"/>
                </a:solidFill>
              </a:rPr>
              <a:t>машин </a:t>
            </a:r>
            <a:r>
              <a:rPr lang="ru-RU" sz="2400" dirty="0">
                <a:solidFill>
                  <a:srgbClr val="000066"/>
                </a:solidFill>
              </a:rPr>
              <a:t>и приборов</a:t>
            </a:r>
            <a:r>
              <a:rPr lang="ru-RU" sz="2400" dirty="0" smtClean="0">
                <a:solidFill>
                  <a:srgbClr val="000066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чтение </a:t>
            </a:r>
            <a:r>
              <a:rPr lang="ru-RU" sz="2400" dirty="0">
                <a:solidFill>
                  <a:srgbClr val="000066"/>
                </a:solidFill>
              </a:rPr>
              <a:t>технической </a:t>
            </a:r>
            <a:r>
              <a:rPr lang="ru-RU" sz="2400" dirty="0" smtClean="0">
                <a:solidFill>
                  <a:srgbClr val="000066"/>
                </a:solidFill>
              </a:rPr>
              <a:t>литературы,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стремление </a:t>
            </a:r>
            <a:r>
              <a:rPr lang="ru-RU" sz="2400" dirty="0">
                <a:solidFill>
                  <a:srgbClr val="000066"/>
                </a:solidFill>
              </a:rPr>
              <a:t>заниматься техническими поделками, </a:t>
            </a:r>
            <a:r>
              <a:rPr lang="ru-RU" sz="2400" dirty="0" smtClean="0">
                <a:solidFill>
                  <a:srgbClr val="000066"/>
                </a:solidFill>
              </a:rPr>
              <a:t>ремонтировать </a:t>
            </a:r>
            <a:r>
              <a:rPr lang="ru-RU" sz="2400" dirty="0">
                <a:solidFill>
                  <a:srgbClr val="000066"/>
                </a:solidFill>
              </a:rPr>
              <a:t>неисправности в бытовых приборах, </a:t>
            </a:r>
            <a:endParaRPr lang="ru-RU" sz="2400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желание </a:t>
            </a:r>
            <a:r>
              <a:rPr lang="ru-RU" sz="2400" dirty="0">
                <a:solidFill>
                  <a:srgbClr val="000066"/>
                </a:solidFill>
              </a:rPr>
              <a:t>решать технические задания, </a:t>
            </a:r>
            <a:r>
              <a:rPr lang="ru-RU" sz="2400" dirty="0" smtClean="0">
                <a:solidFill>
                  <a:srgbClr val="000066"/>
                </a:solidFill>
              </a:rPr>
              <a:t>приводимые в журналах</a:t>
            </a:r>
            <a:r>
              <a:rPr lang="ru-RU" sz="2400" dirty="0">
                <a:solidFill>
                  <a:srgbClr val="000066"/>
                </a:solidFill>
              </a:rPr>
              <a:t>, </a:t>
            </a:r>
            <a:endParaRPr lang="ru-RU" sz="2400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успешные </a:t>
            </a:r>
            <a:r>
              <a:rPr lang="ru-RU" sz="2400" dirty="0">
                <a:solidFill>
                  <a:srgbClr val="000066"/>
                </a:solidFill>
              </a:rPr>
              <a:t>занятия в технических </a:t>
            </a:r>
            <a:r>
              <a:rPr lang="ru-RU" sz="2400" dirty="0" smtClean="0">
                <a:solidFill>
                  <a:srgbClr val="000066"/>
                </a:solidFill>
              </a:rPr>
              <a:t>кружках.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664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84" y="63122"/>
            <a:ext cx="11350304" cy="6247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66"/>
                </a:solidFill>
                <a:latin typeface="+mn-lt"/>
              </a:rPr>
              <a:t>Одаренность в области </a:t>
            </a:r>
            <a:r>
              <a:rPr lang="ru-RU" sz="3200" b="1" dirty="0" smtClean="0">
                <a:solidFill>
                  <a:srgbClr val="000066"/>
                </a:solidFill>
                <a:latin typeface="+mn-lt"/>
              </a:rPr>
              <a:t>дизайн-деятельности </a:t>
            </a:r>
            <a:r>
              <a:rPr lang="ru-RU" sz="3200" b="1" dirty="0">
                <a:solidFill>
                  <a:srgbClr val="000066"/>
                </a:solidFill>
                <a:latin typeface="+mn-lt"/>
              </a:rPr>
              <a:t>ребенка</a:t>
            </a:r>
            <a:endParaRPr lang="ru-RU" sz="32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061" y="964735"/>
            <a:ext cx="11409027" cy="5601533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Т</a:t>
            </a:r>
            <a:r>
              <a:rPr lang="ru-RU" b="1" dirty="0" smtClean="0">
                <a:solidFill>
                  <a:srgbClr val="000066"/>
                </a:solidFill>
              </a:rPr>
              <a:t>ворческая </a:t>
            </a:r>
            <a:r>
              <a:rPr lang="ru-RU" b="1" dirty="0">
                <a:solidFill>
                  <a:srgbClr val="000066"/>
                </a:solidFill>
              </a:rPr>
              <a:t>дизайнерская одаренность </a:t>
            </a:r>
            <a:r>
              <a:rPr lang="ru-RU" dirty="0">
                <a:solidFill>
                  <a:srgbClr val="000066"/>
                </a:solidFill>
              </a:rPr>
              <a:t>- целостная система, которая образуется из совокупности тесно связанных между собой компонентов-дизайнерских способностей-, которые взаимно влияют друг на </a:t>
            </a:r>
            <a:r>
              <a:rPr lang="ru-RU" dirty="0" smtClean="0">
                <a:solidFill>
                  <a:srgbClr val="000066"/>
                </a:solidFill>
              </a:rPr>
              <a:t>друга.</a:t>
            </a:r>
          </a:p>
          <a:p>
            <a:pPr algn="ctr"/>
            <a:r>
              <a:rPr lang="ru-RU" b="1" dirty="0">
                <a:solidFill>
                  <a:srgbClr val="000066"/>
                </a:solidFill>
              </a:rPr>
              <a:t>Основой дизайнерских способностей </a:t>
            </a:r>
            <a:r>
              <a:rPr lang="ru-RU" b="1" dirty="0" smtClean="0">
                <a:solidFill>
                  <a:srgbClr val="000066"/>
                </a:solidFill>
              </a:rPr>
              <a:t>являются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 smtClean="0">
                <a:solidFill>
                  <a:srgbClr val="000066"/>
                </a:solidFill>
              </a:rPr>
              <a:t>Впечатлительность</a:t>
            </a:r>
            <a:r>
              <a:rPr lang="ru-RU" sz="1600" i="1" dirty="0">
                <a:solidFill>
                  <a:srgbClr val="000066"/>
                </a:solidFill>
              </a:rPr>
              <a:t>, </a:t>
            </a:r>
            <a:r>
              <a:rPr lang="ru-RU" sz="1600" i="1" dirty="0" smtClean="0">
                <a:solidFill>
                  <a:srgbClr val="000066"/>
                </a:solidFill>
              </a:rPr>
              <a:t>восприимчивость.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 smtClean="0">
                <a:solidFill>
                  <a:srgbClr val="000066"/>
                </a:solidFill>
              </a:rPr>
              <a:t>Развитое </a:t>
            </a:r>
            <a:r>
              <a:rPr lang="ru-RU" sz="1600" i="1" dirty="0">
                <a:solidFill>
                  <a:srgbClr val="000066"/>
                </a:solidFill>
              </a:rPr>
              <a:t>пространственное воображение, манипулирование пространственными </a:t>
            </a:r>
            <a:r>
              <a:rPr lang="ru-RU" sz="1600" i="1" dirty="0" smtClean="0">
                <a:solidFill>
                  <a:srgbClr val="000066"/>
                </a:solidFill>
              </a:rPr>
              <a:t>отношениями.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 smtClean="0">
                <a:solidFill>
                  <a:srgbClr val="000066"/>
                </a:solidFill>
              </a:rPr>
              <a:t>Высокая </a:t>
            </a:r>
            <a:r>
              <a:rPr lang="ru-RU" sz="1600" i="1" dirty="0">
                <a:solidFill>
                  <a:srgbClr val="000066"/>
                </a:solidFill>
              </a:rPr>
              <a:t>способность к анализу, структурированию и формализации материала, </a:t>
            </a:r>
            <a:r>
              <a:rPr lang="ru-RU" sz="1600" dirty="0">
                <a:solidFill>
                  <a:srgbClr val="000066"/>
                </a:solidFill>
              </a:rPr>
              <a:t>что способствует его </a:t>
            </a:r>
            <a:r>
              <a:rPr lang="ru-RU" sz="1600" dirty="0" smtClean="0">
                <a:solidFill>
                  <a:srgbClr val="000066"/>
                </a:solidFill>
              </a:rPr>
              <a:t>запоминанию: дизайнер </a:t>
            </a:r>
            <a:r>
              <a:rPr lang="ru-RU" sz="1600" dirty="0">
                <a:solidFill>
                  <a:srgbClr val="000066"/>
                </a:solidFill>
              </a:rPr>
              <a:t>мыслит стратегически. Для этого нужно уметь исследовать целевую аудиторию, проводить анализ конкурентов, выявлять тренды в дизайне, чтобы создавать решения, максимально соответствующие запросам </a:t>
            </a:r>
            <a:r>
              <a:rPr lang="ru-RU" sz="1600" dirty="0" smtClean="0">
                <a:solidFill>
                  <a:srgbClr val="000066"/>
                </a:solidFill>
              </a:rPr>
              <a:t>пользователей.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 smtClean="0">
                <a:solidFill>
                  <a:srgbClr val="000066"/>
                </a:solidFill>
              </a:rPr>
              <a:t>Ассоциативность мышления.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 smtClean="0">
                <a:solidFill>
                  <a:srgbClr val="000066"/>
                </a:solidFill>
              </a:rPr>
              <a:t>Свобода </a:t>
            </a:r>
            <a:r>
              <a:rPr lang="ru-RU" sz="1600" i="1" dirty="0">
                <a:solidFill>
                  <a:srgbClr val="000066"/>
                </a:solidFill>
              </a:rPr>
              <a:t>от навязываемых шаблонов и </a:t>
            </a:r>
            <a:r>
              <a:rPr lang="ru-RU" sz="1600" i="1" dirty="0" smtClean="0">
                <a:solidFill>
                  <a:srgbClr val="000066"/>
                </a:solidFill>
              </a:rPr>
              <a:t>трафаретов: </a:t>
            </a:r>
            <a:r>
              <a:rPr lang="ru-RU" sz="1600" dirty="0">
                <a:solidFill>
                  <a:srgbClr val="000066"/>
                </a:solidFill>
              </a:rPr>
              <a:t>д</a:t>
            </a:r>
            <a:r>
              <a:rPr lang="ru-RU" sz="1600" dirty="0" smtClean="0">
                <a:solidFill>
                  <a:srgbClr val="000066"/>
                </a:solidFill>
              </a:rPr>
              <a:t>изайн </a:t>
            </a:r>
            <a:r>
              <a:rPr lang="ru-RU" sz="1600" dirty="0">
                <a:solidFill>
                  <a:srgbClr val="000066"/>
                </a:solidFill>
              </a:rPr>
              <a:t>немыслим без креативности — способности генерировать интересные идеи и нестандартные решения. В зависимости от задачи, дизайнер должен применять как широту мышления и полет фантазии, так и концентрироваться, чтобы найти оптимальный креативный ход для решения </a:t>
            </a:r>
            <a:r>
              <a:rPr lang="ru-RU" sz="1600" dirty="0" smtClean="0">
                <a:solidFill>
                  <a:srgbClr val="000066"/>
                </a:solidFill>
              </a:rPr>
              <a:t>проблемы.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 smtClean="0">
                <a:solidFill>
                  <a:srgbClr val="000066"/>
                </a:solidFill>
              </a:rPr>
              <a:t>Способность </a:t>
            </a:r>
            <a:r>
              <a:rPr lang="ru-RU" sz="1600" i="1" dirty="0">
                <a:solidFill>
                  <a:srgbClr val="000066"/>
                </a:solidFill>
              </a:rPr>
              <a:t>к графическому или другим средствам выражения творческого </a:t>
            </a:r>
            <a:r>
              <a:rPr lang="ru-RU" sz="1600" i="1" dirty="0" smtClean="0">
                <a:solidFill>
                  <a:srgbClr val="000066"/>
                </a:solidFill>
              </a:rPr>
              <a:t>замысла: </a:t>
            </a:r>
            <a:r>
              <a:rPr lang="ru-RU" sz="1600" dirty="0">
                <a:solidFill>
                  <a:srgbClr val="000066"/>
                </a:solidFill>
              </a:rPr>
              <a:t>понимание того, как создавать гармоничные, эффективные визуальные композиции. Необходимо знать базовые принципы композиционного построения, работы с контрастом, ритмом, пропорциями. Также дизайнер должен разбираться в психологии цвета, уметь сочетать и использовать цвета для решения определенных задач. </a:t>
            </a:r>
            <a:endParaRPr lang="ru-RU" sz="1600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 smtClean="0">
                <a:solidFill>
                  <a:srgbClr val="000066"/>
                </a:solidFill>
              </a:rPr>
              <a:t>Умение </a:t>
            </a:r>
            <a:r>
              <a:rPr lang="ru-RU" sz="1600" i="1" dirty="0">
                <a:solidFill>
                  <a:srgbClr val="000066"/>
                </a:solidFill>
              </a:rPr>
              <a:t>работать в </a:t>
            </a:r>
            <a:r>
              <a:rPr lang="ru-RU" sz="1600" i="1" dirty="0" smtClean="0">
                <a:solidFill>
                  <a:srgbClr val="000066"/>
                </a:solidFill>
              </a:rPr>
              <a:t>команде: </a:t>
            </a:r>
            <a:r>
              <a:rPr lang="ru-RU" sz="1600" dirty="0" smtClean="0">
                <a:solidFill>
                  <a:srgbClr val="000066"/>
                </a:solidFill>
              </a:rPr>
              <a:t>большинство </a:t>
            </a:r>
            <a:r>
              <a:rPr lang="ru-RU" sz="1600" dirty="0">
                <a:solidFill>
                  <a:srgbClr val="000066"/>
                </a:solidFill>
              </a:rPr>
              <a:t>дизайн-проектов </a:t>
            </a:r>
            <a:r>
              <a:rPr lang="ru-RU" sz="1600" dirty="0" smtClean="0">
                <a:solidFill>
                  <a:srgbClr val="000066"/>
                </a:solidFill>
              </a:rPr>
              <a:t>выполняется </a:t>
            </a:r>
            <a:r>
              <a:rPr lang="ru-RU" sz="1600" dirty="0">
                <a:solidFill>
                  <a:srgbClr val="000066"/>
                </a:solidFill>
              </a:rPr>
              <a:t>группой специалистов. Дизайнер должен уметь налаживать коммуникацию с менеджерами, разработчиками, маркетологами — понятно излагать идеи, аргументировать решения, находить компромиссы. </a:t>
            </a:r>
            <a:endParaRPr lang="ru-RU" sz="1600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i="1" dirty="0" smtClean="0">
                <a:solidFill>
                  <a:srgbClr val="000066"/>
                </a:solidFill>
              </a:rPr>
              <a:t>Инициативность</a:t>
            </a:r>
            <a:r>
              <a:rPr lang="ru-RU" sz="1600" i="1" dirty="0">
                <a:solidFill>
                  <a:srgbClr val="000066"/>
                </a:solidFill>
              </a:rPr>
              <a:t>, высокая </a:t>
            </a:r>
            <a:r>
              <a:rPr lang="ru-RU" sz="1600" i="1" dirty="0" err="1">
                <a:solidFill>
                  <a:srgbClr val="000066"/>
                </a:solidFill>
              </a:rPr>
              <a:t>самоорганизованность</a:t>
            </a:r>
            <a:r>
              <a:rPr lang="ru-RU" sz="1600" i="1" dirty="0">
                <a:solidFill>
                  <a:srgbClr val="000066"/>
                </a:solidFill>
              </a:rPr>
              <a:t> и работоспособность </a:t>
            </a:r>
            <a:r>
              <a:rPr lang="ru-RU" sz="1600" dirty="0">
                <a:solidFill>
                  <a:srgbClr val="000066"/>
                </a:solidFill>
              </a:rPr>
              <a:t>в творческом </a:t>
            </a:r>
            <a:r>
              <a:rPr lang="ru-RU" sz="1600" dirty="0" smtClean="0">
                <a:solidFill>
                  <a:srgbClr val="000066"/>
                </a:solidFill>
              </a:rPr>
              <a:t>поле: </a:t>
            </a:r>
            <a:r>
              <a:rPr lang="ru-RU" sz="1600" dirty="0">
                <a:solidFill>
                  <a:srgbClr val="000066"/>
                </a:solidFill>
              </a:rPr>
              <a:t>в</a:t>
            </a:r>
            <a:r>
              <a:rPr lang="ru-RU" sz="1600" dirty="0" smtClean="0">
                <a:solidFill>
                  <a:srgbClr val="000066"/>
                </a:solidFill>
              </a:rPr>
              <a:t> </a:t>
            </a:r>
            <a:r>
              <a:rPr lang="ru-RU" sz="1600" dirty="0">
                <a:solidFill>
                  <a:srgbClr val="000066"/>
                </a:solidFill>
              </a:rPr>
              <a:t>работе дизайнера много одновременных проектов и сжатые сроки. Чтобы справляться с потоком задач, важны навыки тайм-менеджмента и самоорганизации — планирование, постановка приоритетов, соблюдение </a:t>
            </a:r>
            <a:r>
              <a:rPr lang="ru-RU" sz="1600" dirty="0" err="1" smtClean="0">
                <a:solidFill>
                  <a:srgbClr val="000066"/>
                </a:solidFill>
              </a:rPr>
              <a:t>дедлайнов</a:t>
            </a:r>
            <a:r>
              <a:rPr lang="ru-RU" sz="1600" dirty="0" smtClean="0">
                <a:solidFill>
                  <a:srgbClr val="000066"/>
                </a:solidFill>
              </a:rPr>
              <a:t>.</a:t>
            </a:r>
            <a:endParaRPr lang="ru-RU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5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532" y="125835"/>
            <a:ext cx="10515600" cy="5452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+mn-lt"/>
              </a:rPr>
              <a:t>Креативность в структуре </a:t>
            </a:r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одаренности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145" y="802168"/>
            <a:ext cx="10515600" cy="2947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Креативность </a:t>
            </a:r>
            <a:r>
              <a:rPr lang="ru-RU" sz="2000" dirty="0" smtClean="0">
                <a:solidFill>
                  <a:srgbClr val="000066"/>
                </a:solidFill>
              </a:rPr>
              <a:t>- это </a:t>
            </a:r>
            <a:r>
              <a:rPr lang="ru-RU" sz="2000" dirty="0">
                <a:solidFill>
                  <a:srgbClr val="000066"/>
                </a:solidFill>
              </a:rPr>
              <a:t>творческая способность человека, </a:t>
            </a:r>
            <a:r>
              <a:rPr lang="ru-RU" sz="2000" dirty="0" smtClean="0">
                <a:solidFill>
                  <a:srgbClr val="000066"/>
                </a:solidFill>
              </a:rPr>
              <a:t>отражающая его </a:t>
            </a:r>
            <a:r>
              <a:rPr lang="ru-RU" sz="2000" dirty="0">
                <a:solidFill>
                  <a:srgbClr val="000066"/>
                </a:solidFill>
              </a:rPr>
              <a:t>глубинное </a:t>
            </a:r>
            <a:r>
              <a:rPr lang="ru-RU" sz="2000" dirty="0" smtClean="0">
                <a:solidFill>
                  <a:srgbClr val="000066"/>
                </a:solidFill>
              </a:rPr>
              <a:t>свойство, характеризующаяся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</a:rPr>
              <a:t>готовностью </a:t>
            </a:r>
            <a:r>
              <a:rPr lang="ru-RU" sz="2000" dirty="0">
                <a:solidFill>
                  <a:srgbClr val="000066"/>
                </a:solidFill>
              </a:rPr>
              <a:t>к принятию и созданию кардинально новых идей и продуктов, </a:t>
            </a:r>
            <a:r>
              <a:rPr lang="ru-RU" sz="2000" dirty="0" smtClean="0">
                <a:solidFill>
                  <a:srgbClr val="000066"/>
                </a:solidFill>
              </a:rPr>
              <a:t>оригинальных ценностей,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0066"/>
                </a:solidFill>
              </a:rPr>
              <a:t>способностью принимать </a:t>
            </a:r>
            <a:r>
              <a:rPr lang="ru-RU" sz="2000" dirty="0">
                <a:solidFill>
                  <a:srgbClr val="000066"/>
                </a:solidFill>
              </a:rPr>
              <a:t>нестандартные </a:t>
            </a:r>
            <a:r>
              <a:rPr lang="ru-RU" sz="2000" dirty="0" smtClean="0">
                <a:solidFill>
                  <a:srgbClr val="000066"/>
                </a:solidFill>
              </a:rPr>
              <a:t>решения,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66"/>
                </a:solidFill>
              </a:rPr>
              <a:t>которая </a:t>
            </a:r>
            <a:r>
              <a:rPr lang="ru-RU" sz="2000" dirty="0">
                <a:solidFill>
                  <a:srgbClr val="000066"/>
                </a:solidFill>
              </a:rPr>
              <a:t>отличается от традиционных общепринятых схем мышления и входит в структуру одаренности в качестве независимого </a:t>
            </a:r>
            <a:r>
              <a:rPr lang="ru-RU" sz="2000" dirty="0" smtClean="0">
                <a:solidFill>
                  <a:srgbClr val="000066"/>
                </a:solidFill>
              </a:rPr>
              <a:t>фактора.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66"/>
                </a:solidFill>
              </a:rPr>
              <a:t>Предпосылки для выявления креативности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7956" y="3808602"/>
            <a:ext cx="4186106" cy="923330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Эмоциональные: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напряженное </a:t>
            </a:r>
            <a:r>
              <a:rPr lang="ru-RU" dirty="0">
                <a:solidFill>
                  <a:srgbClr val="000066"/>
                </a:solidFill>
              </a:rPr>
              <a:t>внимание, впечатлительность, восприимчивость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3905" y="3808602"/>
            <a:ext cx="4907559" cy="923330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Интеллектуальные: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интуиция, фантазия, выдумка, </a:t>
            </a:r>
            <a:r>
              <a:rPr lang="ru-RU" dirty="0">
                <a:solidFill>
                  <a:srgbClr val="000066"/>
                </a:solidFill>
              </a:rPr>
              <a:t>обширность знаний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42800" y="4790655"/>
            <a:ext cx="2214154" cy="515789"/>
          </a:xfrm>
          <a:prstGeom prst="downArrow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14026" y="5336213"/>
            <a:ext cx="68202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Структура креативности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Центральными компонентами </a:t>
            </a:r>
            <a:r>
              <a:rPr lang="ru-RU" dirty="0">
                <a:solidFill>
                  <a:srgbClr val="000066"/>
                </a:solidFill>
              </a:rPr>
              <a:t>креативности </a:t>
            </a:r>
            <a:r>
              <a:rPr lang="ru-RU" dirty="0" smtClean="0">
                <a:solidFill>
                  <a:srgbClr val="000066"/>
                </a:solidFill>
              </a:rPr>
              <a:t>являются </a:t>
            </a:r>
            <a:r>
              <a:rPr lang="ru-RU" b="1" dirty="0" smtClean="0">
                <a:solidFill>
                  <a:srgbClr val="000066"/>
                </a:solidFill>
              </a:rPr>
              <a:t>воображение и познавательная активность</a:t>
            </a:r>
            <a:endParaRPr lang="ru-RU" b="1" dirty="0">
              <a:solidFill>
                <a:srgbClr val="000066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87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26" y="68912"/>
            <a:ext cx="10515600" cy="8841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+mn-lt"/>
              </a:rPr>
              <a:t>Основные вопросы занятия</a:t>
            </a:r>
            <a:endParaRPr lang="ru-RU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7149" y="953037"/>
            <a:ext cx="8762900" cy="564094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66"/>
                </a:solidFill>
              </a:rPr>
              <a:t>1. Основные </a:t>
            </a:r>
            <a:r>
              <a:rPr lang="ru-RU" dirty="0">
                <a:solidFill>
                  <a:srgbClr val="000066"/>
                </a:solidFill>
              </a:rPr>
              <a:t>подходы и проблемы </a:t>
            </a:r>
            <a:r>
              <a:rPr lang="ru-RU" dirty="0" smtClean="0">
                <a:solidFill>
                  <a:srgbClr val="000066"/>
                </a:solidFill>
              </a:rPr>
              <a:t>в определении </a:t>
            </a:r>
            <a:r>
              <a:rPr lang="ru-RU" dirty="0">
                <a:solidFill>
                  <a:srgbClr val="000066"/>
                </a:solidFill>
              </a:rPr>
              <a:t>детских способностей, таланта и одаренности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66"/>
                </a:solidFill>
              </a:rPr>
              <a:t>2. Структура </a:t>
            </a:r>
            <a:r>
              <a:rPr lang="ru-RU" dirty="0">
                <a:solidFill>
                  <a:srgbClr val="000066"/>
                </a:solidFill>
              </a:rPr>
              <a:t>одаренности.  </a:t>
            </a:r>
            <a:endParaRPr lang="ru-RU" dirty="0" smtClean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66"/>
                </a:solidFill>
              </a:rPr>
              <a:t>3</a:t>
            </a:r>
            <a:r>
              <a:rPr lang="ru-RU" dirty="0" smtClean="0">
                <a:solidFill>
                  <a:srgbClr val="000066"/>
                </a:solidFill>
              </a:rPr>
              <a:t>. Общие </a:t>
            </a:r>
            <a:r>
              <a:rPr lang="ru-RU" dirty="0">
                <a:solidFill>
                  <a:srgbClr val="000066"/>
                </a:solidFill>
              </a:rPr>
              <a:t>признаки одаренности. </a:t>
            </a:r>
            <a:endParaRPr lang="ru-RU" dirty="0" smtClean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66"/>
                </a:solidFill>
              </a:rPr>
              <a:t>4. Виды </a:t>
            </a:r>
            <a:r>
              <a:rPr lang="ru-RU" dirty="0" smtClean="0">
                <a:solidFill>
                  <a:srgbClr val="000066"/>
                </a:solidFill>
              </a:rPr>
              <a:t>одаренности</a:t>
            </a:r>
            <a:r>
              <a:rPr lang="ru-RU" dirty="0">
                <a:solidFill>
                  <a:srgbClr val="000066"/>
                </a:solidFill>
              </a:rPr>
              <a:t>. </a:t>
            </a:r>
            <a:endParaRPr lang="ru-RU" dirty="0" smtClean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66"/>
                </a:solidFill>
              </a:rPr>
              <a:t>4.1. Общая </a:t>
            </a:r>
            <a:r>
              <a:rPr lang="ru-RU" dirty="0">
                <a:solidFill>
                  <a:srgbClr val="000066"/>
                </a:solidFill>
              </a:rPr>
              <a:t>и специальная одаренность. </a:t>
            </a:r>
            <a:endParaRPr lang="ru-RU" dirty="0" smtClean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66"/>
                </a:solidFill>
              </a:rPr>
              <a:t>4.2. Виды </a:t>
            </a:r>
            <a:r>
              <a:rPr lang="ru-RU" dirty="0">
                <a:solidFill>
                  <a:srgbClr val="000066"/>
                </a:solidFill>
              </a:rPr>
              <a:t>специальной одаренности. </a:t>
            </a:r>
            <a:endParaRPr lang="ru-RU" dirty="0" smtClean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66"/>
                </a:solidFill>
              </a:rPr>
              <a:t>4.3. Особенности </a:t>
            </a:r>
            <a:r>
              <a:rPr lang="ru-RU" dirty="0">
                <a:solidFill>
                  <a:srgbClr val="000066"/>
                </a:solidFill>
              </a:rPr>
              <a:t>одаренности в технологической области. </a:t>
            </a:r>
            <a:endParaRPr lang="ru-RU" dirty="0" smtClean="0">
              <a:solidFill>
                <a:srgbClr val="000066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66"/>
                </a:solidFill>
              </a:rPr>
              <a:t>4.4. Одаренность </a:t>
            </a:r>
            <a:r>
              <a:rPr lang="ru-RU" dirty="0">
                <a:solidFill>
                  <a:srgbClr val="000066"/>
                </a:solidFill>
              </a:rPr>
              <a:t>в области инженерно-конструкторской и дизайн-деятельности ребенка.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66"/>
                </a:solidFill>
              </a:rPr>
              <a:t>5. Креативность </a:t>
            </a:r>
            <a:r>
              <a:rPr lang="ru-RU" dirty="0">
                <a:solidFill>
                  <a:srgbClr val="000066"/>
                </a:solidFill>
              </a:rPr>
              <a:t>в структуре одаренности. Виды и типы креативности. Модель креативности.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66"/>
                </a:solidFill>
              </a:rPr>
              <a:t>6. </a:t>
            </a:r>
            <a:r>
              <a:rPr lang="ru-RU" dirty="0" err="1" smtClean="0">
                <a:solidFill>
                  <a:srgbClr val="000066"/>
                </a:solidFill>
              </a:rPr>
              <a:t>Метакомплекс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>
                <a:solidFill>
                  <a:srgbClr val="000066"/>
                </a:solidFill>
              </a:rPr>
              <a:t>развития потенциала личности ребенка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66"/>
                </a:solidFill>
              </a:rPr>
              <a:t>7.</a:t>
            </a:r>
            <a:r>
              <a:rPr lang="ru-RU" dirty="0">
                <a:solidFill>
                  <a:srgbClr val="000066"/>
                </a:solidFill>
              </a:rPr>
              <a:t> Диагностический комплекс выявления способностей школьников в области инженерно-конструкторского и </a:t>
            </a:r>
            <a:r>
              <a:rPr lang="ru-RU" dirty="0" smtClean="0">
                <a:solidFill>
                  <a:srgbClr val="000066"/>
                </a:solidFill>
              </a:rPr>
              <a:t>дизайн- творчества. 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https://personal-volga.all-gorod.ru/image/goods/9f/e2bbb0142cc78058c60bdbc713c62a8d_4773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6" y="196137"/>
            <a:ext cx="2896343" cy="3466095"/>
          </a:xfrm>
          <a:prstGeom prst="rect">
            <a:avLst/>
          </a:prstGeom>
          <a:noFill/>
          <a:ln>
            <a:noFill/>
          </a:ln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633991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0567"/>
            <a:ext cx="10515600" cy="6583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Проявления креативности</a:t>
            </a:r>
            <a:endParaRPr lang="ru-RU" sz="36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398" y="914400"/>
            <a:ext cx="10905688" cy="5943599"/>
          </a:xfrm>
          <a:ln w="28575">
            <a:solidFill>
              <a:srgbClr val="000066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66"/>
                </a:solidFill>
              </a:rPr>
              <a:t>Креативность проявляет себя многообразно. К этому многообразию относят </a:t>
            </a:r>
            <a:r>
              <a:rPr lang="ru-RU" dirty="0" smtClean="0">
                <a:solidFill>
                  <a:srgbClr val="000066"/>
                </a:solidFill>
              </a:rPr>
              <a:t>следующий </a:t>
            </a:r>
            <a:r>
              <a:rPr lang="ru-RU" b="1" dirty="0" smtClean="0">
                <a:solidFill>
                  <a:srgbClr val="000066"/>
                </a:solidFill>
              </a:rPr>
              <a:t>комплекс </a:t>
            </a:r>
            <a:r>
              <a:rPr lang="ru-RU" b="1" dirty="0">
                <a:solidFill>
                  <a:srgbClr val="000066"/>
                </a:solidFill>
              </a:rPr>
              <a:t>перцептивных, когнитивных, эмоциональных, физиологических и </a:t>
            </a:r>
            <a:r>
              <a:rPr lang="ru-RU" b="1" dirty="0" smtClean="0">
                <a:solidFill>
                  <a:srgbClr val="000066"/>
                </a:solidFill>
              </a:rPr>
              <a:t>поведенческих процессов</a:t>
            </a:r>
            <a:r>
              <a:rPr lang="ru-RU" b="1" dirty="0">
                <a:solidFill>
                  <a:srgbClr val="000066"/>
                </a:solidFill>
              </a:rPr>
              <a:t>, характеризующих одаренность:</a:t>
            </a:r>
          </a:p>
          <a:p>
            <a:pPr marL="46800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быстрота,</a:t>
            </a:r>
          </a:p>
          <a:p>
            <a:pPr marL="46800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гибкость</a:t>
            </a:r>
            <a:r>
              <a:rPr lang="ru-RU" dirty="0">
                <a:solidFill>
                  <a:srgbClr val="000066"/>
                </a:solidFill>
              </a:rPr>
              <a:t>,</a:t>
            </a:r>
          </a:p>
          <a:p>
            <a:pPr marL="46800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точность</a:t>
            </a:r>
            <a:r>
              <a:rPr lang="ru-RU" dirty="0">
                <a:solidFill>
                  <a:srgbClr val="000066"/>
                </a:solidFill>
              </a:rPr>
              <a:t>,</a:t>
            </a:r>
          </a:p>
          <a:p>
            <a:pPr marL="46800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оригинальность </a:t>
            </a:r>
            <a:r>
              <a:rPr lang="ru-RU" dirty="0">
                <a:solidFill>
                  <a:srgbClr val="000066"/>
                </a:solidFill>
              </a:rPr>
              <a:t>мышления,</a:t>
            </a:r>
          </a:p>
          <a:p>
            <a:pPr marL="46800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богатое </a:t>
            </a:r>
            <a:r>
              <a:rPr lang="ru-RU" dirty="0">
                <a:solidFill>
                  <a:srgbClr val="000066"/>
                </a:solidFill>
              </a:rPr>
              <a:t>воображение,</a:t>
            </a:r>
          </a:p>
          <a:p>
            <a:pPr marL="46800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чувство </a:t>
            </a:r>
            <a:r>
              <a:rPr lang="ru-RU" dirty="0">
                <a:solidFill>
                  <a:srgbClr val="000066"/>
                </a:solidFill>
              </a:rPr>
              <a:t>юмора,</a:t>
            </a:r>
          </a:p>
          <a:p>
            <a:pPr marL="46800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приверженность высоким эстетическим ценностям,</a:t>
            </a:r>
          </a:p>
          <a:p>
            <a:pPr marL="46800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степень </a:t>
            </a:r>
            <a:r>
              <a:rPr lang="ru-RU" dirty="0">
                <a:solidFill>
                  <a:srgbClr val="000066"/>
                </a:solidFill>
              </a:rPr>
              <a:t>детализации образа проблемы.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0066"/>
                </a:solidFill>
              </a:rPr>
              <a:t>Существенное </a:t>
            </a:r>
            <a:r>
              <a:rPr lang="ru-RU" dirty="0">
                <a:solidFill>
                  <a:srgbClr val="000066"/>
                </a:solidFill>
              </a:rPr>
              <a:t>условие актуализации этой способности – </a:t>
            </a:r>
            <a:r>
              <a:rPr lang="ru-RU" b="1" dirty="0" smtClean="0">
                <a:solidFill>
                  <a:srgbClr val="000066"/>
                </a:solidFill>
              </a:rPr>
              <a:t>самообладание </a:t>
            </a:r>
            <a:r>
              <a:rPr lang="ru-RU" b="1" dirty="0">
                <a:solidFill>
                  <a:srgbClr val="000066"/>
                </a:solidFill>
              </a:rPr>
              <a:t>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0066"/>
                </a:solidFill>
              </a:rPr>
              <a:t>уверенность в себе.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1986"/>
            <a:ext cx="4430086" cy="29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348"/>
            <a:ext cx="10515600" cy="4154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solidFill>
                  <a:srgbClr val="000066"/>
                </a:solidFill>
                <a:latin typeface="+mn-lt"/>
              </a:rPr>
              <a:t>Модели креативности</a:t>
            </a:r>
            <a:br>
              <a:rPr lang="ru-RU" sz="4000" b="1" dirty="0" smtClean="0">
                <a:solidFill>
                  <a:srgbClr val="000066"/>
                </a:solidFill>
                <a:latin typeface="+mn-lt"/>
              </a:rPr>
            </a:b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9311" y="901418"/>
            <a:ext cx="562272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0066"/>
                </a:solidFill>
              </a:rPr>
              <a:t>Ассоциативная модель </a:t>
            </a:r>
            <a:r>
              <a:rPr lang="ru-RU" sz="2400" b="1" dirty="0" smtClean="0">
                <a:solidFill>
                  <a:srgbClr val="000066"/>
                </a:solidFill>
              </a:rPr>
              <a:t>креативности </a:t>
            </a:r>
            <a:r>
              <a:rPr lang="ru-RU" sz="2400" b="1" dirty="0" err="1" smtClean="0">
                <a:solidFill>
                  <a:srgbClr val="000066"/>
                </a:solidFill>
              </a:rPr>
              <a:t>Джоя</a:t>
            </a:r>
            <a:r>
              <a:rPr lang="ru-RU" sz="2400" b="1" dirty="0" smtClean="0">
                <a:solidFill>
                  <a:srgbClr val="000066"/>
                </a:solidFill>
              </a:rPr>
              <a:t> Пола </a:t>
            </a:r>
            <a:r>
              <a:rPr lang="ru-RU" sz="2400" b="1" dirty="0" err="1" smtClean="0">
                <a:solidFill>
                  <a:srgbClr val="000066"/>
                </a:solidFill>
              </a:rPr>
              <a:t>Гилфорда</a:t>
            </a:r>
            <a:endParaRPr lang="ru-RU" sz="2400" b="1" dirty="0" smtClean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0066"/>
                </a:solidFill>
              </a:rPr>
              <a:t>Ассоциативная </a:t>
            </a:r>
            <a:r>
              <a:rPr lang="ru-RU" sz="1400" dirty="0">
                <a:solidFill>
                  <a:srgbClr val="000066"/>
                </a:solidFill>
              </a:rPr>
              <a:t>модель креативного </a:t>
            </a:r>
            <a:r>
              <a:rPr lang="ru-RU" sz="1400" dirty="0" smtClean="0">
                <a:solidFill>
                  <a:srgbClr val="000066"/>
                </a:solidFill>
              </a:rPr>
              <a:t>мышления рассматривает </a:t>
            </a:r>
            <a:r>
              <a:rPr lang="ru-RU" sz="1400" dirty="0">
                <a:solidFill>
                  <a:srgbClr val="000066"/>
                </a:solidFill>
              </a:rPr>
              <a:t>процесс создания новых идей как процесс </a:t>
            </a:r>
            <a:r>
              <a:rPr lang="ru-RU" sz="1400" dirty="0" smtClean="0">
                <a:solidFill>
                  <a:srgbClr val="000066"/>
                </a:solidFill>
              </a:rPr>
              <a:t>последовательного перерождения одной </a:t>
            </a:r>
            <a:r>
              <a:rPr lang="ru-RU" sz="1400" dirty="0">
                <a:solidFill>
                  <a:srgbClr val="000066"/>
                </a:solidFill>
              </a:rPr>
              <a:t>мысли в другую путем создания и отбора </a:t>
            </a:r>
            <a:r>
              <a:rPr lang="ru-RU" sz="1400" dirty="0" smtClean="0">
                <a:solidFill>
                  <a:srgbClr val="000066"/>
                </a:solidFill>
              </a:rPr>
              <a:t>ассоциаций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b="1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0" y="1522953"/>
            <a:ext cx="5181600" cy="112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9" y="2644513"/>
            <a:ext cx="5181601" cy="128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8" y="3929118"/>
            <a:ext cx="5181601" cy="12814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317072" y="901418"/>
            <a:ext cx="3464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</a:rPr>
              <a:t>Модель </a:t>
            </a:r>
            <a:r>
              <a:rPr lang="ru-RU" sz="2400" b="1" dirty="0" err="1">
                <a:solidFill>
                  <a:srgbClr val="000066"/>
                </a:solidFill>
              </a:rPr>
              <a:t>Грэма</a:t>
            </a:r>
            <a:r>
              <a:rPr lang="ru-RU" sz="2400" b="1" dirty="0">
                <a:solidFill>
                  <a:srgbClr val="000066"/>
                </a:solidFill>
              </a:rPr>
              <a:t> Уоллеса</a:t>
            </a:r>
            <a:endParaRPr lang="ru-RU" sz="2400" dirty="0">
              <a:solidFill>
                <a:srgbClr val="000066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445" y="2402481"/>
            <a:ext cx="5940425" cy="165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444" y="4052846"/>
            <a:ext cx="5940425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889072" y="5700671"/>
            <a:ext cx="61491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0066"/>
                </a:solidFill>
              </a:rPr>
              <a:t>Ассоциативная модель </a:t>
            </a:r>
            <a:r>
              <a:rPr lang="ru-RU" sz="1600" dirty="0" smtClean="0">
                <a:solidFill>
                  <a:srgbClr val="000066"/>
                </a:solidFill>
              </a:rPr>
              <a:t>мышления позволяет </a:t>
            </a:r>
            <a:r>
              <a:rPr lang="ru-RU" sz="1600" dirty="0">
                <a:solidFill>
                  <a:srgbClr val="000066"/>
                </a:solidFill>
              </a:rPr>
              <a:t>разрабатывать инструменты для измерения отдельных </a:t>
            </a:r>
            <a:r>
              <a:rPr lang="ru-RU" sz="1600" dirty="0" smtClean="0">
                <a:solidFill>
                  <a:srgbClr val="000066"/>
                </a:solidFill>
              </a:rPr>
              <a:t>параметров креативности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670" y="5368954"/>
            <a:ext cx="5587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66"/>
                </a:solidFill>
              </a:rPr>
              <a:t>Модель Уоллеса </a:t>
            </a:r>
            <a:r>
              <a:rPr lang="ru-RU" dirty="0" smtClean="0">
                <a:solidFill>
                  <a:srgbClr val="000066"/>
                </a:solidFill>
              </a:rPr>
              <a:t>подчеркивает </a:t>
            </a:r>
            <a:r>
              <a:rPr lang="ru-RU" dirty="0">
                <a:solidFill>
                  <a:srgbClr val="000066"/>
                </a:solidFill>
              </a:rPr>
              <a:t>важность </a:t>
            </a:r>
            <a:r>
              <a:rPr lang="ru-RU" dirty="0" smtClean="0">
                <a:solidFill>
                  <a:srgbClr val="000066"/>
                </a:solidFill>
              </a:rPr>
              <a:t>волевых усилий </a:t>
            </a:r>
            <a:r>
              <a:rPr lang="ru-RU" dirty="0">
                <a:solidFill>
                  <a:srgbClr val="000066"/>
                </a:solidFill>
              </a:rPr>
              <a:t>и сознательных действий, без которых озарение не случится и не </a:t>
            </a:r>
            <a:r>
              <a:rPr lang="ru-RU" dirty="0" smtClean="0">
                <a:solidFill>
                  <a:srgbClr val="000066"/>
                </a:solidFill>
              </a:rPr>
              <a:t>приведет </a:t>
            </a:r>
            <a:r>
              <a:rPr lang="ru-RU" dirty="0">
                <a:solidFill>
                  <a:srgbClr val="000066"/>
                </a:solidFill>
              </a:rPr>
              <a:t>к результату. При этом креативная деятельность рассматривается как</a:t>
            </a:r>
          </a:p>
          <a:p>
            <a:pPr algn="just"/>
            <a:r>
              <a:rPr lang="ru-RU" dirty="0">
                <a:solidFill>
                  <a:srgbClr val="000066"/>
                </a:solidFill>
              </a:rPr>
              <a:t>результат сознательных и бессознательных процессов.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42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80568"/>
            <a:ext cx="10515600" cy="6751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+mn-lt"/>
              </a:rPr>
              <a:t>Модели креативности</a:t>
            </a:r>
            <a:endParaRPr lang="ru-RU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561" y="989900"/>
            <a:ext cx="5511014" cy="37750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rgbClr val="000066"/>
                </a:solidFill>
              </a:rPr>
              <a:t>Компонентная модель </a:t>
            </a:r>
            <a:r>
              <a:rPr lang="ru-RU" dirty="0" smtClean="0">
                <a:solidFill>
                  <a:srgbClr val="000066"/>
                </a:solidFill>
              </a:rPr>
              <a:t>креативности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0816" y="1590533"/>
            <a:ext cx="5157787" cy="1242043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791864"/>
            <a:ext cx="5183188" cy="8239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00" dirty="0">
                <a:solidFill>
                  <a:srgbClr val="000066"/>
                </a:solidFill>
              </a:rPr>
              <a:t>Модель креативности 4К </a:t>
            </a:r>
            <a:endParaRPr lang="ru-RU" sz="2600" dirty="0" smtClean="0">
              <a:solidFill>
                <a:srgbClr val="000066"/>
              </a:solidFill>
            </a:endParaRPr>
          </a:p>
          <a:p>
            <a:pPr algn="ctr"/>
            <a:r>
              <a:rPr lang="ru-RU" dirty="0" smtClean="0">
                <a:solidFill>
                  <a:srgbClr val="000066"/>
                </a:solidFill>
              </a:rPr>
              <a:t>Джеймса </a:t>
            </a:r>
            <a:r>
              <a:rPr lang="ru-RU" dirty="0">
                <a:solidFill>
                  <a:srgbClr val="000066"/>
                </a:solidFill>
              </a:rPr>
              <a:t>Кауфмана и Рональда </a:t>
            </a:r>
            <a:r>
              <a:rPr lang="ru-RU" dirty="0" err="1">
                <a:solidFill>
                  <a:srgbClr val="000066"/>
                </a:solidFill>
              </a:rPr>
              <a:t>Бегетто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30505" y="1615776"/>
            <a:ext cx="5940425" cy="4573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000066"/>
                </a:solidFill>
              </a:rPr>
              <a:t>Авторы модели 4К Джеймс Кауфман и Рональд </a:t>
            </a:r>
            <a:r>
              <a:rPr lang="ru-RU" sz="1800" dirty="0" err="1">
                <a:solidFill>
                  <a:srgbClr val="000066"/>
                </a:solidFill>
              </a:rPr>
              <a:t>Бегетто</a:t>
            </a:r>
            <a:r>
              <a:rPr lang="ru-RU" sz="1800" dirty="0">
                <a:solidFill>
                  <a:srgbClr val="000066"/>
                </a:solidFill>
              </a:rPr>
              <a:t> выделяют </a:t>
            </a:r>
            <a:r>
              <a:rPr lang="ru-RU" sz="1800" dirty="0" smtClean="0">
                <a:solidFill>
                  <a:srgbClr val="000066"/>
                </a:solidFill>
              </a:rPr>
              <a:t>четыре </a:t>
            </a:r>
            <a:r>
              <a:rPr lang="ru-RU" sz="1800" dirty="0">
                <a:solidFill>
                  <a:srgbClr val="000066"/>
                </a:solidFill>
              </a:rPr>
              <a:t>уровня развития креативности</a:t>
            </a:r>
            <a:endParaRPr lang="ru-RU" sz="1800" dirty="0">
              <a:solidFill>
                <a:srgbClr val="000066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16" y="2832577"/>
            <a:ext cx="5157787" cy="122769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5930505" y="2167940"/>
            <a:ext cx="5940425" cy="251714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04" y="4696637"/>
            <a:ext cx="5940425" cy="125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930505" y="5961684"/>
            <a:ext cx="5940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0066"/>
                </a:solidFill>
              </a:rPr>
              <a:t>Четырехуровневая модель развития креативности подчеркивает </a:t>
            </a:r>
            <a:r>
              <a:rPr lang="ru-RU" sz="1600" dirty="0" smtClean="0">
                <a:solidFill>
                  <a:srgbClr val="000066"/>
                </a:solidFill>
              </a:rPr>
              <a:t>поступательный </a:t>
            </a:r>
            <a:r>
              <a:rPr lang="ru-RU" sz="1600" dirty="0">
                <a:solidFill>
                  <a:srgbClr val="000066"/>
                </a:solidFill>
              </a:rPr>
              <a:t>характер формирования этого качества и роль образования в </a:t>
            </a:r>
            <a:r>
              <a:rPr lang="ru-RU" sz="1600" dirty="0" smtClean="0">
                <a:solidFill>
                  <a:srgbClr val="000066"/>
                </a:solidFill>
              </a:rPr>
              <a:t>этом процессе</a:t>
            </a:r>
            <a:r>
              <a:rPr lang="ru-RU" sz="1600" dirty="0">
                <a:solidFill>
                  <a:srgbClr val="000066"/>
                </a:solidFill>
              </a:rPr>
              <a:t>.</a:t>
            </a:r>
            <a:endParaRPr lang="ru-RU" sz="1600" dirty="0">
              <a:solidFill>
                <a:srgbClr val="00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815" y="4387442"/>
            <a:ext cx="5157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</a:rPr>
              <a:t>Компонентная модель часто используется, когда </a:t>
            </a:r>
            <a:r>
              <a:rPr lang="ru-RU" dirty="0" smtClean="0">
                <a:solidFill>
                  <a:srgbClr val="000066"/>
                </a:solidFill>
              </a:rPr>
              <a:t>речь идет </a:t>
            </a:r>
            <a:r>
              <a:rPr lang="ru-RU" dirty="0">
                <a:solidFill>
                  <a:srgbClr val="000066"/>
                </a:solidFill>
              </a:rPr>
              <a:t>о создании внутри организаций условий для проявления </a:t>
            </a:r>
            <a:r>
              <a:rPr lang="ru-RU" dirty="0" smtClean="0">
                <a:solidFill>
                  <a:srgbClr val="000066"/>
                </a:solidFill>
              </a:rPr>
              <a:t>индивидуальной </a:t>
            </a:r>
            <a:r>
              <a:rPr lang="ru-RU" dirty="0">
                <a:solidFill>
                  <a:srgbClr val="000066"/>
                </a:solidFill>
              </a:rPr>
              <a:t>креативности.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21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708" y="151002"/>
            <a:ext cx="11442583" cy="566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solidFill>
                  <a:srgbClr val="000066"/>
                </a:solidFill>
                <a:latin typeface="+mn-lt"/>
              </a:rPr>
              <a:t>Метакомплекс</a:t>
            </a:r>
            <a:r>
              <a:rPr lang="ru-RU" sz="3600" b="1" dirty="0">
                <a:solidFill>
                  <a:srgbClr val="000066"/>
                </a:solidFill>
                <a:latin typeface="+mn-lt"/>
              </a:rPr>
              <a:t> развития потенциала личности ребенка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097" y="717565"/>
            <a:ext cx="5791200" cy="58594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0066"/>
                </a:solidFill>
              </a:rPr>
              <a:t>В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r>
              <a:rPr lang="ru-RU" dirty="0">
                <a:solidFill>
                  <a:srgbClr val="000066"/>
                </a:solidFill>
              </a:rPr>
              <a:t>основе </a:t>
            </a:r>
            <a:r>
              <a:rPr lang="ru-RU" b="1" dirty="0" err="1">
                <a:solidFill>
                  <a:srgbClr val="000066"/>
                </a:solidFill>
              </a:rPr>
              <a:t>метакомплекса</a:t>
            </a:r>
            <a:r>
              <a:rPr lang="ru-RU" b="1" dirty="0">
                <a:solidFill>
                  <a:srgbClr val="000066"/>
                </a:solidFill>
              </a:rPr>
              <a:t> развития </a:t>
            </a:r>
            <a:r>
              <a:rPr lang="ru-RU" b="1" dirty="0" smtClean="0">
                <a:solidFill>
                  <a:srgbClr val="000066"/>
                </a:solidFill>
              </a:rPr>
              <a:t>потенциала личности школьника </a:t>
            </a:r>
            <a:r>
              <a:rPr lang="ru-RU" dirty="0" smtClean="0">
                <a:solidFill>
                  <a:srgbClr val="000066"/>
                </a:solidFill>
              </a:rPr>
              <a:t>лежит </a:t>
            </a:r>
            <a:r>
              <a:rPr lang="ru-RU" dirty="0">
                <a:solidFill>
                  <a:srgbClr val="000066"/>
                </a:solidFill>
              </a:rPr>
              <a:t>«Звезда одаренности</a:t>
            </a:r>
            <a:r>
              <a:rPr lang="ru-RU" dirty="0" smtClean="0">
                <a:solidFill>
                  <a:srgbClr val="000066"/>
                </a:solidFill>
              </a:rPr>
              <a:t>»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2" y="1957127"/>
            <a:ext cx="6736550" cy="463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4473" y="693645"/>
            <a:ext cx="51340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Ведущей </a:t>
            </a:r>
            <a:r>
              <a:rPr lang="ru-RU" b="1" dirty="0">
                <a:solidFill>
                  <a:srgbClr val="000066"/>
                </a:solidFill>
              </a:rPr>
              <a:t>идеей реализации </a:t>
            </a:r>
            <a:r>
              <a:rPr lang="ru-RU" b="1" dirty="0" err="1" smtClean="0">
                <a:solidFill>
                  <a:srgbClr val="000066"/>
                </a:solidFill>
              </a:rPr>
              <a:t>метакомплекса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</a:rPr>
              <a:t>является развитие </a:t>
            </a:r>
            <a:r>
              <a:rPr lang="ru-RU" b="1" dirty="0" smtClean="0">
                <a:solidFill>
                  <a:srgbClr val="000066"/>
                </a:solidFill>
              </a:rPr>
              <a:t>само-процессов </a:t>
            </a:r>
            <a:r>
              <a:rPr lang="ru-RU" b="1" dirty="0">
                <a:solidFill>
                  <a:srgbClr val="000066"/>
                </a:solidFill>
              </a:rPr>
              <a:t>личности </a:t>
            </a:r>
            <a:r>
              <a:rPr lang="ru-RU" b="1" dirty="0" smtClean="0">
                <a:solidFill>
                  <a:srgbClr val="000066"/>
                </a:solidFill>
              </a:rPr>
              <a:t>ребенка: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rgbClr val="000066"/>
                </a:solidFill>
              </a:rPr>
              <a:t>самотворчества</a:t>
            </a:r>
            <a:r>
              <a:rPr lang="ru-RU" dirty="0">
                <a:solidFill>
                  <a:srgbClr val="000066"/>
                </a:solidFill>
              </a:rPr>
              <a:t>, </a:t>
            </a:r>
            <a:endParaRPr lang="ru-RU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самоопределения</a:t>
            </a:r>
            <a:r>
              <a:rPr lang="ru-RU" dirty="0">
                <a:solidFill>
                  <a:srgbClr val="000066"/>
                </a:solidFill>
              </a:rPr>
              <a:t>, </a:t>
            </a:r>
            <a:endParaRPr lang="ru-RU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с</a:t>
            </a:r>
            <a:r>
              <a:rPr lang="ru-RU" dirty="0" smtClean="0">
                <a:solidFill>
                  <a:srgbClr val="000066"/>
                </a:solidFill>
              </a:rPr>
              <a:t>амореализации</a:t>
            </a:r>
            <a:r>
              <a:rPr lang="ru-RU" dirty="0">
                <a:solidFill>
                  <a:srgbClr val="000066"/>
                </a:solidFill>
              </a:rPr>
              <a:t>,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самосовершенствования</a:t>
            </a:r>
            <a:r>
              <a:rPr lang="ru-RU" dirty="0">
                <a:solidFill>
                  <a:srgbClr val="000066"/>
                </a:solidFill>
              </a:rPr>
              <a:t>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В центре внимания </a:t>
            </a:r>
            <a:r>
              <a:rPr lang="ru-RU" dirty="0">
                <a:solidFill>
                  <a:srgbClr val="000066"/>
                </a:solidFill>
              </a:rPr>
              <a:t>должно находиться </a:t>
            </a:r>
            <a:r>
              <a:rPr lang="ru-RU" b="1" dirty="0">
                <a:solidFill>
                  <a:srgbClr val="000066"/>
                </a:solidFill>
              </a:rPr>
              <a:t>формирование у детей и подростков позитивной модели будущего: </a:t>
            </a:r>
            <a:endParaRPr lang="ru-RU" b="1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Я </a:t>
            </a:r>
            <a:r>
              <a:rPr lang="ru-RU" dirty="0">
                <a:solidFill>
                  <a:srgbClr val="000066"/>
                </a:solidFill>
              </a:rPr>
              <a:t>могу изменить мир в лучшую сторону; </a:t>
            </a:r>
            <a:endParaRPr lang="ru-RU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Я </a:t>
            </a:r>
            <a:r>
              <a:rPr lang="ru-RU" dirty="0">
                <a:solidFill>
                  <a:srgbClr val="000066"/>
                </a:solidFill>
              </a:rPr>
              <a:t>– субъект </a:t>
            </a:r>
            <a:r>
              <a:rPr lang="ru-RU" dirty="0" smtClean="0">
                <a:solidFill>
                  <a:srgbClr val="000066"/>
                </a:solidFill>
              </a:rPr>
              <a:t>преобразований;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Я </a:t>
            </a:r>
            <a:r>
              <a:rPr lang="ru-RU" dirty="0">
                <a:solidFill>
                  <a:srgbClr val="000066"/>
                </a:solidFill>
              </a:rPr>
              <a:t>могу создавать (и создаю) проекты, меняющие мир к лучшему.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Во </a:t>
            </a:r>
            <a:r>
              <a:rPr lang="ru-RU" dirty="0">
                <a:solidFill>
                  <a:srgbClr val="000066"/>
                </a:solidFill>
              </a:rPr>
              <a:t>главе должна быть идея </a:t>
            </a:r>
            <a:r>
              <a:rPr lang="ru-RU" b="1" dirty="0">
                <a:solidFill>
                  <a:srgbClr val="000066"/>
                </a:solidFill>
              </a:rPr>
              <a:t>формирования у детей и подростков свойств и </a:t>
            </a:r>
            <a:r>
              <a:rPr lang="ru-RU" b="1" dirty="0" smtClean="0">
                <a:solidFill>
                  <a:srgbClr val="000066"/>
                </a:solidFill>
              </a:rPr>
              <a:t>качеств</a:t>
            </a:r>
            <a:r>
              <a:rPr lang="ru-RU" b="1" dirty="0">
                <a:solidFill>
                  <a:srgbClr val="000066"/>
                </a:solidFill>
              </a:rPr>
              <a:t>: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креативность</a:t>
            </a:r>
            <a:r>
              <a:rPr lang="ru-RU" dirty="0">
                <a:solidFill>
                  <a:srgbClr val="000066"/>
                </a:solidFill>
              </a:rPr>
              <a:t>, </a:t>
            </a:r>
            <a:endParaRPr lang="ru-RU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воображение</a:t>
            </a:r>
            <a:r>
              <a:rPr lang="ru-RU" dirty="0">
                <a:solidFill>
                  <a:srgbClr val="000066"/>
                </a:solidFill>
              </a:rPr>
              <a:t>, </a:t>
            </a:r>
            <a:endParaRPr lang="ru-RU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инициативность</a:t>
            </a:r>
            <a:r>
              <a:rPr lang="ru-RU" dirty="0">
                <a:solidFill>
                  <a:srgbClr val="000066"/>
                </a:solidFill>
              </a:rPr>
              <a:t>, </a:t>
            </a:r>
            <a:endParaRPr lang="ru-RU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лидерские </a:t>
            </a:r>
            <a:r>
              <a:rPr lang="ru-RU" dirty="0">
                <a:solidFill>
                  <a:srgbClr val="000066"/>
                </a:solidFill>
              </a:rPr>
              <a:t>качества, </a:t>
            </a:r>
            <a:endParaRPr lang="ru-RU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66"/>
                </a:solidFill>
              </a:rPr>
              <a:t>ценности </a:t>
            </a:r>
            <a:r>
              <a:rPr lang="ru-RU" dirty="0">
                <a:solidFill>
                  <a:srgbClr val="000066"/>
                </a:solidFill>
              </a:rPr>
              <a:t>и высшие эмоции, в </a:t>
            </a:r>
            <a:r>
              <a:rPr lang="ru-RU" dirty="0" err="1">
                <a:solidFill>
                  <a:srgbClr val="000066"/>
                </a:solidFill>
              </a:rPr>
              <a:t>т.ч</a:t>
            </a:r>
            <a:r>
              <a:rPr lang="ru-RU" dirty="0">
                <a:solidFill>
                  <a:srgbClr val="000066"/>
                </a:solidFill>
              </a:rPr>
              <a:t>. эстетические свойства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66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311" y="88288"/>
            <a:ext cx="10515600" cy="96872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+mn-lt"/>
              </a:rPr>
              <a:t>Диагностический комплекс выявления способностей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6738"/>
            <a:ext cx="10515600" cy="51843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0066"/>
                </a:solidFill>
              </a:rPr>
              <a:t>Диагностические методики исследования </a:t>
            </a:r>
            <a:r>
              <a:rPr lang="ru-RU" b="1" dirty="0" smtClean="0">
                <a:solidFill>
                  <a:srgbClr val="000066"/>
                </a:solidFill>
              </a:rPr>
              <a:t>интеллекта</a:t>
            </a:r>
          </a:p>
          <a:p>
            <a:pPr marL="0" indent="0" algn="ctr">
              <a:buNone/>
            </a:pPr>
            <a:r>
              <a:rPr lang="ru-RU" altLang="ru-RU" sz="2400" b="1" dirty="0">
                <a:solidFill>
                  <a:srgbClr val="000066"/>
                </a:solidFill>
                <a:latin typeface="Arial" panose="020B0604020202020204" pitchFamily="34" charset="0"/>
              </a:rPr>
              <a:t>Культурно-свободный тест интеллекта Р. </a:t>
            </a:r>
            <a:r>
              <a:rPr lang="ru-RU" altLang="ru-RU" sz="2400" b="1" dirty="0" err="1">
                <a:solidFill>
                  <a:srgbClr val="000066"/>
                </a:solidFill>
                <a:latin typeface="Arial" panose="020B0604020202020204" pitchFamily="34" charset="0"/>
              </a:rPr>
              <a:t>Кеттелла</a:t>
            </a:r>
            <a:endParaRPr lang="ru-RU" altLang="ru-RU" sz="24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0066"/>
                </a:solidFill>
                <a:latin typeface="Arial" panose="020B0604020202020204" pitchFamily="34" charset="0"/>
              </a:rPr>
              <a:t>Тест состоит из двух больших частей, построенных аналогичным образом. </a:t>
            </a: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0066"/>
                </a:solidFill>
                <a:latin typeface="Arial" panose="020B0604020202020204" pitchFamily="34" charset="0"/>
              </a:rPr>
              <a:t>Каждая часть содержит графические задания, которые раз­биты на четыре группы (четыре </a:t>
            </a:r>
            <a:r>
              <a:rPr lang="ru-RU" altLang="ru-RU" sz="2400" dirty="0" err="1">
                <a:solidFill>
                  <a:srgbClr val="000066"/>
                </a:solidFill>
                <a:latin typeface="Arial" panose="020B0604020202020204" pitchFamily="34" charset="0"/>
              </a:rPr>
              <a:t>субтеста</a:t>
            </a:r>
            <a:r>
              <a:rPr lang="ru-RU" altLang="ru-RU" sz="2400" dirty="0">
                <a:solidFill>
                  <a:srgbClr val="000066"/>
                </a:solidFill>
                <a:latin typeface="Arial" panose="020B0604020202020204" pitchFamily="34" charset="0"/>
              </a:rPr>
              <a:t>) по 8-14 заданий в каждой. </a:t>
            </a: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0066"/>
                </a:solidFill>
                <a:latin typeface="Arial" panose="020B0604020202020204" pitchFamily="34" charset="0"/>
              </a:rPr>
              <a:t>В каждом </a:t>
            </a:r>
            <a:r>
              <a:rPr lang="ru-RU" altLang="ru-RU" sz="2400" dirty="0" err="1">
                <a:solidFill>
                  <a:srgbClr val="000066"/>
                </a:solidFill>
                <a:latin typeface="Arial" panose="020B0604020202020204" pitchFamily="34" charset="0"/>
              </a:rPr>
              <a:t>субтесте</a:t>
            </a:r>
            <a:r>
              <a:rPr lang="ru-RU" altLang="ru-RU" sz="2400" dirty="0">
                <a:solidFill>
                  <a:srgbClr val="000066"/>
                </a:solidFill>
                <a:latin typeface="Arial" panose="020B0604020202020204" pitchFamily="34" charset="0"/>
              </a:rPr>
              <a:t> задания расположены в порядке нара­стания сложности. Возможно, Вам не удастся правильно ре­шить все задания. Все равно всегда старайтесь решить как можно больше. Если Вы не уверены в правильности решения, то лучше выбрать то решение, которое кажется наиболее вероятным, чем вообще не решить задание. Все задания имеют только одно правильное решение. </a:t>
            </a: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000066"/>
                </a:solidFill>
                <a:latin typeface="Arial" panose="020B0604020202020204" pitchFamily="34" charset="0"/>
              </a:rPr>
              <a:t>Время решения каждого </a:t>
            </a:r>
            <a:r>
              <a:rPr lang="ru-RU" altLang="ru-RU" sz="2400" dirty="0" err="1">
                <a:solidFill>
                  <a:srgbClr val="000066"/>
                </a:solidFill>
                <a:latin typeface="Arial" panose="020B0604020202020204" pitchFamily="34" charset="0"/>
              </a:rPr>
              <a:t>субтеста</a:t>
            </a:r>
            <a:r>
              <a:rPr lang="ru-RU" altLang="ru-RU" sz="2400" dirty="0">
                <a:solidFill>
                  <a:srgbClr val="000066"/>
                </a:solidFill>
                <a:latin typeface="Arial" panose="020B0604020202020204" pitchFamily="34" charset="0"/>
              </a:rPr>
              <a:t> ограничено.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98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613"/>
            <a:ext cx="10515600" cy="87245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1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b="1" dirty="0" smtClean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ru-RU" altLang="ru-RU" sz="3100" b="1" dirty="0" err="1" smtClean="0">
                <a:solidFill>
                  <a:srgbClr val="000066"/>
                </a:solidFill>
                <a:latin typeface="Arial" panose="020B0604020202020204" pitchFamily="34" charset="0"/>
              </a:rPr>
              <a:t>Субтест</a:t>
            </a:r>
            <a:r>
              <a:rPr lang="ru-RU" altLang="ru-RU" sz="31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100" b="1" dirty="0">
                <a:solidFill>
                  <a:srgbClr val="000066"/>
                </a:solidFill>
                <a:latin typeface="Arial" panose="020B0604020202020204" pitchFamily="34" charset="0"/>
              </a:rPr>
              <a:t>1, часть 1 – 4 минуты – 12 заданий по 4 на слайде - 80 </a:t>
            </a:r>
            <a:r>
              <a:rPr lang="ru-RU" altLang="ru-RU" sz="31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сек. </a:t>
            </a:r>
            <a:r>
              <a:rPr lang="ru-RU" altLang="ru-RU" sz="3100" b="1" dirty="0">
                <a:solidFill>
                  <a:srgbClr val="000066"/>
                </a:solidFill>
                <a:latin typeface="Arial" panose="020B0604020202020204" pitchFamily="34" charset="0"/>
              </a:rPr>
              <a:t>на слайд</a:t>
            </a:r>
            <a: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2180"/>
            <a:ext cx="10713440" cy="5614901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</a:rPr>
              <a:t>В 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каждом ряду вам необходимо выбрать из пяти фигур справа ту, которая наиболее подходит к трем фигурам слева. </a:t>
            </a:r>
          </a:p>
          <a:p>
            <a:pPr>
              <a:spcBef>
                <a:spcPct val="0"/>
              </a:spcBef>
            </a:pPr>
            <a:endParaRPr lang="ru-RU" altLang="ru-RU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</a:rPr>
              <a:t>Пример 1 – правильный ответ 1</a:t>
            </a:r>
          </a:p>
          <a:p>
            <a:pPr>
              <a:spcBef>
                <a:spcPct val="0"/>
              </a:spcBef>
            </a:pPr>
            <a:endParaRPr lang="ru-RU" altLang="ru-RU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ru-RU" altLang="ru-RU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ru-RU" altLang="ru-RU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ru-RU" altLang="ru-RU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Пример </a:t>
            </a:r>
            <a: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</a:rPr>
              <a:t>2 – правильный ответ 3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endParaRPr lang="ru-RU" altLang="ru-RU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22" y="2770056"/>
            <a:ext cx="7134225" cy="141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22" y="4794381"/>
            <a:ext cx="7127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017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55" y="350153"/>
            <a:ext cx="80660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55" y="1982963"/>
            <a:ext cx="8047037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42" y="3626885"/>
            <a:ext cx="80645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55" y="5261283"/>
            <a:ext cx="8047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105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Субтест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 2, часть 1 – 4 минуты – 14 заданий по 4 на слайде - 68 </a:t>
            </a: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сек.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на слайд</a:t>
            </a:r>
            <a:b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1905"/>
            <a:ext cx="10515600" cy="488505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В каждом ряду вам необходимо выяснить, какая из фигур в пяти квадратиках отличается от четырех остальных, то есть не подходит к ним. </a:t>
            </a:r>
          </a:p>
          <a:p>
            <a:pPr>
              <a:spcBef>
                <a:spcPct val="0"/>
              </a:spcBef>
            </a:pPr>
            <a:endParaRPr lang="ru-RU" altLang="ru-RU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</a:rPr>
              <a:t>Пример 1 – правильный ответ 4</a:t>
            </a:r>
          </a:p>
          <a:p>
            <a:pPr>
              <a:spcBef>
                <a:spcPct val="0"/>
              </a:spcBef>
            </a:pPr>
            <a:endParaRPr lang="ru-RU" altLang="ru-RU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ru-RU" altLang="ru-RU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ru-RU" altLang="ru-RU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ru-RU" altLang="ru-RU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Пример </a:t>
            </a:r>
            <a: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</a:rPr>
              <a:t>2 – правильный ответ 1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endParaRPr lang="ru-RU" altLang="ru-RU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18" y="3372491"/>
            <a:ext cx="7134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18" y="5297575"/>
            <a:ext cx="7134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30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0" y="295275"/>
            <a:ext cx="81327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0" y="1872318"/>
            <a:ext cx="81327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0" y="3449361"/>
            <a:ext cx="81327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10" y="5026404"/>
            <a:ext cx="8101012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916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Субтест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 3, часть 1 – 3 минуты – 12 заданий по 3 на слайде – 45 </a:t>
            </a: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сек.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на слайд</a:t>
            </a:r>
            <a:b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В каждом задании выберите, пожалуйста, справа тот квадратик с рисунком, который больше подходит на место пустого квадратика слева, чтобы дополнить общий рисунок. </a:t>
            </a:r>
          </a:p>
          <a:p>
            <a:pPr>
              <a:spcBef>
                <a:spcPct val="0"/>
              </a:spcBef>
            </a:pPr>
            <a:endParaRPr lang="ru-RU" altLang="ru-RU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</a:rPr>
              <a:t>Пример 1 – правильный ответ 3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6" y="4111523"/>
            <a:ext cx="7405687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11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508" y="87086"/>
            <a:ext cx="11590984" cy="9264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0066"/>
                </a:solidFill>
                <a:latin typeface="+mn-lt"/>
              </a:rPr>
              <a:t>Основные подходы и проблемы в определении детских способностей, таланта и </a:t>
            </a:r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одаренности</a:t>
            </a:r>
            <a:endParaRPr lang="ru-RU" sz="36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9863"/>
            <a:ext cx="10515600" cy="5097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000066"/>
                </a:solidFill>
              </a:rPr>
              <a:t>Проблема одаренности имеет богатую историю. Известно, что одно из первых высказываний о необходимости отбирать и обучать одаренных детей принадлежит Конфуцию (551-479 гг. до н.э.)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000066"/>
                </a:solidFill>
              </a:rPr>
              <a:t>Началом научного исследования одаренности можно считать работы </a:t>
            </a:r>
            <a:r>
              <a:rPr lang="ru-RU" sz="1800" dirty="0" err="1">
                <a:solidFill>
                  <a:srgbClr val="000066"/>
                </a:solidFill>
              </a:rPr>
              <a:t>Ф.Гальтона</a:t>
            </a:r>
            <a:r>
              <a:rPr lang="ru-RU" sz="1800" dirty="0">
                <a:solidFill>
                  <a:srgbClr val="000066"/>
                </a:solidFill>
              </a:rPr>
              <a:t> «Наследственный талант и характер» (1865 г.) и «Наследственность таланта: законы и последствия».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442D60-B597-4A0B-AC5D-5AE1FBDF3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00" y="2536077"/>
            <a:ext cx="2420853" cy="36408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50655D-A145-4DBA-BA2E-6C325141E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48" y="4602853"/>
            <a:ext cx="1445704" cy="21685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EE1855-5C2F-4693-91D1-07E1E49E6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090" y="4613945"/>
            <a:ext cx="1526011" cy="21574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457273-62F2-46C9-9FC9-C3095BE14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101" y="2404464"/>
            <a:ext cx="2286000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8367" y="2393372"/>
            <a:ext cx="62330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0066"/>
              </a:solidFill>
            </a:endParaRPr>
          </a:p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Общая </a:t>
            </a:r>
            <a:r>
              <a:rPr lang="ru-RU" sz="2000" dirty="0">
                <a:solidFill>
                  <a:srgbClr val="000066"/>
                </a:solidFill>
              </a:rPr>
              <a:t>одаренность – интегральный уровень развития специальных способностей, который связан с их развитием, но достаточно от них независим.</a:t>
            </a:r>
          </a:p>
          <a:p>
            <a:pPr algn="r"/>
            <a:r>
              <a:rPr lang="ru-RU" dirty="0">
                <a:solidFill>
                  <a:srgbClr val="000066"/>
                </a:solidFill>
              </a:rPr>
              <a:t>                   Ф. </a:t>
            </a:r>
            <a:r>
              <a:rPr lang="ru-RU" dirty="0" err="1">
                <a:solidFill>
                  <a:srgbClr val="000066"/>
                </a:solidFill>
              </a:rPr>
              <a:t>Гальтон</a:t>
            </a:r>
            <a:r>
              <a:rPr lang="ru-RU" dirty="0">
                <a:solidFill>
                  <a:srgbClr val="000066"/>
                </a:solidFill>
              </a:rPr>
              <a:t> </a:t>
            </a:r>
            <a:r>
              <a:rPr lang="ru-RU" i="1" dirty="0">
                <a:solidFill>
                  <a:srgbClr val="000066"/>
                </a:solidFill>
              </a:rPr>
              <a:t>(англ. психолог,</a:t>
            </a:r>
            <a:r>
              <a:rPr lang="en-US" i="1" dirty="0">
                <a:solidFill>
                  <a:srgbClr val="000066"/>
                </a:solidFill>
              </a:rPr>
              <a:t> XIX</a:t>
            </a:r>
            <a:r>
              <a:rPr lang="ru-RU" i="1" dirty="0">
                <a:solidFill>
                  <a:srgbClr val="000066"/>
                </a:solidFill>
              </a:rPr>
              <a:t> в.)</a:t>
            </a:r>
          </a:p>
          <a:p>
            <a:pPr algn="r"/>
            <a:endParaRPr lang="ru-RU" i="1" dirty="0">
              <a:solidFill>
                <a:srgbClr val="000066"/>
              </a:solidFill>
            </a:endParaRPr>
          </a:p>
          <a:p>
            <a:pPr algn="ctr"/>
            <a:r>
              <a:rPr lang="ru-RU" sz="2000" b="1" dirty="0">
                <a:solidFill>
                  <a:srgbClr val="000066"/>
                </a:solidFill>
              </a:rPr>
              <a:t>«Рабочая концепция одаренности»</a:t>
            </a:r>
          </a:p>
          <a:p>
            <a:pPr algn="ctr"/>
            <a:r>
              <a:rPr lang="ru-RU" dirty="0">
                <a:solidFill>
                  <a:srgbClr val="000066"/>
                </a:solidFill>
              </a:rPr>
              <a:t>Одаренность – системное, развивающееся в течение жизни качество психики, которое определяет возможность достижения человеком более </a:t>
            </a:r>
            <a:r>
              <a:rPr lang="ru-RU" dirty="0" smtClean="0">
                <a:solidFill>
                  <a:srgbClr val="000066"/>
                </a:solidFill>
              </a:rPr>
              <a:t>высоких, незаурядных </a:t>
            </a:r>
            <a:r>
              <a:rPr lang="ru-RU" dirty="0">
                <a:solidFill>
                  <a:srgbClr val="000066"/>
                </a:solidFill>
              </a:rPr>
              <a:t>результатов в одном или нескольких видах деятельности по сравнению с другими людьми</a:t>
            </a:r>
          </a:p>
          <a:p>
            <a:pPr algn="r"/>
            <a:r>
              <a:rPr lang="ru-RU" dirty="0">
                <a:solidFill>
                  <a:srgbClr val="000066"/>
                </a:solidFill>
              </a:rPr>
              <a:t>В.Д. </a:t>
            </a:r>
            <a:r>
              <a:rPr lang="ru-RU" dirty="0" err="1">
                <a:solidFill>
                  <a:srgbClr val="000066"/>
                </a:solidFill>
              </a:rPr>
              <a:t>Шадриков</a:t>
            </a:r>
            <a:r>
              <a:rPr lang="ru-RU" dirty="0">
                <a:solidFill>
                  <a:srgbClr val="000066"/>
                </a:solidFill>
              </a:rPr>
              <a:t>, Д.Б. Богоявленская, </a:t>
            </a:r>
          </a:p>
          <a:p>
            <a:pPr algn="r"/>
            <a:r>
              <a:rPr lang="ru-RU" dirty="0">
                <a:solidFill>
                  <a:srgbClr val="000066"/>
                </a:solidFill>
              </a:rPr>
              <a:t>А.И. </a:t>
            </a:r>
            <a:r>
              <a:rPr lang="ru-RU" dirty="0" smtClean="0">
                <a:solidFill>
                  <a:srgbClr val="000066"/>
                </a:solidFill>
              </a:rPr>
              <a:t>Савенков </a:t>
            </a:r>
            <a:r>
              <a:rPr lang="ru-RU" i="1" dirty="0" smtClean="0">
                <a:solidFill>
                  <a:srgbClr val="000066"/>
                </a:solidFill>
              </a:rPr>
              <a:t>(1998, 2003)</a:t>
            </a:r>
            <a:endParaRPr lang="ru-RU" i="1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853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80" y="281687"/>
            <a:ext cx="79930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80" y="2452994"/>
            <a:ext cx="79930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80" y="4624301"/>
            <a:ext cx="796448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003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25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Субтест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 4, часть 1 – 3 минуты – 8 заданий по 4 на слайде – 90 </a:t>
            </a: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сек.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на слайд</a:t>
            </a:r>
            <a:b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2953"/>
            <a:ext cx="10515600" cy="435133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В каждом задании вам необходимо точно разглядеть, где находится точка, и затем выбрать из пяти фигур справа ту, в которой можно расположить точку точно таким же образом. </a:t>
            </a:r>
          </a:p>
          <a:p>
            <a:pPr>
              <a:spcBef>
                <a:spcPct val="0"/>
              </a:spcBef>
            </a:pPr>
            <a:endParaRPr lang="ru-RU" altLang="ru-RU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</a:rPr>
              <a:t>Пример 1 – правильный ответ 3, 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потому что только здесь можно поместить точку в круг таким образом, чтобы она оказалась вне прямоугольника.</a:t>
            </a:r>
            <a:endParaRPr lang="ru-RU" altLang="ru-RU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554363"/>
            <a:ext cx="7848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451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54" y="490552"/>
            <a:ext cx="80152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54" y="2096140"/>
            <a:ext cx="801528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54" y="3703316"/>
            <a:ext cx="80152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54" y="5308904"/>
            <a:ext cx="801528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465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Субтест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 1, часть 2 – 3 минуты – 12 заданий по 6 на слайде – 90 </a:t>
            </a: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сек.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на слайд</a:t>
            </a:r>
            <a:b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В каждом ряду Вам необходимо выбрать из пяти фигур справа ту, которая наиболее подходит к трем фигурам слева. </a:t>
            </a:r>
          </a:p>
          <a:p>
            <a:pPr>
              <a:spcBef>
                <a:spcPct val="0"/>
              </a:spcBef>
            </a:pP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</a:rPr>
              <a:t>Примеры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: первый – 1, второй – 5, третий - 3</a:t>
            </a:r>
            <a:endParaRPr lang="ru-RU" altLang="ru-RU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33" y="3600844"/>
            <a:ext cx="7350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33" y="4625888"/>
            <a:ext cx="73501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33" y="5699125"/>
            <a:ext cx="73501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001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34" y="79448"/>
            <a:ext cx="799306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34" y="1213344"/>
            <a:ext cx="79930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47" y="2342478"/>
            <a:ext cx="79803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47" y="3516560"/>
            <a:ext cx="7980362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34" y="4648869"/>
            <a:ext cx="79914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47" y="5781178"/>
            <a:ext cx="79914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477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3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Субтест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2,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часть 2 – 3 минуты – 14 заданий по 4 на слайде – 52 </a:t>
            </a: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сек.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на слайд</a:t>
            </a:r>
            <a:b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2908"/>
            <a:ext cx="10515600" cy="465405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В каждом ряду Вам необходимо выяснить какая из фигур в пяти квадратиках отличается от четырех остальных, то есть не подходит к ним. </a:t>
            </a:r>
          </a:p>
          <a:p>
            <a:pPr>
              <a:spcBef>
                <a:spcPct val="0"/>
              </a:spcBef>
            </a:pPr>
            <a:endParaRPr lang="ru-RU" altLang="ru-RU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</a:rPr>
              <a:t>Примеры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: первый – 4, второй – 3.</a:t>
            </a:r>
            <a:endParaRPr lang="ru-RU" altLang="ru-RU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43" y="3635288"/>
            <a:ext cx="73771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42" y="5184688"/>
            <a:ext cx="73771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385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97" y="0"/>
            <a:ext cx="81772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70" y="1717675"/>
            <a:ext cx="817245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70" y="3433763"/>
            <a:ext cx="81772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08" y="5143500"/>
            <a:ext cx="81645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20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Субтест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 3, часть 2</a:t>
            </a: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– 3 минуты – 12 заданий по 3 на слайде – 45 </a:t>
            </a: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сек.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на слайд</a:t>
            </a:r>
            <a:b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7177"/>
            <a:ext cx="10515600" cy="435133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В каждом задании выберите, пожалуйста, справа тот. квадратик с рисунком, который больше подходит на место пустого квадратика слева, чтобы дополнить общий рисунок</a:t>
            </a: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endParaRPr lang="ru-RU" altLang="ru-RU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Примеры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: первый – 3, второй – 4.</a:t>
            </a:r>
            <a:endParaRPr lang="ru-RU" altLang="ru-RU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36" y="3643945"/>
            <a:ext cx="61198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47" y="5240527"/>
            <a:ext cx="61198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72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85" y="226794"/>
            <a:ext cx="81407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85" y="2427928"/>
            <a:ext cx="814070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72" y="4629062"/>
            <a:ext cx="8139113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112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7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Субтест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4,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часть </a:t>
            </a: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2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– 3 минуты – 8 заданий по 4 на слайде – 90 </a:t>
            </a:r>
            <a:r>
              <a:rPr lang="ru-RU" altLang="ru-RU" sz="28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сек.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на слайд</a:t>
            </a:r>
            <a:b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4995"/>
            <a:ext cx="10515600" cy="435133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В каждом задании Вам необходимо точно разглядеть, где находится точка и затем выбрать из пяти фигур справа ту, в которой можно расположить точку точно таким же образом</a:t>
            </a: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</a:rPr>
              <a:t>Примеры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: первый – 3, потому что только здесь можно поместить точку в квадрат таким образом, чтобы она оказалась вне круга; второй – 2.</a:t>
            </a:r>
            <a:endParaRPr lang="ru-RU" altLang="ru-RU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42" y="4000937"/>
            <a:ext cx="76581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42" y="5378887"/>
            <a:ext cx="76581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89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3D26C-D83F-4DE6-B2DE-9A75B83B1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67" y="253602"/>
            <a:ext cx="10515600" cy="5828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</a:rPr>
              <a:t>Два взгляда на одаренность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389D6-FFF4-4692-9749-0FDCD1AED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085" y="1078451"/>
            <a:ext cx="5181600" cy="5413975"/>
          </a:xfrm>
          <a:ln w="28575">
            <a:solidFill>
              <a:srgbClr val="000066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Одаренный ребенок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Одаренный </a:t>
            </a:r>
            <a:r>
              <a:rPr lang="ru-RU" sz="2000" dirty="0">
                <a:solidFill>
                  <a:srgbClr val="002060"/>
                </a:solidFill>
              </a:rPr>
              <a:t>ребенок = «100-балльник» ЕГЭ, победитель олимпиад.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Одаренный ребенок хорошо учится, все успевает, танцует, поет и что-то еще делает. Все это укладывается в его ритм жизни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D0DE0A-1572-4086-B362-42E88F6F2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8428" y="1078452"/>
            <a:ext cx="5181600" cy="5413975"/>
          </a:xfrm>
          <a:ln w="28575">
            <a:solidFill>
              <a:srgbClr val="000066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Понимание достижений как обязательного результата одаренности порочно. Одаренность сама по себе может существовать и без достижений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Одаренный </a:t>
            </a:r>
            <a:r>
              <a:rPr lang="ru-RU" sz="2000" dirty="0">
                <a:solidFill>
                  <a:srgbClr val="002060"/>
                </a:solidFill>
              </a:rPr>
              <a:t>ребенок не всегда успешен, позитивен, необязательно виден в школе.</a:t>
            </a:r>
          </a:p>
          <a:p>
            <a:pPr marL="0" indent="0" algn="r">
              <a:buNone/>
            </a:pPr>
            <a:r>
              <a:rPr lang="ru-RU" sz="1600" dirty="0">
                <a:solidFill>
                  <a:srgbClr val="002060"/>
                </a:solidFill>
              </a:rPr>
              <a:t>О. </a:t>
            </a:r>
            <a:r>
              <a:rPr lang="ru-RU" sz="1600" dirty="0" err="1">
                <a:solidFill>
                  <a:srgbClr val="002060"/>
                </a:solidFill>
              </a:rPr>
              <a:t>Жебровская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dirty="0" err="1">
                <a:solidFill>
                  <a:srgbClr val="002060"/>
                </a:solidFill>
              </a:rPr>
              <a:t>к.п.н</a:t>
            </a:r>
            <a:r>
              <a:rPr lang="ru-RU" sz="1600" dirty="0">
                <a:solidFill>
                  <a:srgbClr val="002060"/>
                </a:solidFill>
              </a:rPr>
              <a:t>., доцент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 кафедры психологии и педагогики личностного и профессионального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развития СПбГУ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E10218-01EE-471F-8E6F-489A5F31C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57" y="2627566"/>
            <a:ext cx="2333536" cy="19735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A9043E-D25A-4C07-A0B8-5C5098C86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192" y="2793401"/>
            <a:ext cx="2696072" cy="1797381"/>
          </a:xfrm>
          <a:prstGeom prst="rect">
            <a:avLst/>
          </a:prstGeom>
        </p:spPr>
      </p:pic>
      <p:sp>
        <p:nvSpPr>
          <p:cNvPr id="5" name="Двойная стрелка влево/вправо 4"/>
          <p:cNvSpPr/>
          <p:nvPr/>
        </p:nvSpPr>
        <p:spPr>
          <a:xfrm>
            <a:off x="5747158" y="3449775"/>
            <a:ext cx="764796" cy="484632"/>
          </a:xfrm>
          <a:prstGeom prst="leftRightArrow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11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3" y="224580"/>
            <a:ext cx="8101012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3" y="1760580"/>
            <a:ext cx="810101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3" y="3354388"/>
            <a:ext cx="810101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3" y="5013048"/>
            <a:ext cx="810101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22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6" y="122835"/>
            <a:ext cx="10515600" cy="6163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+mn-lt"/>
              </a:rPr>
              <a:t>Ключи</a:t>
            </a:r>
            <a:endParaRPr lang="ru-RU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086" y="760981"/>
            <a:ext cx="5157787" cy="42622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Часть 1</a:t>
            </a:r>
            <a:endParaRPr lang="ru-RU" dirty="0">
              <a:solidFill>
                <a:srgbClr val="000066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9762501"/>
              </p:ext>
            </p:extLst>
          </p:nvPr>
        </p:nvGraphicFramePr>
        <p:xfrm>
          <a:off x="827089" y="1208961"/>
          <a:ext cx="5157784" cy="286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506">
                  <a:extLst>
                    <a:ext uri="{9D8B030D-6E8A-4147-A177-3AD203B41FA5}">
                      <a16:colId xmlns:a16="http://schemas.microsoft.com/office/drawing/2014/main" val="965917274"/>
                    </a:ext>
                  </a:extLst>
                </a:gridCol>
                <a:gridCol w="828940">
                  <a:extLst>
                    <a:ext uri="{9D8B030D-6E8A-4147-A177-3AD203B41FA5}">
                      <a16:colId xmlns:a16="http://schemas.microsoft.com/office/drawing/2014/main" val="890930162"/>
                    </a:ext>
                  </a:extLst>
                </a:gridCol>
                <a:gridCol w="479742">
                  <a:extLst>
                    <a:ext uri="{9D8B030D-6E8A-4147-A177-3AD203B41FA5}">
                      <a16:colId xmlns:a16="http://schemas.microsoft.com/office/drawing/2014/main" val="2459615262"/>
                    </a:ext>
                  </a:extLst>
                </a:gridCol>
                <a:gridCol w="809704">
                  <a:extLst>
                    <a:ext uri="{9D8B030D-6E8A-4147-A177-3AD203B41FA5}">
                      <a16:colId xmlns:a16="http://schemas.microsoft.com/office/drawing/2014/main" val="1886984423"/>
                    </a:ext>
                  </a:extLst>
                </a:gridCol>
                <a:gridCol w="457034">
                  <a:extLst>
                    <a:ext uri="{9D8B030D-6E8A-4147-A177-3AD203B41FA5}">
                      <a16:colId xmlns:a16="http://schemas.microsoft.com/office/drawing/2014/main" val="2676921604"/>
                    </a:ext>
                  </a:extLst>
                </a:gridCol>
                <a:gridCol w="832412">
                  <a:extLst>
                    <a:ext uri="{9D8B030D-6E8A-4147-A177-3AD203B41FA5}">
                      <a16:colId xmlns:a16="http://schemas.microsoft.com/office/drawing/2014/main" val="3062251871"/>
                    </a:ext>
                  </a:extLst>
                </a:gridCol>
                <a:gridCol w="501437">
                  <a:extLst>
                    <a:ext uri="{9D8B030D-6E8A-4147-A177-3AD203B41FA5}">
                      <a16:colId xmlns:a16="http://schemas.microsoft.com/office/drawing/2014/main" val="250623406"/>
                    </a:ext>
                  </a:extLst>
                </a:gridCol>
                <a:gridCol w="788009">
                  <a:extLst>
                    <a:ext uri="{9D8B030D-6E8A-4147-A177-3AD203B41FA5}">
                      <a16:colId xmlns:a16="http://schemas.microsoft.com/office/drawing/2014/main" val="1256542802"/>
                    </a:ext>
                  </a:extLst>
                </a:gridCol>
              </a:tblGrid>
              <a:tr h="53418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rgbClr val="000066"/>
                          </a:solidFill>
                        </a:rPr>
                        <a:t>субтест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rgbClr val="000066"/>
                          </a:solidFill>
                        </a:rPr>
                        <a:t>субтест</a:t>
                      </a:r>
                      <a:endParaRPr lang="ru-RU" sz="1200" dirty="0" smtClean="0">
                        <a:solidFill>
                          <a:srgbClr val="000066"/>
                        </a:solidFill>
                      </a:endParaRPr>
                    </a:p>
                    <a:p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rgbClr val="000066"/>
                          </a:solidFill>
                        </a:rPr>
                        <a:t>субтест</a:t>
                      </a:r>
                      <a:endParaRPr lang="ru-RU" sz="1200" dirty="0" smtClean="0">
                        <a:solidFill>
                          <a:srgbClr val="000066"/>
                        </a:solidFill>
                      </a:endParaRPr>
                    </a:p>
                    <a:p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rgbClr val="000066"/>
                          </a:solidFill>
                        </a:rPr>
                        <a:t>субтест</a:t>
                      </a:r>
                      <a:endParaRPr lang="ru-RU" sz="1200" dirty="0" smtClean="0">
                        <a:solidFill>
                          <a:srgbClr val="000066"/>
                        </a:solidFill>
                      </a:endParaRPr>
                    </a:p>
                    <a:p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378135"/>
                  </a:ext>
                </a:extLst>
              </a:tr>
              <a:tr h="5341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858002"/>
                  </a:ext>
                </a:extLst>
              </a:tr>
              <a:tr h="5341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800263"/>
                  </a:ext>
                </a:extLst>
              </a:tr>
              <a:tr h="5341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571547"/>
                  </a:ext>
                </a:extLst>
              </a:tr>
              <a:tr h="5341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254007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84873" y="739222"/>
            <a:ext cx="5382864" cy="4513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66"/>
                </a:solidFill>
              </a:rPr>
              <a:t>Часть 2</a:t>
            </a:r>
            <a:endParaRPr lang="ru-RU" dirty="0">
              <a:solidFill>
                <a:srgbClr val="000066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86642448"/>
              </p:ext>
            </p:extLst>
          </p:nvPr>
        </p:nvGraphicFramePr>
        <p:xfrm>
          <a:off x="6281490" y="1212325"/>
          <a:ext cx="5183192" cy="3687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25">
                  <a:extLst>
                    <a:ext uri="{9D8B030D-6E8A-4147-A177-3AD203B41FA5}">
                      <a16:colId xmlns:a16="http://schemas.microsoft.com/office/drawing/2014/main" val="2112510755"/>
                    </a:ext>
                  </a:extLst>
                </a:gridCol>
                <a:gridCol w="857473">
                  <a:extLst>
                    <a:ext uri="{9D8B030D-6E8A-4147-A177-3AD203B41FA5}">
                      <a16:colId xmlns:a16="http://schemas.microsoft.com/office/drawing/2014/main" val="511973963"/>
                    </a:ext>
                  </a:extLst>
                </a:gridCol>
                <a:gridCol w="467987">
                  <a:extLst>
                    <a:ext uri="{9D8B030D-6E8A-4147-A177-3AD203B41FA5}">
                      <a16:colId xmlns:a16="http://schemas.microsoft.com/office/drawing/2014/main" val="293989700"/>
                    </a:ext>
                  </a:extLst>
                </a:gridCol>
                <a:gridCol w="827811">
                  <a:extLst>
                    <a:ext uri="{9D8B030D-6E8A-4147-A177-3AD203B41FA5}">
                      <a16:colId xmlns:a16="http://schemas.microsoft.com/office/drawing/2014/main" val="3287692028"/>
                    </a:ext>
                  </a:extLst>
                </a:gridCol>
                <a:gridCol w="422149">
                  <a:extLst>
                    <a:ext uri="{9D8B030D-6E8A-4147-A177-3AD203B41FA5}">
                      <a16:colId xmlns:a16="http://schemas.microsoft.com/office/drawing/2014/main" val="2307493176"/>
                    </a:ext>
                  </a:extLst>
                </a:gridCol>
                <a:gridCol w="873649">
                  <a:extLst>
                    <a:ext uri="{9D8B030D-6E8A-4147-A177-3AD203B41FA5}">
                      <a16:colId xmlns:a16="http://schemas.microsoft.com/office/drawing/2014/main" val="3135285807"/>
                    </a:ext>
                  </a:extLst>
                </a:gridCol>
                <a:gridCol w="476978">
                  <a:extLst>
                    <a:ext uri="{9D8B030D-6E8A-4147-A177-3AD203B41FA5}">
                      <a16:colId xmlns:a16="http://schemas.microsoft.com/office/drawing/2014/main" val="2089963503"/>
                    </a:ext>
                  </a:extLst>
                </a:gridCol>
                <a:gridCol w="818820">
                  <a:extLst>
                    <a:ext uri="{9D8B030D-6E8A-4147-A177-3AD203B41FA5}">
                      <a16:colId xmlns:a16="http://schemas.microsoft.com/office/drawing/2014/main" val="3506684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rgbClr val="000066"/>
                          </a:solidFill>
                        </a:rPr>
                        <a:t>субтест</a:t>
                      </a:r>
                      <a:endParaRPr lang="ru-RU" sz="1200" dirty="0" smtClean="0">
                        <a:solidFill>
                          <a:srgbClr val="000066"/>
                        </a:solidFill>
                      </a:endParaRPr>
                    </a:p>
                    <a:p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rgbClr val="000066"/>
                          </a:solidFill>
                        </a:rPr>
                        <a:t>субтест</a:t>
                      </a:r>
                      <a:endParaRPr lang="ru-RU" sz="1200" dirty="0" smtClean="0">
                        <a:solidFill>
                          <a:srgbClr val="000066"/>
                        </a:solidFill>
                      </a:endParaRPr>
                    </a:p>
                    <a:p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rgbClr val="000066"/>
                          </a:solidFill>
                        </a:rPr>
                        <a:t>субтест</a:t>
                      </a:r>
                      <a:endParaRPr lang="ru-RU" sz="1200" dirty="0" smtClean="0">
                        <a:solidFill>
                          <a:srgbClr val="000066"/>
                        </a:solidFill>
                      </a:endParaRPr>
                    </a:p>
                    <a:p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rgbClr val="000066"/>
                          </a:solidFill>
                        </a:rPr>
                        <a:t>субтест</a:t>
                      </a:r>
                      <a:endParaRPr lang="ru-RU" sz="12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407211"/>
                  </a:ext>
                </a:extLst>
              </a:tr>
              <a:tr h="4927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737392"/>
                  </a:ext>
                </a:extLst>
              </a:tr>
              <a:tr h="4927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203298"/>
                  </a:ext>
                </a:extLst>
              </a:tr>
              <a:tr h="4927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47080"/>
                  </a:ext>
                </a:extLst>
              </a:tr>
              <a:tr h="4927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492261"/>
                  </a:ext>
                </a:extLst>
              </a:tr>
              <a:tr h="4927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948885"/>
                  </a:ext>
                </a:extLst>
              </a:tr>
              <a:tr h="4927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30704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247470"/>
              </p:ext>
            </p:extLst>
          </p:nvPr>
        </p:nvGraphicFramePr>
        <p:xfrm>
          <a:off x="1878436" y="5139879"/>
          <a:ext cx="7632700" cy="1550988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686126518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838149102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837341570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1661482976"/>
                    </a:ext>
                  </a:extLst>
                </a:gridCol>
              </a:tblGrid>
              <a:tr h="47148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Сырой балл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Стандартная оценка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Сырой балл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Стандартная оценка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937893"/>
                  </a:ext>
                </a:extLst>
              </a:tr>
              <a:tr h="2698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Общая сумма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IQ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Общая сумма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IQ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320898"/>
                  </a:ext>
                </a:extLst>
              </a:tr>
              <a:tr h="2698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21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53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54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86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385738"/>
                  </a:ext>
                </a:extLst>
              </a:tr>
              <a:tr h="2698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22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54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55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87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916925"/>
                  </a:ext>
                </a:extLst>
              </a:tr>
              <a:tr h="269875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23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55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56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8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1pPr>
                      <a:lvl2pPr marL="457200" eaLnBrk="0" hangingPunct="0">
                        <a:spcBef>
                          <a:spcPts val="550"/>
                        </a:spcBef>
                        <a:defRPr sz="24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defRPr sz="2000"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5pPr>
                      <a:lvl6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6pPr>
                      <a:lvl7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7pPr>
                      <a:lvl8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8pPr>
                      <a:lvl9pPr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FFFFFF"/>
                          </a:solidFill>
                          <a:latin typeface="Corbel" panose="020B05030202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88 </a:t>
                      </a:r>
                    </a:p>
                  </a:txBody>
                  <a:tcPr marL="67327" marR="67327" marT="33663" marB="336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783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083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6503"/>
            <a:ext cx="10515600" cy="625287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+mn-lt"/>
              </a:rPr>
            </a:br>
            <a:r>
              <a:rPr lang="ru-RU" altLang="ru-RU" sz="3600" b="1" dirty="0" smtClean="0">
                <a:solidFill>
                  <a:srgbClr val="000066"/>
                </a:solidFill>
                <a:latin typeface="+mn-lt"/>
              </a:rPr>
              <a:t>Интерпретация</a:t>
            </a:r>
            <a:r>
              <a:rPr lang="ru-RU" altLang="ru-RU" sz="3600" b="1" dirty="0">
                <a:solidFill>
                  <a:srgbClr val="000066"/>
                </a:solidFill>
                <a:latin typeface="+mn-lt"/>
              </a:rPr>
              <a:t/>
            </a:r>
            <a:br>
              <a:rPr lang="ru-RU" altLang="ru-RU" sz="3600" b="1" dirty="0">
                <a:solidFill>
                  <a:srgbClr val="000066"/>
                </a:solidFill>
                <a:latin typeface="+mn-lt"/>
              </a:rPr>
            </a:br>
            <a:endParaRPr lang="ru-RU" sz="36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1790"/>
            <a:ext cx="10515600" cy="5325173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Итоговой оценкой теста является коэффициент интеллекта (</a:t>
            </a:r>
            <a:r>
              <a:rPr lang="en-US" altLang="ru-RU" dirty="0">
                <a:solidFill>
                  <a:srgbClr val="000066"/>
                </a:solidFill>
                <a:latin typeface="Arial" panose="020B0604020202020204" pitchFamily="34" charset="0"/>
              </a:rPr>
              <a:t>I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Q) - интегральный показатель интеллектуального развития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08" y="2043375"/>
            <a:ext cx="67087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814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8623"/>
            <a:ext cx="10515600" cy="624776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solidFill>
                  <a:srgbClr val="000066"/>
                </a:solidFill>
                <a:latin typeface="+mn-lt"/>
              </a:rPr>
              <a:t>Диагностика креативности (тест </a:t>
            </a:r>
            <a:r>
              <a:rPr lang="ru-RU" altLang="ru-RU" sz="3600" b="1" dirty="0" err="1">
                <a:solidFill>
                  <a:srgbClr val="000066"/>
                </a:solidFill>
                <a:latin typeface="+mn-lt"/>
              </a:rPr>
              <a:t>Торренса</a:t>
            </a:r>
            <a:r>
              <a:rPr lang="ru-RU" altLang="ru-RU" sz="3600" b="1" dirty="0">
                <a:solidFill>
                  <a:srgbClr val="000066"/>
                </a:solidFill>
                <a:latin typeface="+mn-lt"/>
              </a:rPr>
              <a:t>)</a:t>
            </a:r>
            <a:endParaRPr lang="ru-RU" sz="36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3399"/>
            <a:ext cx="10515600" cy="587229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800"/>
              </a:spcBef>
              <a:buNone/>
            </a:pPr>
            <a:r>
              <a:rPr lang="ru-RU" altLang="ru-RU" sz="1800" dirty="0">
                <a:solidFill>
                  <a:srgbClr val="000066"/>
                </a:solidFill>
                <a:latin typeface="Arial" panose="020B0604020202020204" pitchFamily="34" charset="0"/>
              </a:rPr>
              <a:t>Используется для исследования творческой одаренности детей, начиная с дошкольного возраста </a:t>
            </a:r>
            <a:r>
              <a:rPr lang="ru-RU" altLang="ru-RU" sz="1800" dirty="0" smtClean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ru-RU" altLang="ru-RU" sz="1800" dirty="0">
                <a:solidFill>
                  <a:srgbClr val="000066"/>
                </a:solidFill>
                <a:latin typeface="Arial" panose="020B0604020202020204" pitchFamily="34" charset="0"/>
              </a:rPr>
              <a:t>5-6 лет) и до выпускных классов школы (17 - 18 лет). </a:t>
            </a:r>
            <a:endParaRPr lang="ru-RU" altLang="ru-RU" sz="1800" dirty="0" smtClean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ts val="800"/>
              </a:spcBef>
              <a:buNone/>
            </a:pPr>
            <a:r>
              <a:rPr lang="ru-RU" altLang="ru-RU" sz="1800" dirty="0" smtClean="0">
                <a:solidFill>
                  <a:srgbClr val="000066"/>
                </a:solidFill>
                <a:latin typeface="Arial" panose="020B0604020202020204" pitchFamily="34" charset="0"/>
              </a:rPr>
              <a:t>Ответы </a:t>
            </a:r>
            <a:r>
              <a:rPr lang="ru-RU" altLang="ru-RU" sz="1800" dirty="0">
                <a:solidFill>
                  <a:srgbClr val="000066"/>
                </a:solidFill>
                <a:latin typeface="Arial" panose="020B0604020202020204" pitchFamily="34" charset="0"/>
              </a:rPr>
              <a:t>на задания должны быть даны в виде рисунков и подписей к ним. Если дети не умеют писать или пишут очень медленно, экспериментатор или его ассистенты должны помочь им подписать рисунки. При этом необходимо в точности следовать замыслу </a:t>
            </a:r>
            <a:r>
              <a:rPr lang="ru-RU" altLang="ru-RU" sz="1800" dirty="0" smtClean="0">
                <a:solidFill>
                  <a:srgbClr val="000066"/>
                </a:solidFill>
                <a:latin typeface="Arial" panose="020B0604020202020204" pitchFamily="34" charset="0"/>
              </a:rPr>
              <a:t>ребенка.</a:t>
            </a:r>
            <a:r>
              <a:rPr lang="ru-RU" alt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ru-RU" altLang="ru-RU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800"/>
              </a:spcBef>
              <a:buNone/>
            </a:pPr>
            <a:endParaRPr lang="ru-RU" altLang="ru-RU" b="1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algn="ctr">
              <a:spcBef>
                <a:spcPts val="800"/>
              </a:spcBef>
              <a:buNone/>
            </a:pPr>
            <a:r>
              <a:rPr lang="ru-RU" altLang="ru-RU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Краткая </a:t>
            </a:r>
            <a:r>
              <a:rPr lang="ru-RU" altLang="ru-RU" b="1" dirty="0">
                <a:solidFill>
                  <a:srgbClr val="000066"/>
                </a:solidFill>
                <a:latin typeface="Tahoma" panose="020B0604030504040204" pitchFamily="34" charset="0"/>
              </a:rPr>
              <a:t>фигурная форма (10 заданий</a:t>
            </a:r>
            <a:r>
              <a:rPr lang="ru-RU" altLang="ru-RU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)</a:t>
            </a:r>
          </a:p>
          <a:p>
            <a:pPr algn="ctr">
              <a:spcBef>
                <a:spcPts val="800"/>
              </a:spcBef>
              <a:buNone/>
            </a:pPr>
            <a:endParaRPr lang="ru-RU" altLang="ru-RU" b="1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0066"/>
                </a:solidFill>
              </a:rPr>
              <a:t>Инструкция</a:t>
            </a:r>
            <a:r>
              <a:rPr lang="ru-RU" altLang="ru-RU" sz="2400" b="1" dirty="0" smtClean="0">
                <a:solidFill>
                  <a:srgbClr val="000066"/>
                </a:solidFill>
              </a:rPr>
              <a:t>:</a:t>
            </a:r>
            <a:r>
              <a:rPr lang="ru-RU" altLang="ru-RU" sz="2000" b="1" dirty="0" smtClean="0">
                <a:solidFill>
                  <a:srgbClr val="000066"/>
                </a:solidFill>
              </a:rPr>
              <a:t> </a:t>
            </a:r>
            <a:r>
              <a:rPr lang="ru-RU" altLang="ru-RU" sz="2000" dirty="0">
                <a:solidFill>
                  <a:srgbClr val="000066"/>
                </a:solidFill>
                <a:latin typeface="Arial" panose="020B0604020202020204" pitchFamily="34" charset="0"/>
              </a:rPr>
              <a:t>«Вам предстоит выполнить увлекательные задания. Все они потребуют от вас воображения, чтобы придумать новые идеи и скомбинировать их различным образом. При выполнении каждого задания старайтесь придумать что-то новое и необычное, чего никто больше из вашей группы (класса) не сможет придумать. Постарайтесь затем дополнить и достроить вашу идею так, чтобы получился интереснейший рассказ-картинка.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0066"/>
                </a:solidFill>
                <a:latin typeface="Arial" panose="020B0604020202020204" pitchFamily="34" charset="0"/>
              </a:rPr>
              <a:t>Время выполнения задания ограничено, поэтому старайтесь его хорошо использовать. Работайте быстро, но не торопитесь. Если у вас возникнут вопросы, молча поднимите руку - и я подойду к вам идам необходимые разъяснения».</a:t>
            </a:r>
          </a:p>
          <a:p>
            <a:pPr marL="0" indent="0">
              <a:buNone/>
            </a:pP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75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401"/>
            <a:ext cx="10515600" cy="52410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rgbClr val="000066"/>
                </a:solidFill>
                <a:latin typeface="+mn-lt"/>
              </a:rPr>
              <a:t>Разъяснение </a:t>
            </a:r>
            <a:r>
              <a:rPr lang="ru-RU" altLang="ru-RU" sz="3600" b="1" dirty="0" smtClean="0">
                <a:solidFill>
                  <a:srgbClr val="000066"/>
                </a:solidFill>
                <a:latin typeface="+mn-lt"/>
              </a:rPr>
              <a:t>задания</a:t>
            </a:r>
            <a:endParaRPr lang="ru-RU" sz="36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899"/>
            <a:ext cx="10515600" cy="533806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rgbClr val="000066"/>
                </a:solidFill>
                <a:latin typeface="Arial" panose="020B0604020202020204" pitchFamily="34" charset="0"/>
              </a:rPr>
              <a:t>«Вы видите незаконченные фигуры. Если вы добавите к ним дополнительные линии, у вас получатся интересные предметы или сюжетные картинки. На выполнение этого задания отводится 10 минут. Постарайтесь придумать такую картинку или историю, которую никто другой не сможет придумать. Сделайте ее полной и интересной, добавляйте к ней новые идеи. Придумайте интересное название для каждой картинки и напишите его внизу под картинкой».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rgbClr val="000066"/>
                </a:solidFill>
                <a:latin typeface="Arial" panose="020B0604020202020204" pitchFamily="34" charset="0"/>
              </a:rPr>
              <a:t>«Вы все работаете по-разному. Некоторые успевают нарисовать все рисунки очень быстро, а затем возвращаются к ним и добавляют какие-то детали. Другие успевают нарисовать лишь несколько, но из каждого рисунка создают очень сложные рассказы. Продолжайте работать так, как вам больше нравится, как вам удобнее».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3295" y="3785434"/>
            <a:ext cx="1496017" cy="1479128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2727" y="3785434"/>
            <a:ext cx="1478664" cy="147912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4483" y="3785434"/>
            <a:ext cx="1504778" cy="1479128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2676" y="3785434"/>
            <a:ext cx="1487693" cy="1479128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5061" y="3766658"/>
            <a:ext cx="1489002" cy="149790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7577" y="5335398"/>
            <a:ext cx="1447451" cy="1463879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0971" y="5335398"/>
            <a:ext cx="1480420" cy="1455490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4483" y="5286223"/>
            <a:ext cx="1504778" cy="1513054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0846" y="5292928"/>
            <a:ext cx="1489523" cy="1497960"/>
          </a:xfrm>
          <a:prstGeom prst="rect">
            <a:avLst/>
          </a:prstGeom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5061" y="5277834"/>
            <a:ext cx="1487296" cy="151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59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8114"/>
            <a:ext cx="10515600" cy="57884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/>
            </a:r>
            <a:br>
              <a:rPr lang="ru-RU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ru-RU" altLang="ru-RU" sz="36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Процедуры </a:t>
            </a:r>
            <a:r>
              <a:rPr lang="ru-RU" altLang="ru-RU" sz="3600" b="1" dirty="0">
                <a:solidFill>
                  <a:srgbClr val="000066"/>
                </a:solidFill>
                <a:latin typeface="Arial" panose="020B0604020202020204" pitchFamily="34" charset="0"/>
              </a:rPr>
              <a:t>измерения</a:t>
            </a:r>
            <a:br>
              <a:rPr lang="ru-RU" altLang="ru-RU" sz="36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117" y="989900"/>
            <a:ext cx="11224469" cy="5679347"/>
          </a:xfrm>
        </p:spPr>
        <p:txBody>
          <a:bodyPr>
            <a:normAutofit/>
          </a:bodyPr>
          <a:lstStyle/>
          <a:p>
            <a:pPr marL="514350" indent="-514350" algn="just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ru-RU" altLang="ru-RU" sz="2000" dirty="0" smtClean="0">
                <a:solidFill>
                  <a:srgbClr val="000066"/>
                </a:solidFill>
              </a:rPr>
              <a:t>Сначала </a:t>
            </a:r>
            <a:r>
              <a:rPr lang="ru-RU" altLang="ru-RU" sz="2000" dirty="0">
                <a:solidFill>
                  <a:srgbClr val="000066"/>
                </a:solidFill>
              </a:rPr>
              <a:t>следует определить, стоит ли ответ засчитывать. </a:t>
            </a:r>
            <a:r>
              <a:rPr lang="ru-RU" altLang="ru-RU" sz="2000" dirty="0" smtClean="0">
                <a:solidFill>
                  <a:srgbClr val="000066"/>
                </a:solidFill>
              </a:rPr>
              <a:t>Нерелевантными </a:t>
            </a:r>
            <a:r>
              <a:rPr lang="ru-RU" altLang="ru-RU" sz="2000" dirty="0">
                <a:solidFill>
                  <a:srgbClr val="000066"/>
                </a:solidFill>
              </a:rPr>
              <a:t>считаются ответы, в которых не выполнено основное условие задания - использовать исходный элемент</a:t>
            </a:r>
            <a:r>
              <a:rPr lang="ru-RU" altLang="ru-RU" sz="2000" dirty="0" smtClean="0">
                <a:solidFill>
                  <a:srgbClr val="000066"/>
                </a:solidFill>
              </a:rPr>
              <a:t>.</a:t>
            </a:r>
          </a:p>
          <a:p>
            <a:pPr marL="285750" indent="-51435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ru-RU" altLang="ru-RU" sz="2000" dirty="0" smtClean="0">
                <a:solidFill>
                  <a:srgbClr val="000066"/>
                </a:solidFill>
              </a:rPr>
              <a:t>Вы </a:t>
            </a:r>
            <a:r>
              <a:rPr lang="ru-RU" altLang="ru-RU" sz="2000" dirty="0">
                <a:solidFill>
                  <a:srgbClr val="000066"/>
                </a:solidFill>
              </a:rPr>
              <a:t>должны четко осознавать концепцию творческого мышления П. </a:t>
            </a:r>
            <a:r>
              <a:rPr lang="ru-RU" altLang="ru-RU" sz="2000" dirty="0" err="1">
                <a:solidFill>
                  <a:srgbClr val="000066"/>
                </a:solidFill>
              </a:rPr>
              <a:t>Торранса</a:t>
            </a:r>
            <a:r>
              <a:rPr lang="ru-RU" altLang="ru-RU" sz="2000" dirty="0">
                <a:solidFill>
                  <a:srgbClr val="000066"/>
                </a:solidFill>
              </a:rPr>
              <a:t>: содержание показателей беглости, гибкости, оригинальности и тщательности разработки идей как характеристик этого процесса.</a:t>
            </a:r>
          </a:p>
          <a:p>
            <a:pPr marL="285750" indent="-51435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ru-RU" altLang="ru-RU" sz="2000" dirty="0" smtClean="0">
                <a:solidFill>
                  <a:srgbClr val="000066"/>
                </a:solidFill>
              </a:rPr>
              <a:t>Каждую </a:t>
            </a:r>
            <a:r>
              <a:rPr lang="ru-RU" altLang="ru-RU" sz="2000" dirty="0">
                <a:solidFill>
                  <a:srgbClr val="000066"/>
                </a:solidFill>
              </a:rPr>
              <a:t>релевантную идею (т. е. рисунок, включающий в себя исходный элемент) следует отнести к одной из 83 категорий ответов. Используя эти списки, определите номера категорий ответов и баллы за их </a:t>
            </a:r>
            <a:r>
              <a:rPr lang="ru-RU" altLang="ru-RU" sz="2000" b="1" dirty="0">
                <a:solidFill>
                  <a:srgbClr val="000066"/>
                </a:solidFill>
              </a:rPr>
              <a:t>оригинальность</a:t>
            </a:r>
            <a:r>
              <a:rPr lang="ru-RU" altLang="ru-RU" sz="2000" dirty="0">
                <a:solidFill>
                  <a:srgbClr val="000066"/>
                </a:solidFill>
              </a:rPr>
              <a:t>. Запишите их в соответствующих графах.</a:t>
            </a:r>
          </a:p>
          <a:p>
            <a:pPr marL="0" indent="0" algn="ctr">
              <a:buNone/>
            </a:pPr>
            <a: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</a:rPr>
              <a:t>Список определения оригинальности ответа</a:t>
            </a:r>
          </a:p>
          <a:p>
            <a:pPr marL="0" indent="0" algn="ctr">
              <a:buNone/>
            </a:pP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31" y="4133516"/>
            <a:ext cx="21526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6147" y="4133516"/>
            <a:ext cx="8623882" cy="2585323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altLang="ru-RU" b="1" dirty="0">
                <a:solidFill>
                  <a:srgbClr val="000066"/>
                </a:solidFill>
              </a:rPr>
              <a:t>Фигура 1: </a:t>
            </a:r>
            <a:endParaRPr lang="ru-RU" altLang="ru-RU" b="1" dirty="0" smtClean="0">
              <a:solidFill>
                <a:srgbClr val="000066"/>
              </a:solidFill>
            </a:endParaRPr>
          </a:p>
          <a:p>
            <a:pPr>
              <a:buClr>
                <a:srgbClr val="000000"/>
              </a:buClr>
              <a:buSzPct val="100000"/>
            </a:pPr>
            <a:r>
              <a:rPr lang="ru-RU" altLang="ru-RU" b="1" dirty="0" smtClean="0">
                <a:solidFill>
                  <a:srgbClr val="000066"/>
                </a:solidFill>
              </a:rPr>
              <a:t>0 </a:t>
            </a:r>
            <a:r>
              <a:rPr lang="ru-RU" altLang="ru-RU" b="1" dirty="0">
                <a:solidFill>
                  <a:srgbClr val="000066"/>
                </a:solidFill>
              </a:rPr>
              <a:t>баллов</a:t>
            </a:r>
            <a:r>
              <a:rPr lang="ru-RU" altLang="ru-RU" dirty="0">
                <a:solidFill>
                  <a:srgbClr val="000066"/>
                </a:solidFill>
              </a:rPr>
              <a:t> (5% и более ответов)</a:t>
            </a:r>
          </a:p>
          <a:p>
            <a:pPr>
              <a:buClr>
                <a:srgbClr val="000000"/>
              </a:buClr>
              <a:buSzPct val="100000"/>
            </a:pPr>
            <a:r>
              <a:rPr lang="ru-RU" altLang="ru-RU" dirty="0">
                <a:solidFill>
                  <a:srgbClr val="000066"/>
                </a:solidFill>
              </a:rPr>
              <a:t>(24) Абстрактный узор. (37) Лицо, голова человека. (1) Очки. (38) Птица (летящая), чайка.</a:t>
            </a:r>
          </a:p>
          <a:p>
            <a:pPr>
              <a:buClr>
                <a:srgbClr val="000000"/>
              </a:buClr>
              <a:buSzPct val="100000"/>
            </a:pPr>
            <a:r>
              <a:rPr lang="ru-RU" altLang="ru-RU" b="1" dirty="0">
                <a:solidFill>
                  <a:srgbClr val="000066"/>
                </a:solidFill>
              </a:rPr>
              <a:t>1 балл</a:t>
            </a:r>
            <a:r>
              <a:rPr lang="ru-RU" altLang="ru-RU" dirty="0">
                <a:solidFill>
                  <a:srgbClr val="000066"/>
                </a:solidFill>
              </a:rPr>
              <a:t> (от 2 до 4,99%)</a:t>
            </a:r>
          </a:p>
          <a:p>
            <a:pPr>
              <a:buClr>
                <a:srgbClr val="000000"/>
              </a:buClr>
              <a:buSzPct val="100000"/>
            </a:pPr>
            <a:r>
              <a:rPr lang="ru-RU" altLang="ru-RU" dirty="0">
                <a:solidFill>
                  <a:srgbClr val="000066"/>
                </a:solidFill>
              </a:rPr>
              <a:t>(10) Брови, глаза человека. (33) Волна, море. (4) Животное (морда). (4) Кот, кошка. (21) Облако, туча; (58) Сверхъестественные существа. (10) Сердце («любовь»). (4) Собака. (8) Сова. (28) Цветок. (37) Человек, мужчина. (31) Яблоко.</a:t>
            </a:r>
          </a:p>
          <a:p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1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868" y="150067"/>
            <a:ext cx="10515600" cy="77178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100" b="1" dirty="0">
                <a:solidFill>
                  <a:srgbClr val="000066"/>
                </a:solidFill>
                <a:latin typeface="Arial" panose="020B0604020202020204" pitchFamily="34" charset="0"/>
              </a:rPr>
              <a:t>Беглость, или продуктивность</a:t>
            </a:r>
            <a:r>
              <a:rPr lang="ru-RU" altLang="ru-RU" sz="3600" b="1" dirty="0">
                <a:solidFill>
                  <a:srgbClr val="000066"/>
                </a:solidFill>
                <a:latin typeface="Arial" panose="020B0604020202020204" pitchFamily="34" charset="0"/>
              </a:rPr>
              <a:t/>
            </a:r>
            <a:br>
              <a:rPr lang="ru-RU" altLang="ru-RU" sz="36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697" y="802169"/>
            <a:ext cx="5181600" cy="1907475"/>
          </a:xfrm>
          <a:ln>
            <a:solidFill>
              <a:srgbClr val="000066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Clr>
                <a:srgbClr val="000000"/>
              </a:buClr>
              <a:buSzPct val="100000"/>
              <a:buNone/>
            </a:pPr>
            <a:r>
              <a:rPr lang="ru-RU" altLang="ru-RU" sz="2000" dirty="0">
                <a:solidFill>
                  <a:srgbClr val="000066"/>
                </a:solidFill>
              </a:rPr>
              <a:t>Этот показатель определяется подсчетом числа завершенных фигур. </a:t>
            </a:r>
            <a:endParaRPr lang="ru-RU" altLang="ru-RU" sz="2000" dirty="0" smtClean="0">
              <a:solidFill>
                <a:srgbClr val="000066"/>
              </a:solidFill>
            </a:endParaRPr>
          </a:p>
          <a:p>
            <a:pPr marL="0" indent="0" algn="just">
              <a:buClr>
                <a:srgbClr val="000000"/>
              </a:buClr>
              <a:buSzPct val="100000"/>
              <a:buNone/>
            </a:pPr>
            <a:r>
              <a:rPr lang="ru-RU" altLang="ru-RU" sz="2000" b="1" dirty="0" smtClean="0">
                <a:solidFill>
                  <a:srgbClr val="000066"/>
                </a:solidFill>
              </a:rPr>
              <a:t>Максимальный </a:t>
            </a:r>
            <a:r>
              <a:rPr lang="ru-RU" altLang="ru-RU" sz="2000" b="1" dirty="0">
                <a:solidFill>
                  <a:srgbClr val="000066"/>
                </a:solidFill>
              </a:rPr>
              <a:t>балл равен 10.</a:t>
            </a:r>
          </a:p>
          <a:p>
            <a:pPr marL="0" indent="0" algn="just">
              <a:buClr>
                <a:srgbClr val="000000"/>
              </a:buClr>
              <a:buSzPct val="100000"/>
              <a:buNone/>
            </a:pPr>
            <a:r>
              <a:rPr lang="ru-RU" altLang="ru-RU" sz="2000" dirty="0">
                <a:solidFill>
                  <a:srgbClr val="000066"/>
                </a:solidFill>
              </a:rPr>
              <a:t>Не является специфическим для творческого мышления и полезен прежде всего тем, что позволяет понять другие показатели.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3535" y="801235"/>
            <a:ext cx="5408103" cy="1908409"/>
          </a:xfrm>
          <a:ln>
            <a:solidFill>
              <a:srgbClr val="000066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Clr>
                <a:srgbClr val="000000"/>
              </a:buClr>
              <a:buSzPct val="100000"/>
              <a:buNone/>
            </a:pPr>
            <a:r>
              <a:rPr lang="ru-RU" altLang="ru-RU" sz="2000" dirty="0">
                <a:solidFill>
                  <a:srgbClr val="000066"/>
                </a:solidFill>
              </a:rPr>
              <a:t>Большинство детей 1–8 классов выполняют от 7 до 10 заданий, а старшеклассники – от 8 до 10 заданий. </a:t>
            </a:r>
            <a:endParaRPr lang="ru-RU" altLang="ru-RU" sz="2000" dirty="0" smtClean="0">
              <a:solidFill>
                <a:srgbClr val="000066"/>
              </a:solidFill>
            </a:endParaRPr>
          </a:p>
          <a:p>
            <a:pPr marL="0" indent="0" algn="just">
              <a:buClr>
                <a:srgbClr val="000000"/>
              </a:buClr>
              <a:buSzPct val="100000"/>
              <a:buNone/>
            </a:pPr>
            <a:r>
              <a:rPr lang="ru-RU" altLang="ru-RU" sz="2000" dirty="0" smtClean="0">
                <a:solidFill>
                  <a:srgbClr val="000066"/>
                </a:solidFill>
              </a:rPr>
              <a:t>Минимальное </a:t>
            </a:r>
            <a:r>
              <a:rPr lang="ru-RU" altLang="ru-RU" sz="2000" dirty="0">
                <a:solidFill>
                  <a:srgbClr val="000066"/>
                </a:solidFill>
              </a:rPr>
              <a:t>количество выполненных заданий (менее пяти) встречается чаще всего у подростков (5–8 классы</a:t>
            </a:r>
            <a:r>
              <a:rPr lang="ru-RU" altLang="ru-RU" sz="2000" dirty="0" smtClean="0">
                <a:solidFill>
                  <a:srgbClr val="000066"/>
                </a:solidFill>
              </a:rPr>
              <a:t>).</a:t>
            </a:r>
            <a:r>
              <a:rPr lang="ru-RU" altLang="ru-RU" sz="2000" dirty="0" smtClean="0">
                <a:solidFill>
                  <a:srgbClr val="FFFFFF"/>
                </a:solidFill>
              </a:rPr>
              <a:t> </a:t>
            </a:r>
            <a:endParaRPr lang="ru-RU" altLang="ru-RU" sz="2000" dirty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76381" y="2765378"/>
            <a:ext cx="3431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Гибкость</a:t>
            </a:r>
            <a:b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697" y="3242431"/>
            <a:ext cx="5181600" cy="3139321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altLang="ru-RU" dirty="0">
                <a:solidFill>
                  <a:srgbClr val="000066"/>
                </a:solidFill>
              </a:rPr>
              <a:t>Этот показатель определяется числом различных категорий ответов. Для определения категории могут использоваться как сами рисунки, так и их названия (что иногда не совпадает).</a:t>
            </a:r>
          </a:p>
          <a:p>
            <a:pPr>
              <a:buClr>
                <a:srgbClr val="000000"/>
              </a:buClr>
              <a:buSzPct val="100000"/>
            </a:pPr>
            <a:r>
              <a:rPr lang="ru-RU" altLang="ru-RU" dirty="0">
                <a:solidFill>
                  <a:srgbClr val="000066"/>
                </a:solidFill>
              </a:rPr>
              <a:t>Показатель оценивает разнообразие идей и стратегий, способность переходить от одного аспекта к другому. Иногда этот показатель полезно соотнести с показателем беглости или даже вычислить индекс путем деления показателя гибкости на показатель беглости и умножения на 100%.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3534" y="3273773"/>
            <a:ext cx="5408103" cy="2677656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SzPct val="100000"/>
            </a:pPr>
            <a:r>
              <a:rPr lang="ru-RU" altLang="ru-RU" sz="2400" dirty="0">
                <a:solidFill>
                  <a:srgbClr val="000066"/>
                </a:solidFill>
              </a:rPr>
              <a:t>Если испытуемый имеет низкий показатель гибкости, то это свидетельствует о ригидности его мышления, низком уровне информированности, ограниченности интеллектуального потенциала и (или) низкой мотивации.</a:t>
            </a:r>
            <a:endParaRPr lang="ru-RU" altLang="ru-RU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770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89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rgbClr val="000066"/>
                </a:solidFill>
                <a:latin typeface="Arial" panose="020B0604020202020204" pitchFamily="34" charset="0"/>
              </a:rPr>
              <a:t>Оригинальность</a:t>
            </a:r>
            <a:br>
              <a:rPr lang="ru-RU" altLang="ru-RU" sz="36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lnSpcReduction="10000"/>
          </a:bodyPr>
          <a:lstStyle/>
          <a:p>
            <a:pPr indent="0" algn="just">
              <a:buClr>
                <a:srgbClr val="000000"/>
              </a:buClr>
              <a:buSzPct val="100000"/>
              <a:buNone/>
            </a:pPr>
            <a:r>
              <a:rPr lang="ru-RU" altLang="ru-RU" dirty="0">
                <a:solidFill>
                  <a:srgbClr val="000066"/>
                </a:solidFill>
              </a:rPr>
              <a:t>Максимальная оценка равна 2 баллам для неочевидных ответов с частотой менее 2%, минимальная — 0 баллов для ответов с частотой 5 % и более, а 1 балл засчитывается за ответы, встречающиеся в 2 — 4,9 % случаев.</a:t>
            </a:r>
          </a:p>
          <a:p>
            <a:pPr indent="0" algn="just">
              <a:buClr>
                <a:srgbClr val="000000"/>
              </a:buClr>
              <a:buSzPct val="100000"/>
              <a:buNone/>
            </a:pPr>
            <a:r>
              <a:rPr lang="ru-RU" altLang="ru-RU" dirty="0">
                <a:solidFill>
                  <a:srgbClr val="000066"/>
                </a:solidFill>
              </a:rPr>
              <a:t>Этот показатель характеризует способность выдвигать идеи, отличающиеся от очевидных, общеизвестных, общепринятых, банальных или твердо установленных. Тот, кто получает высокие значения этого показателя, обычно характеризуются высокой интеллектуальной активностью и </a:t>
            </a:r>
            <a:r>
              <a:rPr lang="ru-RU" altLang="ru-RU" dirty="0" err="1">
                <a:solidFill>
                  <a:srgbClr val="000066"/>
                </a:solidFill>
              </a:rPr>
              <a:t>неконформностью</a:t>
            </a:r>
            <a:r>
              <a:rPr lang="ru-RU" altLang="ru-RU" dirty="0">
                <a:solidFill>
                  <a:srgbClr val="000066"/>
                </a:solidFill>
              </a:rPr>
              <a:t>. Оригинальность решений предполагает способность избегать легких, очевидных и неинтересных ответов. Как и гибкость, оригинальность можно анализировать в соотношении с беглостью с помощью индекса, вычисляемого описанным выше способом.</a:t>
            </a:r>
          </a:p>
          <a:p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102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>
                <a:solidFill>
                  <a:srgbClr val="000066"/>
                </a:solidFill>
                <a:latin typeface="Arial" panose="020B0604020202020204" pitchFamily="34" charset="0"/>
              </a:rPr>
              <a:t>Разработанность</a:t>
            </a:r>
            <a:br>
              <a:rPr lang="ru-RU" altLang="ru-RU" sz="36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950" y="784625"/>
            <a:ext cx="11031523" cy="5985544"/>
          </a:xfrm>
          <a:ln>
            <a:solidFill>
              <a:srgbClr val="000066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Clr>
                <a:srgbClr val="000000"/>
              </a:buClr>
              <a:buSzPct val="100000"/>
              <a:buNone/>
            </a:pPr>
            <a:r>
              <a:rPr lang="ru-RU" altLang="ru-RU" dirty="0">
                <a:solidFill>
                  <a:srgbClr val="000066"/>
                </a:solidFill>
              </a:rPr>
              <a:t>Баллы даются за каждую значимую деталь (идею), дополняющую исходную стимульную фигуру, как в границах ее контура, так и за ее пределами. При этом, однако, основной, простейший ответ должен быть значимым, иначе его разработанность не оценивается. Один балл дается за:</a:t>
            </a:r>
          </a:p>
          <a:p>
            <a:pPr marL="0" indent="0" algn="just">
              <a:buClr>
                <a:srgbClr val="000000"/>
              </a:buClr>
              <a:buSzPct val="100000"/>
              <a:buNone/>
            </a:pPr>
            <a:r>
              <a:rPr lang="ru-RU" altLang="ru-RU" dirty="0">
                <a:solidFill>
                  <a:srgbClr val="000066"/>
                </a:solidFill>
              </a:rPr>
              <a:t>1) каждую существенную деталь общего ответа. При этом каждый класс деталей оценивается один раз и при повторении не учитывается. Каждая дополнительная деталь отмечается точкой или крестиком один раз;</a:t>
            </a:r>
          </a:p>
          <a:p>
            <a:pPr marL="0" indent="0" algn="just">
              <a:buClr>
                <a:srgbClr val="000000"/>
              </a:buClr>
              <a:buSzPct val="100000"/>
              <a:buNone/>
            </a:pPr>
            <a:r>
              <a:rPr lang="ru-RU" altLang="ru-RU" dirty="0">
                <a:solidFill>
                  <a:srgbClr val="000066"/>
                </a:solidFill>
              </a:rPr>
              <a:t>2) цвет, если он дополняет основную идею ответа;</a:t>
            </a:r>
          </a:p>
          <a:p>
            <a:pPr marL="0" indent="0" algn="just">
              <a:buClr>
                <a:srgbClr val="000000"/>
              </a:buClr>
              <a:buSzPct val="100000"/>
              <a:buNone/>
            </a:pPr>
            <a:r>
              <a:rPr lang="ru-RU" altLang="ru-RU" dirty="0">
                <a:solidFill>
                  <a:srgbClr val="000066"/>
                </a:solidFill>
              </a:rPr>
              <a:t>3) специальную штриховку (но не за каждую линию, а за общую идею);</a:t>
            </a:r>
          </a:p>
          <a:p>
            <a:pPr marL="0" indent="0" algn="just">
              <a:buClr>
                <a:srgbClr val="000000"/>
              </a:buClr>
              <a:buSzPct val="100000"/>
              <a:buNone/>
            </a:pPr>
            <a:r>
              <a:rPr lang="ru-RU" altLang="ru-RU" dirty="0">
                <a:solidFill>
                  <a:srgbClr val="000066"/>
                </a:solidFill>
              </a:rPr>
              <a:t>4) тени, объем, цвет</a:t>
            </a:r>
            <a:r>
              <a:rPr lang="ru-RU" altLang="ru-RU" dirty="0" smtClean="0">
                <a:solidFill>
                  <a:srgbClr val="000066"/>
                </a:solidFill>
              </a:rPr>
              <a:t>;</a:t>
            </a:r>
            <a:r>
              <a:rPr lang="ru-RU" altLang="ru-RU" dirty="0">
                <a:solidFill>
                  <a:srgbClr val="000066"/>
                </a:solidFill>
              </a:rPr>
              <a:t> 5) украшение, если оно имеет смысл само по себе;</a:t>
            </a:r>
          </a:p>
          <a:p>
            <a:pPr marL="0" indent="0" algn="just">
              <a:buClr>
                <a:srgbClr val="000000"/>
              </a:buClr>
              <a:buSzPct val="100000"/>
              <a:buNone/>
            </a:pPr>
            <a:r>
              <a:rPr lang="ru-RU" altLang="ru-RU" dirty="0">
                <a:solidFill>
                  <a:srgbClr val="000066"/>
                </a:solidFill>
              </a:rPr>
              <a:t>6) каждую вариацию оформления (кроме чисто количественных повторений), значимую по отношению к основному ответу. Например, одинаковые предметы разного размера могут передавать идею пространства;</a:t>
            </a:r>
          </a:p>
          <a:p>
            <a:pPr marL="0" indent="0" algn="just">
              <a:buClr>
                <a:srgbClr val="000000"/>
              </a:buClr>
              <a:buSzPct val="100000"/>
              <a:buNone/>
            </a:pPr>
            <a:r>
              <a:rPr lang="ru-RU" altLang="ru-RU" dirty="0">
                <a:solidFill>
                  <a:srgbClr val="000066"/>
                </a:solidFill>
              </a:rPr>
              <a:t>7) поворот рисунка на 90° и более, необычность ракурса (вид изнутри, например), выход за рамки задания большей части рисунка;</a:t>
            </a:r>
          </a:p>
          <a:p>
            <a:pPr marL="0" indent="0" algn="just">
              <a:buClr>
                <a:srgbClr val="000000"/>
              </a:buClr>
              <a:buSzPct val="100000"/>
              <a:buNone/>
            </a:pPr>
            <a:r>
              <a:rPr lang="ru-RU" altLang="ru-RU" dirty="0">
                <a:solidFill>
                  <a:srgbClr val="000066"/>
                </a:solidFill>
              </a:rPr>
              <a:t>8) каждую подробность в названии сверх необходимого минимума. </a:t>
            </a:r>
            <a:endParaRPr lang="ru-RU" altLang="ru-RU" dirty="0" smtClean="0">
              <a:solidFill>
                <a:srgbClr val="000066"/>
              </a:solidFill>
            </a:endParaRPr>
          </a:p>
          <a:p>
            <a:pPr marL="0" indent="0" algn="just">
              <a:buClr>
                <a:srgbClr val="000000"/>
              </a:buClr>
              <a:buSzPct val="100000"/>
              <a:buNone/>
            </a:pPr>
            <a:r>
              <a:rPr lang="ru-RU" altLang="ru-RU" dirty="0" smtClean="0">
                <a:solidFill>
                  <a:srgbClr val="000066"/>
                </a:solidFill>
              </a:rPr>
              <a:t>Если </a:t>
            </a:r>
            <a:r>
              <a:rPr lang="ru-RU" altLang="ru-RU" dirty="0">
                <a:solidFill>
                  <a:srgbClr val="000066"/>
                </a:solidFill>
              </a:rPr>
              <a:t>линия разделяет рисунок на две значимые части, подсчитывают баллы в обеих частях рисунка и суммируют их. Если линия обозначает определенный предмет - шов, пояс, шарф и т. д., то она оценивается 1 баллом.</a:t>
            </a:r>
          </a:p>
          <a:p>
            <a:pPr>
              <a:buClr>
                <a:srgbClr val="000000"/>
              </a:buClr>
              <a:buSzPct val="100000"/>
              <a:buNone/>
            </a:pPr>
            <a:endParaRPr lang="ru-RU" alt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624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600" b="1" dirty="0">
                <a:solidFill>
                  <a:srgbClr val="000066"/>
                </a:solidFill>
                <a:latin typeface="Arial" panose="020B0604020202020204" pitchFamily="34" charset="0"/>
              </a:rPr>
              <a:t>Разработанность</a:t>
            </a:r>
            <a:br>
              <a:rPr lang="ru-RU" altLang="ru-RU" sz="36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ru-RU" sz="3600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62159"/>
            <a:ext cx="5181600" cy="2439922"/>
          </a:xfrm>
          <a:ln>
            <a:solidFill>
              <a:srgbClr val="00006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altLang="ru-RU" dirty="0">
                <a:solidFill>
                  <a:srgbClr val="000066"/>
                </a:solidFill>
              </a:rPr>
              <a:t>Высокие значения этого показателя характерны для учащихся с высокой успеваемостью, способных к изобретательской и конструктивной деятельности.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8400" y="1362159"/>
            <a:ext cx="5181600" cy="2439922"/>
          </a:xfrm>
          <a:ln>
            <a:solidFill>
              <a:srgbClr val="00006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altLang="ru-RU" dirty="0">
                <a:solidFill>
                  <a:srgbClr val="000066"/>
                </a:solidFill>
              </a:rPr>
              <a:t>Низкие значения этого показателя характерны</a:t>
            </a:r>
            <a:r>
              <a:rPr lang="ru-RU" altLang="ru-RU" dirty="0" smtClean="0">
                <a:solidFill>
                  <a:srgbClr val="000066"/>
                </a:solidFill>
              </a:rPr>
              <a:t> </a:t>
            </a:r>
            <a:r>
              <a:rPr lang="ru-RU" altLang="ru-RU" dirty="0">
                <a:solidFill>
                  <a:srgbClr val="000066"/>
                </a:solidFill>
              </a:rPr>
              <a:t>для отстающих, недисциплинированных и ленивых учащихся. 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4576" y="4488110"/>
            <a:ext cx="89426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rgbClr val="000066"/>
                </a:solidFill>
              </a:rPr>
              <a:t>Показатель разработанности ответов отражает как бы другой тип беглости мышления и в определенных ситуациях может быть как преимуществом, так и ограничением, в зависимости от того, как это качество проявляется.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21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400"/>
            <a:ext cx="10515600" cy="59960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Факты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212" y="755008"/>
            <a:ext cx="7734650" cy="6014907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Одаренных детей больше, чем принято считать.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Одаренность нельзя выявить с помощью одноразовой процедуры.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Интеллектуальная одаренность комплексна.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Детская одаренность часто является иллюзией: одаренность в виде ускоренного развития определенных психических функций, специализации интересов.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Развитие и угасание одаренности подвержено влиянию огромного количества факторов: социальной и культурной среды, семейного воспитания, случайные события.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Одаренный школьник «неудобен» в обучении, не всегда успешен в школе, имеет трудности в социализации.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Учителя не подготовлены к работе с одаренными детьми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Родители часто не предпринимают усилий для развития задатков и способностей у детей (только 6% родителей понимают, что ребенок одарен).</a:t>
            </a:r>
          </a:p>
          <a:p>
            <a:pPr marL="514350" indent="-514350" algn="just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Нет единого мнения о природе одаренности, существует множество концепций.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86" y="455204"/>
            <a:ext cx="3204108" cy="3204108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96855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4124"/>
            <a:ext cx="10515600" cy="7086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Диагностика технической одаренности</a:t>
            </a:r>
            <a:endParaRPr lang="ru-RU" sz="36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1512"/>
            <a:ext cx="10515600" cy="575484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</a:rPr>
              <a:t>Техническое понимание - это способность правильно воспринимать пространственные модели, сравнивать их друг с другом, узнавать одинаковые и находить разные. Для оценки уровня развития технического мышления может быть с успехом использован тест </a:t>
            </a:r>
            <a:r>
              <a:rPr lang="ru-RU" altLang="ru-RU" dirty="0" err="1" smtClean="0">
                <a:solidFill>
                  <a:srgbClr val="000066"/>
                </a:solidFill>
                <a:latin typeface="Arial" panose="020B0604020202020204" pitchFamily="34" charset="0"/>
              </a:rPr>
              <a:t>Беннета</a:t>
            </a: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</a:rPr>
              <a:t> и его аналоги. 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srgbClr val="000066"/>
                </a:solidFill>
                <a:latin typeface="Arial" panose="020B0604020202020204" pitchFamily="34" charset="0"/>
              </a:rPr>
              <a:t>Тест </a:t>
            </a:r>
            <a:r>
              <a:rPr lang="ru-RU" altLang="ru-RU" sz="3600" b="1" dirty="0" err="1">
                <a:solidFill>
                  <a:srgbClr val="000066"/>
                </a:solidFill>
                <a:latin typeface="Arial" panose="020B0604020202020204" pitchFamily="34" charset="0"/>
              </a:rPr>
              <a:t>Беннета</a:t>
            </a:r>
            <a:r>
              <a:rPr lang="ru-RU" altLang="ru-RU" sz="3600" b="1" dirty="0">
                <a:solidFill>
                  <a:srgbClr val="000066"/>
                </a:solidFill>
                <a:latin typeface="Arial" panose="020B0604020202020204" pitchFamily="34" charset="0"/>
              </a:rPr>
              <a:t> на понимание техники (механической понятливости) </a:t>
            </a:r>
            <a:endParaRPr lang="ru-RU" altLang="ru-RU" sz="3600" b="1" dirty="0" smtClean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</a:rPr>
              <a:t>предназначен 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для определения технических способностей у детей подросткового, юношеского возраста и взрослых. </a:t>
            </a:r>
            <a:endParaRPr lang="ru-RU" altLang="ru-RU" dirty="0" smtClean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</a:rPr>
              <a:t>Он 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содержит 70 несложных физико-технических заданий, большая часть которых представлена в виде рисунков. </a:t>
            </a: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</a:rPr>
              <a:t>В 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каждом задании испытуемые должны выбирать правильный ответ из трех вариантов</a:t>
            </a: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</a:rPr>
              <a:t>Длительность 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теста 25-27 минут. </a:t>
            </a:r>
            <a:endParaRPr lang="ru-RU" altLang="ru-RU" dirty="0" smtClean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</a:rPr>
              <a:t>Каждый 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правильный ответ оценивается одним баллом. </a:t>
            </a:r>
            <a:endParaRPr lang="ru-RU" altLang="ru-RU" dirty="0" smtClean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</a:rPr>
              <a:t>Уровень 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технических способностей определяется с помощью специальной оценочной таблицы. </a:t>
            </a:r>
            <a:endParaRPr lang="ru-RU" altLang="ru-RU" dirty="0" smtClean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</a:rPr>
              <a:t>Шкальная 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</a:rPr>
              <a:t>оценка уровня развития общетехнических способностей имеет шесть градаций: очень высокий, хороший, выше среднего, ниже среднего, низкий, очень низкий. Возможна интерпретация в соответствии с нормами, полученными на конкретной выборке испытуемых. </a:t>
            </a:r>
          </a:p>
          <a:p>
            <a:pPr marL="0" indent="0" algn="just">
              <a:buNone/>
            </a:pPr>
            <a:endParaRPr lang="ru-RU" altLang="ru-RU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dirty="0" smtClean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4247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850" y="293615"/>
            <a:ext cx="9613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400" b="1" dirty="0">
                <a:solidFill>
                  <a:srgbClr val="000066"/>
                </a:solidFill>
                <a:latin typeface="Arial" panose="020B0604020202020204" pitchFamily="34" charset="0"/>
              </a:rPr>
              <a:t>1.</a:t>
            </a:r>
            <a:r>
              <a:rPr lang="ru-RU" altLang="ru-RU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000066"/>
                </a:solidFill>
                <a:latin typeface="Arial" panose="020B0604020202020204" pitchFamily="34" charset="0"/>
              </a:rPr>
              <a:t>Если левая шестерня поворачивается в указанном стрелкой направлении, то в каком направлении будет поворачиваться правая шестерня</a:t>
            </a:r>
            <a:r>
              <a:rPr lang="ru-RU" altLang="ru-RU" sz="24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  <a:endParaRPr lang="ru-RU" sz="2400" dirty="0">
              <a:solidFill>
                <a:srgbClr val="00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50" y="1643633"/>
            <a:ext cx="7529512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2965" y="4974672"/>
            <a:ext cx="84644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altLang="ru-RU" sz="2800" dirty="0">
                <a:solidFill>
                  <a:srgbClr val="000066"/>
                </a:solidFill>
              </a:rPr>
              <a:t>1) В направлении стрелки А;</a:t>
            </a:r>
            <a:br>
              <a:rPr lang="ru-RU" altLang="ru-RU" sz="2800" dirty="0">
                <a:solidFill>
                  <a:srgbClr val="000066"/>
                </a:solidFill>
              </a:rPr>
            </a:br>
            <a:r>
              <a:rPr lang="ru-RU" altLang="ru-RU" sz="2800" dirty="0">
                <a:solidFill>
                  <a:srgbClr val="000066"/>
                </a:solidFill>
              </a:rPr>
              <a:t>2) В направлении стрелки В;</a:t>
            </a:r>
            <a:br>
              <a:rPr lang="ru-RU" altLang="ru-RU" sz="2800" dirty="0">
                <a:solidFill>
                  <a:srgbClr val="000066"/>
                </a:solidFill>
              </a:rPr>
            </a:br>
            <a:r>
              <a:rPr lang="ru-RU" altLang="ru-RU" sz="2800" dirty="0">
                <a:solidFill>
                  <a:srgbClr val="000066"/>
                </a:solidFill>
              </a:rPr>
              <a:t>3) Не знаю.</a:t>
            </a:r>
            <a:br>
              <a:rPr lang="ru-RU" altLang="ru-RU" sz="2800" dirty="0">
                <a:solidFill>
                  <a:srgbClr val="000066"/>
                </a:solidFill>
              </a:rPr>
            </a:br>
            <a:endParaRPr lang="ru-RU" altLang="ru-RU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14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9959" y="377505"/>
            <a:ext cx="9580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solidFill>
                  <a:srgbClr val="000066"/>
                </a:solidFill>
                <a:latin typeface="Arial" panose="020B0604020202020204" pitchFamily="34" charset="0"/>
              </a:rPr>
              <a:t>2. Какая гусеница должна двигаться быстрее, чтобы трактор поворачивался в указанном стрелкой направлении?</a:t>
            </a:r>
            <a:endParaRPr lang="ru-RU" altLang="ru-RU" sz="24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endParaRPr lang="ru-RU" sz="2400" dirty="0">
              <a:solidFill>
                <a:srgbClr val="000066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06" y="1508854"/>
            <a:ext cx="74104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3298" y="4395831"/>
            <a:ext cx="5696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dirty="0">
                <a:solidFill>
                  <a:srgbClr val="000066"/>
                </a:solidFill>
              </a:rPr>
              <a:t>1) Гусеница А;</a:t>
            </a:r>
            <a:br>
              <a:rPr lang="ru-RU" altLang="ru-RU" sz="2800" dirty="0">
                <a:solidFill>
                  <a:srgbClr val="000066"/>
                </a:solidFill>
              </a:rPr>
            </a:br>
            <a:r>
              <a:rPr lang="ru-RU" altLang="ru-RU" sz="2800" dirty="0">
                <a:solidFill>
                  <a:srgbClr val="000066"/>
                </a:solidFill>
              </a:rPr>
              <a:t>2) Гусеница В;</a:t>
            </a:r>
            <a:br>
              <a:rPr lang="ru-RU" altLang="ru-RU" sz="2800" dirty="0">
                <a:solidFill>
                  <a:srgbClr val="000066"/>
                </a:solidFill>
              </a:rPr>
            </a:br>
            <a:r>
              <a:rPr lang="ru-RU" altLang="ru-RU" sz="2800" dirty="0">
                <a:solidFill>
                  <a:srgbClr val="000066"/>
                </a:solidFill>
              </a:rPr>
              <a:t>3) Не знаю.</a:t>
            </a:r>
            <a:endParaRPr lang="ru-RU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20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4253"/>
            <a:ext cx="10515600" cy="6499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+mn-lt"/>
              </a:rPr>
              <a:t>Оценки</a:t>
            </a:r>
            <a:endParaRPr lang="ru-RU" b="1" dirty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734616"/>
              </p:ext>
            </p:extLst>
          </p:nvPr>
        </p:nvGraphicFramePr>
        <p:xfrm>
          <a:off x="3843206" y="1157114"/>
          <a:ext cx="74256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583">
                  <a:extLst>
                    <a:ext uri="{9D8B030D-6E8A-4147-A177-3AD203B41FA5}">
                      <a16:colId xmlns:a16="http://schemas.microsoft.com/office/drawing/2014/main" val="1736224016"/>
                    </a:ext>
                  </a:extLst>
                </a:gridCol>
                <a:gridCol w="4790073">
                  <a:extLst>
                    <a:ext uri="{9D8B030D-6E8A-4147-A177-3AD203B41FA5}">
                      <a16:colId xmlns:a16="http://schemas.microsoft.com/office/drawing/2014/main" val="1912898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№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Правильный ответ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313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884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39965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00981"/>
              </p:ext>
            </p:extLst>
          </p:nvPr>
        </p:nvGraphicFramePr>
        <p:xfrm>
          <a:off x="1753301" y="3447873"/>
          <a:ext cx="9515562" cy="2233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452">
                  <a:extLst>
                    <a:ext uri="{9D8B030D-6E8A-4147-A177-3AD203B41FA5}">
                      <a16:colId xmlns:a16="http://schemas.microsoft.com/office/drawing/2014/main" val="984149797"/>
                    </a:ext>
                  </a:extLst>
                </a:gridCol>
                <a:gridCol w="1490422">
                  <a:extLst>
                    <a:ext uri="{9D8B030D-6E8A-4147-A177-3AD203B41FA5}">
                      <a16:colId xmlns:a16="http://schemas.microsoft.com/office/drawing/2014/main" val="3062544934"/>
                    </a:ext>
                  </a:extLst>
                </a:gridCol>
                <a:gridCol w="1490422">
                  <a:extLst>
                    <a:ext uri="{9D8B030D-6E8A-4147-A177-3AD203B41FA5}">
                      <a16:colId xmlns:a16="http://schemas.microsoft.com/office/drawing/2014/main" val="4091946950"/>
                    </a:ext>
                  </a:extLst>
                </a:gridCol>
                <a:gridCol w="1490422">
                  <a:extLst>
                    <a:ext uri="{9D8B030D-6E8A-4147-A177-3AD203B41FA5}">
                      <a16:colId xmlns:a16="http://schemas.microsoft.com/office/drawing/2014/main" val="2101154819"/>
                    </a:ext>
                  </a:extLst>
                </a:gridCol>
                <a:gridCol w="1490422">
                  <a:extLst>
                    <a:ext uri="{9D8B030D-6E8A-4147-A177-3AD203B41FA5}">
                      <a16:colId xmlns:a16="http://schemas.microsoft.com/office/drawing/2014/main" val="3761316758"/>
                    </a:ext>
                  </a:extLst>
                </a:gridCol>
                <a:gridCol w="1490422">
                  <a:extLst>
                    <a:ext uri="{9D8B030D-6E8A-4147-A177-3AD203B41FA5}">
                      <a16:colId xmlns:a16="http://schemas.microsoft.com/office/drawing/2014/main" val="2366157162"/>
                    </a:ext>
                  </a:extLst>
                </a:gridCol>
              </a:tblGrid>
              <a:tr h="3702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Группы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испытуе­мых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развития технического мышления (технических способностей)</a:t>
                      </a:r>
                      <a:endParaRPr lang="ru-RU" i="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080591"/>
                  </a:ext>
                </a:extLst>
              </a:tr>
              <a:tr h="3702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,BoldItalic"/>
                        </a:rPr>
                        <a:t>Очень низкий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,BoldItalic"/>
                        </a:rPr>
                        <a:t>Низкий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,BoldItalic"/>
                        </a:rPr>
                        <a:t>средний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,BoldItalic"/>
                        </a:rPr>
                        <a:t>Высокий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,BoldItalic"/>
                        </a:rPr>
                        <a:t>Очень </a:t>
                      </a:r>
                      <a:r>
                        <a:rPr lang="ru-RU" sz="1800" b="1" i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NewRoman,BoldItalic"/>
                        </a:rPr>
                        <a:t>высокий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157376"/>
                  </a:ext>
                </a:extLst>
              </a:tr>
              <a:tr h="37024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Юноши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Меньше 26 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27-32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33-38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39-47 </a:t>
                      </a:r>
                    </a:p>
                    <a:p>
                      <a:pPr algn="ctr"/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Больше 48</a:t>
                      </a:r>
                    </a:p>
                    <a:p>
                      <a:pPr algn="ctr"/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695497"/>
                  </a:ext>
                </a:extLst>
              </a:tr>
              <a:tr h="37024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Девушки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Меньше 17</a:t>
                      </a:r>
                    </a:p>
                    <a:p>
                      <a:pPr algn="ctr"/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18-22</a:t>
                      </a:r>
                    </a:p>
                    <a:p>
                      <a:pPr algn="ctr"/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23-27</a:t>
                      </a:r>
                    </a:p>
                    <a:p>
                      <a:pPr algn="ctr"/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28-34</a:t>
                      </a:r>
                    </a:p>
                    <a:p>
                      <a:pPr algn="ctr"/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rbel" panose="020B0503020204020204" pitchFamily="34" charset="0"/>
                        </a:rPr>
                        <a:t>Больше 35</a:t>
                      </a:r>
                    </a:p>
                    <a:p>
                      <a:pPr algn="ctr"/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93133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3" y="888731"/>
            <a:ext cx="3638799" cy="23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429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346"/>
            <a:ext cx="10515600" cy="6079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Диагностика познавательной мотивации</a:t>
            </a:r>
            <a:endParaRPr lang="ru-RU" sz="36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5344"/>
            <a:ext cx="10515600" cy="583873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0066"/>
                </a:solidFill>
              </a:rPr>
              <a:t>Методика для диагностики учебной мотивации школьников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66"/>
                </a:solidFill>
              </a:rPr>
              <a:t>(методика М. В. Матюхиной в модификации Н.Ц. Бадмаевой)</a:t>
            </a:r>
          </a:p>
          <a:p>
            <a:pPr marL="0" indent="0" algn="just">
              <a:buNone/>
            </a:pPr>
            <a:r>
              <a:rPr lang="ru-RU" sz="2900" b="1" dirty="0">
                <a:solidFill>
                  <a:srgbClr val="000066"/>
                </a:solidFill>
              </a:rPr>
              <a:t>Диагностика школьной мотивации проводится в три этапа. </a:t>
            </a:r>
            <a:r>
              <a:rPr lang="ru-RU" sz="2900" dirty="0">
                <a:solidFill>
                  <a:srgbClr val="000066"/>
                </a:solidFill>
              </a:rPr>
              <a:t>На первом этапе ученику даются карточки с утверждениями и предлагается выбрать все карточки с мотивами, которые важны для обучения. На втором этапе среди всех карточек нужно выбрать только семь самых важных, а на третьем — только три</a:t>
            </a:r>
            <a:r>
              <a:rPr lang="ru-RU" sz="2900" dirty="0" smtClean="0">
                <a:solidFill>
                  <a:srgbClr val="000066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900" dirty="0">
                <a:solidFill>
                  <a:srgbClr val="000066"/>
                </a:solidFill>
              </a:rPr>
              <a:t>З</a:t>
            </a:r>
            <a:r>
              <a:rPr lang="ru-RU" sz="2900" dirty="0" smtClean="0">
                <a:solidFill>
                  <a:srgbClr val="000066"/>
                </a:solidFill>
              </a:rPr>
              <a:t>адача</a:t>
            </a:r>
            <a:r>
              <a:rPr lang="ru-RU" sz="2900" dirty="0">
                <a:solidFill>
                  <a:srgbClr val="000066"/>
                </a:solidFill>
              </a:rPr>
              <a:t> — </a:t>
            </a:r>
            <a:r>
              <a:rPr lang="ru-RU" sz="2900" dirty="0" smtClean="0">
                <a:solidFill>
                  <a:srgbClr val="000066"/>
                </a:solidFill>
              </a:rPr>
              <a:t>определить, </a:t>
            </a:r>
            <a:r>
              <a:rPr lang="ru-RU" sz="2900" dirty="0">
                <a:solidFill>
                  <a:srgbClr val="000066"/>
                </a:solidFill>
              </a:rPr>
              <a:t>карточки с какими мотивами ученик выбрал два или три раза, и на основе списка мотивов сделать вывод о том, чем ребёнок руководствуется во время обучения. Суждения, которые школьник выбрал только один раз, считаются случайным выбором.</a:t>
            </a:r>
          </a:p>
          <a:p>
            <a:pPr marL="0" indent="0" fontAlgn="base">
              <a:buNone/>
            </a:pPr>
            <a:r>
              <a:rPr lang="ru-RU" sz="2900" b="1" dirty="0">
                <a:solidFill>
                  <a:srgbClr val="000066"/>
                </a:solidFill>
              </a:rPr>
              <a:t>По итогам этой диагностики школьной мотивации </a:t>
            </a:r>
            <a:r>
              <a:rPr lang="ru-RU" sz="2900" b="1" dirty="0" smtClean="0">
                <a:solidFill>
                  <a:srgbClr val="000066"/>
                </a:solidFill>
              </a:rPr>
              <a:t>составляется «карта </a:t>
            </a:r>
            <a:r>
              <a:rPr lang="ru-RU" sz="2900" b="1" dirty="0">
                <a:solidFill>
                  <a:srgbClr val="000066"/>
                </a:solidFill>
              </a:rPr>
              <a:t>мотивов» конкретного ученика</a:t>
            </a:r>
            <a:r>
              <a:rPr lang="ru-RU" sz="2900" b="1" dirty="0" smtClean="0">
                <a:solidFill>
                  <a:srgbClr val="000066"/>
                </a:solidFill>
              </a:rPr>
              <a:t>. </a:t>
            </a:r>
            <a:r>
              <a:rPr lang="ru-RU" sz="2900" b="1" dirty="0">
                <a:solidFill>
                  <a:srgbClr val="000066"/>
                </a:solidFill>
              </a:rPr>
              <a:t>Что делать, если доминируют:</a:t>
            </a:r>
          </a:p>
          <a:p>
            <a:pPr lvl="0" algn="just" fontAlgn="base"/>
            <a:r>
              <a:rPr lang="ru-RU" sz="2900" b="1" i="1" dirty="0">
                <a:solidFill>
                  <a:srgbClr val="000066"/>
                </a:solidFill>
              </a:rPr>
              <a:t>мотивы долга и ответственности</a:t>
            </a:r>
            <a:r>
              <a:rPr lang="ru-RU" sz="2900" b="1" i="1" dirty="0" smtClean="0">
                <a:solidFill>
                  <a:srgbClr val="000066"/>
                </a:solidFill>
              </a:rPr>
              <a:t>: </a:t>
            </a:r>
            <a:r>
              <a:rPr lang="ru-RU" sz="2900" dirty="0" smtClean="0">
                <a:solidFill>
                  <a:srgbClr val="000066"/>
                </a:solidFill>
              </a:rPr>
              <a:t>спросить </a:t>
            </a:r>
            <a:r>
              <a:rPr lang="ru-RU" sz="2900" dirty="0">
                <a:solidFill>
                  <a:srgbClr val="000066"/>
                </a:solidFill>
              </a:rPr>
              <a:t>у ребёнка: «Бывают ли такие моменты в учёбе, когда тебе становится интересно, увлекательно? Может быть есть моменты, когда ты получаешь удовольствие от того, что ты делаешь</a:t>
            </a:r>
            <a:r>
              <a:rPr lang="ru-RU" sz="2900" dirty="0" smtClean="0">
                <a:solidFill>
                  <a:srgbClr val="000066"/>
                </a:solidFill>
              </a:rPr>
              <a:t>?»; попробовать </a:t>
            </a:r>
            <a:r>
              <a:rPr lang="ru-RU" sz="2900" dirty="0">
                <a:solidFill>
                  <a:srgbClr val="000066"/>
                </a:solidFill>
              </a:rPr>
              <a:t>найти то, что у него получается хорошо и приносит удовольствие, стараться сделать так, чтобы таких моментов в процессе обучения становилось больше.</a:t>
            </a:r>
          </a:p>
          <a:p>
            <a:pPr lvl="0" algn="just" fontAlgn="base"/>
            <a:r>
              <a:rPr lang="ru-RU" sz="2900" b="1" i="1" dirty="0">
                <a:solidFill>
                  <a:srgbClr val="000066"/>
                </a:solidFill>
              </a:rPr>
              <a:t>потребность в общении и принятии</a:t>
            </a:r>
            <a:r>
              <a:rPr lang="ru-RU" sz="2900" b="1" i="1" dirty="0" smtClean="0">
                <a:solidFill>
                  <a:srgbClr val="000066"/>
                </a:solidFill>
              </a:rPr>
              <a:t>: </a:t>
            </a:r>
            <a:r>
              <a:rPr lang="ru-RU" sz="2900" dirty="0" smtClean="0">
                <a:solidFill>
                  <a:srgbClr val="000066"/>
                </a:solidFill>
              </a:rPr>
              <a:t>максимально </a:t>
            </a:r>
            <a:r>
              <a:rPr lang="ru-RU" sz="2900" dirty="0">
                <a:solidFill>
                  <a:srgbClr val="000066"/>
                </a:solidFill>
              </a:rPr>
              <a:t>часто включать таких детей в групповую работу, организовывать мини-проекты, дискуссии, работу в парах и группах.</a:t>
            </a:r>
          </a:p>
          <a:p>
            <a:pPr lvl="0" algn="just" fontAlgn="base"/>
            <a:r>
              <a:rPr lang="ru-RU" sz="2900" b="1" i="1" dirty="0">
                <a:solidFill>
                  <a:srgbClr val="000066"/>
                </a:solidFill>
              </a:rPr>
              <a:t>потребность в достижении и стремление к престижу</a:t>
            </a:r>
            <a:r>
              <a:rPr lang="ru-RU" sz="2900" b="1" i="1" dirty="0" smtClean="0">
                <a:solidFill>
                  <a:srgbClr val="000066"/>
                </a:solidFill>
              </a:rPr>
              <a:t>: </a:t>
            </a:r>
            <a:r>
              <a:rPr lang="ru-RU" sz="2900" dirty="0" smtClean="0">
                <a:solidFill>
                  <a:srgbClr val="000066"/>
                </a:solidFill>
              </a:rPr>
              <a:t>подчёркивать </a:t>
            </a:r>
            <a:r>
              <a:rPr lang="ru-RU" sz="2900" dirty="0">
                <a:solidFill>
                  <a:srgbClr val="000066"/>
                </a:solidFill>
              </a:rPr>
              <a:t>достижения ребёнка не только в сравнении со сверстниками, но и в сравнении с самим собой в прошлом. Это позволит поддержать интерес к тем предметам, в которых ученик не слишком успешен, и которыми у него нет желания заниматься.</a:t>
            </a:r>
          </a:p>
          <a:p>
            <a:pPr lvl="0" algn="just" fontAlgn="base"/>
            <a:r>
              <a:rPr lang="ru-RU" sz="2900" b="1" i="1" dirty="0">
                <a:solidFill>
                  <a:srgbClr val="000066"/>
                </a:solidFill>
              </a:rPr>
              <a:t>избегание неудачи</a:t>
            </a:r>
            <a:r>
              <a:rPr lang="ru-RU" sz="2900" b="1" i="1" dirty="0" smtClean="0">
                <a:solidFill>
                  <a:srgbClr val="000066"/>
                </a:solidFill>
              </a:rPr>
              <a:t>: </a:t>
            </a:r>
            <a:r>
              <a:rPr lang="ru-RU" sz="2900" dirty="0" smtClean="0">
                <a:solidFill>
                  <a:srgbClr val="000066"/>
                </a:solidFill>
              </a:rPr>
              <a:t>разобраться</a:t>
            </a:r>
            <a:r>
              <a:rPr lang="ru-RU" sz="2900" dirty="0">
                <a:solidFill>
                  <a:srgbClr val="000066"/>
                </a:solidFill>
              </a:rPr>
              <a:t>, что интересно ребёнку, и создавать ситуации успеха, концентрируя внимание на достижениях и тем самым работая на адекватную самооценку. Предоставлять выбор, спрашивая его мнение, чтобы поддержать потребность в автономии.</a:t>
            </a:r>
          </a:p>
          <a:p>
            <a:pPr marL="0" indent="0" fontAlgn="base">
              <a:buNone/>
            </a:pPr>
            <a:endParaRPr lang="ru-RU" sz="29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6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3455"/>
            <a:ext cx="10515600" cy="532497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b="1" dirty="0">
                <a:solidFill>
                  <a:srgbClr val="000066"/>
                </a:solidFill>
                <a:latin typeface="+mn-lt"/>
              </a:rPr>
              <a:t>Методика для диагностики учебной мотивации школьников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225" y="645952"/>
            <a:ext cx="5675851" cy="6212048"/>
          </a:xfrm>
          <a:ln w="28575">
            <a:solidFill>
              <a:srgbClr val="000066"/>
            </a:solidFill>
          </a:ln>
        </p:spPr>
        <p:txBody>
          <a:bodyPr>
            <a:normAutofit fontScale="32500" lnSpcReduction="20000"/>
          </a:bodyPr>
          <a:lstStyle/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Я понимаю, что ученик должен хорошо учиться.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Стремлюсь быстро и точно выполнять требования учителя.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Хочу окончить школу и учиться дальше.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Хочу быть культурным и развитым человеком.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Хочу получать хорошие отметки.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Хочу получать одобрение учителей и родителей.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Хочу, чтобы товарищи были всегда хорошего мнения обо мне.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Хочу, чтобы в классе у меня было много друзей.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Хочу быть лучшим учеником в классе.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Хочу, чтобы мои ответы на уроках были всегда лучше всех.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Хочу, чтобы не ругали родители и учителя.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Не хочу получать плохие отметки.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Люблю узнавать новое.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Нравится, когда учитель рассказывает что-то интересное.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Люблю думать, рассуждать на уроке.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Люблю брать сложные задания, преодолевать трудности.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Мне интересно беседовать с учителем на разные темы.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Мне больше нравится выполнять учебное задание в группе, чем одному.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Люблю решать задачи разными способами.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Люблю все новое и необычное.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Хочу учиться только на «4» и «5».</a:t>
            </a:r>
          </a:p>
          <a:p>
            <a:pPr lvl="0" fontAlgn="base"/>
            <a:r>
              <a:rPr lang="ru-RU" sz="4300" dirty="0">
                <a:solidFill>
                  <a:srgbClr val="000066"/>
                </a:solidFill>
              </a:rPr>
              <a:t>Хочу добиться в будущем больших успехов.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51134" y="1518407"/>
            <a:ext cx="5243119" cy="424731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000066"/>
                </a:solidFill>
              </a:rPr>
              <a:t>Почему Вы решили участвовать в олимпиаде?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предложил учитель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предложили родители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хочу глубже познакомиться с изучаемым предметом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хочу развить свои творческие способности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хочу получить преимущество при поступлении</a:t>
            </a:r>
            <a:br>
              <a:rPr lang="ru-RU" dirty="0">
                <a:solidFill>
                  <a:srgbClr val="000066"/>
                </a:solidFill>
              </a:rPr>
            </a:br>
            <a:r>
              <a:rPr lang="ru-RU" dirty="0">
                <a:solidFill>
                  <a:srgbClr val="000066"/>
                </a:solidFill>
              </a:rPr>
              <a:t>в среднее специальное/высшее учебное заведение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хочу выйти за пределы школьной программы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хочу стать победителем/призером олимпиады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мне нравится процесс создания собственного проекта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не принимаю участие в олимпиаде </a:t>
            </a:r>
            <a:r>
              <a:rPr lang="ru-RU" dirty="0" smtClean="0">
                <a:solidFill>
                  <a:srgbClr val="000066"/>
                </a:solidFill>
              </a:rPr>
              <a:t>___________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567031" y="2701255"/>
            <a:ext cx="4236441" cy="1359017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900881" y="5106801"/>
            <a:ext cx="2785145" cy="973121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92117" y="1031846"/>
            <a:ext cx="1426129" cy="889233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387442" y="2139193"/>
            <a:ext cx="2063692" cy="109057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874004" y="4211273"/>
            <a:ext cx="1644242" cy="721454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900881" y="4429387"/>
            <a:ext cx="2684477" cy="2265028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18245" y="805154"/>
            <a:ext cx="495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Анкета </a:t>
            </a:r>
            <a:r>
              <a:rPr lang="ru-RU" b="1" dirty="0">
                <a:solidFill>
                  <a:srgbClr val="000066"/>
                </a:solidFill>
              </a:rPr>
              <a:t>для исследования актуальной ситуации в области олимпиадного </a:t>
            </a:r>
            <a:r>
              <a:rPr lang="ru-RU" b="1" dirty="0" smtClean="0">
                <a:solidFill>
                  <a:srgbClr val="000066"/>
                </a:solidFill>
              </a:rPr>
              <a:t>движения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968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385894" y="1286547"/>
            <a:ext cx="5763237" cy="5184397"/>
          </a:xfrm>
          <a:prstGeom prst="rect">
            <a:avLst/>
          </a:prstGeom>
          <a:ln w="28575">
            <a:solidFill>
              <a:srgbClr val="000066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000066"/>
                </a:solidFill>
              </a:rPr>
              <a:t>Соответствие утверждения определенным мотивам:</a:t>
            </a:r>
          </a:p>
          <a:p>
            <a:pPr fontAlgn="base"/>
            <a:r>
              <a:rPr lang="ru-RU" sz="1800" dirty="0" smtClean="0">
                <a:solidFill>
                  <a:srgbClr val="000066"/>
                </a:solidFill>
              </a:rPr>
              <a:t>долга и ответственности: 1 — 2 утверждения;</a:t>
            </a:r>
          </a:p>
          <a:p>
            <a:pPr fontAlgn="base"/>
            <a:r>
              <a:rPr lang="ru-RU" sz="1800" dirty="0" smtClean="0">
                <a:solidFill>
                  <a:srgbClr val="000066"/>
                </a:solidFill>
              </a:rPr>
              <a:t>самоопределения и самосовершенствования: 3 — 4;</a:t>
            </a:r>
          </a:p>
          <a:p>
            <a:pPr fontAlgn="base"/>
            <a:r>
              <a:rPr lang="ru-RU" sz="1800" dirty="0" smtClean="0">
                <a:solidFill>
                  <a:srgbClr val="000066"/>
                </a:solidFill>
              </a:rPr>
              <a:t>благополучия: 5 — 6;</a:t>
            </a:r>
          </a:p>
          <a:p>
            <a:pPr fontAlgn="base"/>
            <a:r>
              <a:rPr lang="ru-RU" sz="1800" dirty="0" err="1" smtClean="0">
                <a:solidFill>
                  <a:srgbClr val="000066"/>
                </a:solidFill>
              </a:rPr>
              <a:t>аффилиации</a:t>
            </a:r>
            <a:r>
              <a:rPr lang="ru-RU" sz="1800" dirty="0" smtClean="0">
                <a:solidFill>
                  <a:srgbClr val="000066"/>
                </a:solidFill>
              </a:rPr>
              <a:t> (потребности в принятии, доверительных отношениях): 7-8;</a:t>
            </a:r>
          </a:p>
          <a:p>
            <a:pPr fontAlgn="base"/>
            <a:r>
              <a:rPr lang="ru-RU" sz="1800" dirty="0" smtClean="0">
                <a:solidFill>
                  <a:srgbClr val="000066"/>
                </a:solidFill>
              </a:rPr>
              <a:t>престижа: 9 — 10;</a:t>
            </a:r>
          </a:p>
          <a:p>
            <a:pPr fontAlgn="base"/>
            <a:r>
              <a:rPr lang="ru-RU" sz="1800" dirty="0" smtClean="0">
                <a:solidFill>
                  <a:srgbClr val="000066"/>
                </a:solidFill>
              </a:rPr>
              <a:t>избегания неудачи: 11 — 12;</a:t>
            </a:r>
          </a:p>
          <a:p>
            <a:pPr fontAlgn="base"/>
            <a:r>
              <a:rPr lang="ru-RU" sz="1800" dirty="0" smtClean="0">
                <a:solidFill>
                  <a:srgbClr val="000066"/>
                </a:solidFill>
              </a:rPr>
              <a:t>учебно-познавательные (содержание учения): 13 — 14;</a:t>
            </a:r>
          </a:p>
          <a:p>
            <a:pPr fontAlgn="base"/>
            <a:r>
              <a:rPr lang="ru-RU" sz="1800" dirty="0" smtClean="0">
                <a:solidFill>
                  <a:srgbClr val="000066"/>
                </a:solidFill>
              </a:rPr>
              <a:t>учебно-познавательные (процесс учения): 15 — 16;</a:t>
            </a:r>
          </a:p>
          <a:p>
            <a:pPr fontAlgn="base"/>
            <a:r>
              <a:rPr lang="ru-RU" sz="1800" dirty="0" smtClean="0">
                <a:solidFill>
                  <a:srgbClr val="000066"/>
                </a:solidFill>
              </a:rPr>
              <a:t>коммуникативные: 17 — 18;</a:t>
            </a:r>
          </a:p>
          <a:p>
            <a:pPr fontAlgn="base"/>
            <a:r>
              <a:rPr lang="ru-RU" sz="1800" dirty="0" smtClean="0">
                <a:solidFill>
                  <a:srgbClr val="000066"/>
                </a:solidFill>
              </a:rPr>
              <a:t>творческой самореализации: 19 — 20;</a:t>
            </a:r>
          </a:p>
          <a:p>
            <a:pPr fontAlgn="base"/>
            <a:r>
              <a:rPr lang="ru-RU" sz="1800" dirty="0" smtClean="0">
                <a:solidFill>
                  <a:srgbClr val="000066"/>
                </a:solidFill>
              </a:rPr>
              <a:t>достижения успеха: 21 — 22.</a:t>
            </a:r>
            <a:endParaRPr lang="ru-RU" sz="18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04264" y="1893586"/>
            <a:ext cx="5533938" cy="3970318"/>
          </a:xfrm>
          <a:prstGeom prst="rect">
            <a:avLst/>
          </a:prstGeom>
          <a:ln w="28575"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66"/>
                </a:solidFill>
              </a:rPr>
              <a:t>Почему Вы решили участвовать в олимпиаде?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предложил учитель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предложили родители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хочу глубже познакомиться с изучаемым предметом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хочу развить свои творческие способности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хочу получить преимущество при поступлении</a:t>
            </a:r>
            <a:br>
              <a:rPr lang="ru-RU" dirty="0">
                <a:solidFill>
                  <a:srgbClr val="000066"/>
                </a:solidFill>
              </a:rPr>
            </a:br>
            <a:r>
              <a:rPr lang="ru-RU" dirty="0">
                <a:solidFill>
                  <a:srgbClr val="000066"/>
                </a:solidFill>
              </a:rPr>
              <a:t>в среднее специальное/высшее учебное заведение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хочу выйти за пределы школьной программы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хочу стать победителем/призером олимпиады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мне нравится процесс создания собственного проекта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66"/>
                </a:solidFill>
              </a:rPr>
              <a:t>не принимаю участие в олимпиаде ___________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468" y="151002"/>
            <a:ext cx="8237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Мотивы познавательной деятельности и участия в олимпиадном движении </a:t>
            </a:r>
            <a:endParaRPr lang="ru-RU" sz="2400" b="1" dirty="0">
              <a:solidFill>
                <a:srgbClr val="000066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184396" y="1828800"/>
            <a:ext cx="1400962" cy="486561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951215" y="4790114"/>
            <a:ext cx="2634143" cy="1291904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513277" y="3464653"/>
            <a:ext cx="2072081" cy="2130804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226341" y="2936148"/>
            <a:ext cx="1359017" cy="1367405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416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0820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+mn-lt"/>
              </a:rPr>
              <a:t>Спасибо за внимание!</a:t>
            </a:r>
            <a:endParaRPr lang="ru-RU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ЦПМСС Красносельского района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– Петергофское ш., дом 3, корп.1, литера Д</a:t>
            </a:r>
            <a:endParaRPr lang="en-US" b="1" dirty="0" smtClean="0">
              <a:solidFill>
                <a:srgbClr val="000066"/>
              </a:solidFill>
            </a:endParaRPr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E-mail – pms32@yandex.ru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Сайт - </a:t>
            </a:r>
            <a:r>
              <a:rPr lang="en-US" b="1" dirty="0" smtClean="0">
                <a:solidFill>
                  <a:srgbClr val="000066"/>
                </a:solidFill>
              </a:rPr>
              <a:t>cpmss.edu.ru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2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57" y="109058"/>
            <a:ext cx="11929145" cy="1581632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rgbClr val="000066"/>
                </a:solidFill>
                <a:latin typeface="+mn-lt"/>
              </a:rPr>
              <a:t>«В основе всей нашей системы образования должен лежать фундаментальный принцип – каждый ребенок одарен, раскрытие его талантов – это наша задача. В этом успех России</a:t>
            </a:r>
            <a:r>
              <a:rPr lang="ru-RU" sz="2000" b="1" dirty="0" smtClean="0">
                <a:solidFill>
                  <a:srgbClr val="000066"/>
                </a:solidFill>
                <a:latin typeface="+mn-lt"/>
              </a:rPr>
              <a:t>»</a:t>
            </a:r>
            <a:br>
              <a:rPr lang="ru-RU" sz="20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2000" b="1" i="1" dirty="0" smtClean="0">
                <a:solidFill>
                  <a:srgbClr val="000066"/>
                </a:solidFill>
              </a:rPr>
              <a:t>В.В</a:t>
            </a:r>
            <a:r>
              <a:rPr lang="ru-RU" sz="2000" b="1" i="1" dirty="0">
                <a:solidFill>
                  <a:srgbClr val="000066"/>
                </a:solidFill>
              </a:rPr>
              <a:t>. Путин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3AEB9F-3DA7-4A47-B48C-ABC4BDAE6BC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03890" y="1321358"/>
            <a:ext cx="5721991" cy="369332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«Презумпция одаренности» (М.А. Холодная)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0202" y="2253274"/>
            <a:ext cx="7189365" cy="1785104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Что необходимо?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Создание развивающей, обогащенной, вариативной, индивидуализированной образовательной среды для всех детей в рамках общеобразовательной школы </a:t>
            </a:r>
            <a:r>
              <a:rPr lang="ru-RU" dirty="0">
                <a:solidFill>
                  <a:srgbClr val="002060"/>
                </a:solidFill>
              </a:rPr>
              <a:t>– единственно возможный путь для проявления индивидуальных дарований и формирования будущих одаренных взрослых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5805" y="5083987"/>
            <a:ext cx="4992148" cy="1477328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Каждый ребенок должен иметь все необходимые условия для реализации и развития своего дарования, быть успешным и счастливым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61982" y="4191851"/>
            <a:ext cx="6065239" cy="369332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Для чего необходимо?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7086" y="5083988"/>
            <a:ext cx="4941116" cy="1477328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Конечная цель работы с одаренным ребенком – одаренный ребенок должен стать одаренным взрослым и способствовать росту благосостояния своей Родины (человеческий капитал – 3-5% населения страны).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919397" y="1767197"/>
            <a:ext cx="484632" cy="411060"/>
          </a:xfrm>
          <a:prstGeom prst="downArrow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441249" y="4617098"/>
            <a:ext cx="484632" cy="411060"/>
          </a:xfrm>
          <a:prstGeom prst="downArrow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321606" y="4617055"/>
            <a:ext cx="484632" cy="411060"/>
          </a:xfrm>
          <a:prstGeom prst="downArrow">
            <a:avLst/>
          </a:prstGeom>
          <a:solidFill>
            <a:srgbClr val="000066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5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75" y="116931"/>
            <a:ext cx="10515600" cy="8627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Структура одаренности </a:t>
            </a:r>
            <a:br>
              <a:rPr lang="ru-RU" sz="36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3100" b="1" i="1" dirty="0" err="1" smtClean="0">
                <a:solidFill>
                  <a:srgbClr val="000066"/>
                </a:solidFill>
                <a:latin typeface="+mn-lt"/>
              </a:rPr>
              <a:t>Трехкольцевая</a:t>
            </a:r>
            <a:r>
              <a:rPr lang="ru-RU" sz="3100" b="1" i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ru-RU" sz="3100" b="1" i="1" dirty="0">
                <a:solidFill>
                  <a:srgbClr val="000066"/>
                </a:solidFill>
                <a:latin typeface="+mn-lt"/>
              </a:rPr>
              <a:t>модель Дж. </a:t>
            </a:r>
            <a:r>
              <a:rPr lang="ru-RU" sz="3100" b="1" i="1" dirty="0" err="1" smtClean="0">
                <a:solidFill>
                  <a:srgbClr val="000066"/>
                </a:solidFill>
                <a:latin typeface="+mn-lt"/>
              </a:rPr>
              <a:t>Рензулли</a:t>
            </a:r>
            <a:r>
              <a:rPr lang="ru-RU" sz="3100" b="1" dirty="0" smtClean="0">
                <a:solidFill>
                  <a:srgbClr val="000066"/>
                </a:solidFill>
                <a:latin typeface="+mn-lt"/>
              </a:rPr>
              <a:t> </a:t>
            </a:r>
            <a:endParaRPr lang="ru-RU" sz="3100" b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11" y="1096961"/>
            <a:ext cx="6503126" cy="4224692"/>
          </a:xfrm>
          <a:prstGeom prst="rect">
            <a:avLst/>
          </a:prstGeom>
          <a:ln w="28575">
            <a:solidFill>
              <a:srgbClr val="0000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97634" y="1096960"/>
            <a:ext cx="47940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66"/>
                </a:solidFill>
              </a:rPr>
              <a:t>Рабочая концепция одаренности описывает </a:t>
            </a:r>
            <a:r>
              <a:rPr lang="ru-RU" sz="2400" dirty="0">
                <a:solidFill>
                  <a:srgbClr val="000066"/>
                </a:solidFill>
              </a:rPr>
              <a:t>одаренность как </a:t>
            </a:r>
            <a:r>
              <a:rPr lang="ru-RU" sz="2400" b="1" dirty="0">
                <a:solidFill>
                  <a:srgbClr val="000066"/>
                </a:solidFill>
              </a:rPr>
              <a:t>взаимодействие трех групп человеческих качеств: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66"/>
                </a:solidFill>
              </a:rPr>
              <a:t>интеллектуальные </a:t>
            </a:r>
            <a:r>
              <a:rPr lang="ru-RU" sz="2400" dirty="0">
                <a:solidFill>
                  <a:srgbClr val="000066"/>
                </a:solidFill>
              </a:rPr>
              <a:t>способности, превышающие средний уровень,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66"/>
                </a:solidFill>
              </a:rPr>
              <a:t>высокая </a:t>
            </a:r>
            <a:r>
              <a:rPr lang="ru-RU" sz="2400" dirty="0">
                <a:solidFill>
                  <a:srgbClr val="000066"/>
                </a:solidFill>
              </a:rPr>
              <a:t>увлеченность выполняемой задачей </a:t>
            </a:r>
            <a:r>
              <a:rPr lang="ru-RU" sz="2400" dirty="0" smtClean="0">
                <a:solidFill>
                  <a:srgbClr val="000066"/>
                </a:solidFill>
              </a:rPr>
              <a:t>(</a:t>
            </a:r>
            <a:r>
              <a:rPr lang="ru-RU" sz="2400" dirty="0" err="1" smtClean="0">
                <a:solidFill>
                  <a:srgbClr val="000066"/>
                </a:solidFill>
              </a:rPr>
              <a:t>мотивированность</a:t>
            </a:r>
            <a:r>
              <a:rPr lang="ru-RU" sz="2400" dirty="0">
                <a:solidFill>
                  <a:srgbClr val="000066"/>
                </a:solidFill>
              </a:rPr>
              <a:t>),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66"/>
                </a:solidFill>
              </a:rPr>
              <a:t>высокий </a:t>
            </a:r>
            <a:r>
              <a:rPr lang="ru-RU" sz="2400" dirty="0">
                <a:solidFill>
                  <a:srgbClr val="000066"/>
                </a:solidFill>
              </a:rPr>
              <a:t>уровень креативности.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5657" y="5321653"/>
            <a:ext cx="986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66"/>
                </a:solidFill>
              </a:rPr>
              <a:t>«</a:t>
            </a:r>
            <a:r>
              <a:rPr lang="ru-RU" sz="2800" b="1" i="1" dirty="0" err="1">
                <a:solidFill>
                  <a:srgbClr val="000066"/>
                </a:solidFill>
              </a:rPr>
              <a:t>М</a:t>
            </a:r>
            <a:r>
              <a:rPr lang="ru-RU" sz="2800" b="1" i="1" dirty="0" err="1" smtClean="0">
                <a:solidFill>
                  <a:srgbClr val="000066"/>
                </a:solidFill>
              </a:rPr>
              <a:t>ультифакторная</a:t>
            </a:r>
            <a:r>
              <a:rPr lang="ru-RU" sz="2800" b="1" i="1" dirty="0" smtClean="0">
                <a:solidFill>
                  <a:srgbClr val="000066"/>
                </a:solidFill>
              </a:rPr>
              <a:t> </a:t>
            </a:r>
            <a:r>
              <a:rPr lang="ru-RU" sz="2800" b="1" i="1" dirty="0">
                <a:solidFill>
                  <a:srgbClr val="000066"/>
                </a:solidFill>
              </a:rPr>
              <a:t>модель одаренности</a:t>
            </a:r>
            <a:r>
              <a:rPr lang="ru-RU" sz="2800" b="1" i="1" dirty="0" smtClean="0">
                <a:solidFill>
                  <a:srgbClr val="000066"/>
                </a:solidFill>
              </a:rPr>
              <a:t>» </a:t>
            </a:r>
            <a:r>
              <a:rPr lang="ru-RU" sz="2800" b="1" i="1" dirty="0">
                <a:solidFill>
                  <a:srgbClr val="000066"/>
                </a:solidFill>
              </a:rPr>
              <a:t>Франца </a:t>
            </a:r>
            <a:r>
              <a:rPr lang="ru-RU" sz="2800" b="1" i="1" dirty="0" err="1">
                <a:solidFill>
                  <a:srgbClr val="000066"/>
                </a:solidFill>
              </a:rPr>
              <a:t>Монкса</a:t>
            </a:r>
            <a:r>
              <a:rPr lang="ru-RU" sz="2800" b="1" i="1" dirty="0">
                <a:solidFill>
                  <a:srgbClr val="000066"/>
                </a:solidFill>
              </a:rPr>
              <a:t> </a:t>
            </a:r>
            <a:endParaRPr lang="ru-RU" sz="2800" i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069" y="5844873"/>
            <a:ext cx="117696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rgbClr val="000066"/>
                </a:solidFill>
              </a:rPr>
              <a:t>Ф.Монкс</a:t>
            </a:r>
            <a:r>
              <a:rPr lang="ru-RU" sz="2000" dirty="0">
                <a:solidFill>
                  <a:srgbClr val="000066"/>
                </a:solidFill>
              </a:rPr>
              <a:t> дополняет уже три традиционных пересекающихся круга </a:t>
            </a:r>
            <a:r>
              <a:rPr lang="ru-RU" sz="2000" dirty="0" err="1">
                <a:solidFill>
                  <a:srgbClr val="000066"/>
                </a:solidFill>
              </a:rPr>
              <a:t>Дж.Рензулли</a:t>
            </a:r>
            <a:r>
              <a:rPr lang="ru-RU" sz="2000" dirty="0">
                <a:solidFill>
                  <a:srgbClr val="000066"/>
                </a:solidFill>
              </a:rPr>
              <a:t> треугольником, обозначающим основные факторы микросреды: </a:t>
            </a:r>
            <a:r>
              <a:rPr lang="ru-RU" sz="2000" b="1" i="1" dirty="0">
                <a:solidFill>
                  <a:srgbClr val="000066"/>
                </a:solidFill>
              </a:rPr>
              <a:t>«семья», «школа», «сверстники».</a:t>
            </a:r>
            <a:endParaRPr lang="ru-RU" sz="2000" dirty="0">
              <a:solidFill>
                <a:srgbClr val="000066"/>
              </a:solidFill>
            </a:endParaRPr>
          </a:p>
          <a:p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4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9391"/>
            <a:ext cx="10515600" cy="12835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Структура одаренности</a:t>
            </a:r>
            <a:br>
              <a:rPr lang="ru-RU" sz="3600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0066"/>
                </a:solidFill>
                <a:latin typeface="+mn-lt"/>
              </a:rPr>
              <a:t>(В соответствии с Проектом </a:t>
            </a:r>
            <a:r>
              <a:rPr lang="x-none" sz="1600" b="1" dirty="0" smtClean="0">
                <a:solidFill>
                  <a:srgbClr val="000066"/>
                </a:solidFill>
                <a:latin typeface="+mn-lt"/>
              </a:rPr>
              <a:t>опытно-экспериментальной </a:t>
            </a:r>
            <a:r>
              <a:rPr lang="x-none" sz="1600" b="1" dirty="0">
                <a:solidFill>
                  <a:srgbClr val="000066"/>
                </a:solidFill>
                <a:latin typeface="+mn-lt"/>
              </a:rPr>
              <a:t>работы по теме:</a:t>
            </a:r>
            <a:r>
              <a:rPr lang="ru-RU" sz="1600" dirty="0">
                <a:solidFill>
                  <a:srgbClr val="000066"/>
                </a:solidFill>
                <a:latin typeface="+mn-lt"/>
              </a:rPr>
              <a:t/>
            </a:r>
            <a:br>
              <a:rPr lang="ru-RU" sz="1600" dirty="0">
                <a:solidFill>
                  <a:srgbClr val="000066"/>
                </a:solidFill>
                <a:latin typeface="+mn-lt"/>
              </a:rPr>
            </a:br>
            <a:r>
              <a:rPr lang="ru-RU" sz="1600" b="1" dirty="0">
                <a:solidFill>
                  <a:srgbClr val="000066"/>
                </a:solidFill>
                <a:latin typeface="+mn-lt"/>
              </a:rPr>
              <a:t> «Совершенствование организационно-педагогических условий подготовки школьников на уровнях основного и среднего общего образования к участию </a:t>
            </a:r>
            <a:r>
              <a:rPr lang="ru-RU" sz="1600" b="1" dirty="0" smtClean="0">
                <a:solidFill>
                  <a:srgbClr val="000066"/>
                </a:solidFill>
                <a:latin typeface="+mn-lt"/>
              </a:rPr>
              <a:t>в </a:t>
            </a:r>
            <a:r>
              <a:rPr lang="ru-RU" sz="1600" b="1" dirty="0">
                <a:solidFill>
                  <a:srgbClr val="000066"/>
                </a:solidFill>
                <a:latin typeface="+mn-lt"/>
              </a:rPr>
              <a:t>заключительном этапе всероссийской олимпиады школьников </a:t>
            </a:r>
            <a:r>
              <a:rPr lang="ru-RU" sz="1600" b="1" dirty="0" smtClean="0">
                <a:solidFill>
                  <a:srgbClr val="000066"/>
                </a:solidFill>
                <a:latin typeface="+mn-lt"/>
              </a:rPr>
              <a:t>по </a:t>
            </a:r>
            <a:r>
              <a:rPr lang="ru-RU" sz="1600" b="1" dirty="0">
                <a:solidFill>
                  <a:srgbClr val="000066"/>
                </a:solidFill>
                <a:latin typeface="+mn-lt"/>
              </a:rPr>
              <a:t>предмету «Технология</a:t>
            </a:r>
            <a:r>
              <a:rPr lang="ru-RU" sz="1600" b="1" dirty="0" smtClean="0">
                <a:solidFill>
                  <a:srgbClr val="000066"/>
                </a:solidFill>
                <a:latin typeface="+mn-lt"/>
              </a:rPr>
              <a:t>»)</a:t>
            </a:r>
            <a:r>
              <a:rPr lang="ru-RU" sz="1600" dirty="0">
                <a:solidFill>
                  <a:srgbClr val="000066"/>
                </a:solidFill>
                <a:latin typeface="+mn-lt"/>
              </a:rPr>
              <a:t/>
            </a:r>
            <a:br>
              <a:rPr lang="ru-RU" sz="1600" dirty="0">
                <a:solidFill>
                  <a:srgbClr val="000066"/>
                </a:solidFill>
                <a:latin typeface="+mn-lt"/>
              </a:rPr>
            </a:br>
            <a:endParaRPr lang="ru-RU" sz="16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2238"/>
            <a:ext cx="10515600" cy="5293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0066"/>
                </a:solidFill>
              </a:rPr>
              <a:t>Сущность подхода заключается в выделении пяти основных компонентов </a:t>
            </a:r>
            <a:r>
              <a:rPr lang="ru-RU" sz="2000" dirty="0" smtClean="0">
                <a:solidFill>
                  <a:srgbClr val="000066"/>
                </a:solidFill>
              </a:rPr>
              <a:t>одаренности: </a:t>
            </a:r>
            <a:r>
              <a:rPr lang="ru-RU" sz="2000" dirty="0">
                <a:solidFill>
                  <a:srgbClr val="000066"/>
                </a:solidFill>
              </a:rPr>
              <a:t>мотивационного, интеллектуального, эмоционального, </a:t>
            </a:r>
            <a:r>
              <a:rPr lang="ru-RU" sz="2000" dirty="0" smtClean="0">
                <a:solidFill>
                  <a:srgbClr val="000066"/>
                </a:solidFill>
              </a:rPr>
              <a:t>коммуникативного </a:t>
            </a:r>
            <a:r>
              <a:rPr lang="ru-RU" sz="2000" dirty="0">
                <a:solidFill>
                  <a:srgbClr val="000066"/>
                </a:solidFill>
              </a:rPr>
              <a:t>и </a:t>
            </a:r>
            <a:r>
              <a:rPr lang="ru-RU" sz="2000" dirty="0" smtClean="0">
                <a:solidFill>
                  <a:srgbClr val="000066"/>
                </a:solidFill>
              </a:rPr>
              <a:t>эстетического.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66"/>
                </a:solidFill>
              </a:rPr>
              <a:t>«</a:t>
            </a:r>
            <a:r>
              <a:rPr lang="ru-RU" b="1" dirty="0">
                <a:solidFill>
                  <a:srgbClr val="000066"/>
                </a:solidFill>
              </a:rPr>
              <a:t>Звезда одаренности</a:t>
            </a:r>
            <a:r>
              <a:rPr lang="ru-RU" b="1" dirty="0" smtClean="0">
                <a:solidFill>
                  <a:srgbClr val="000066"/>
                </a:solidFill>
              </a:rPr>
              <a:t>»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4" name="Рисунок 3" descr="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11263" r="7440" b="12500"/>
          <a:stretch>
            <a:fillRect/>
          </a:stretch>
        </p:blipFill>
        <p:spPr bwMode="auto">
          <a:xfrm>
            <a:off x="3265805" y="2194682"/>
            <a:ext cx="5660390" cy="3895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27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7" y="104503"/>
            <a:ext cx="11573690" cy="11830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+mn-lt"/>
              </a:rPr>
              <a:t>Признаки одаренности</a:t>
            </a:r>
            <a:br>
              <a:rPr lang="ru-RU" sz="3600" b="1" dirty="0" smtClean="0">
                <a:latin typeface="+mn-lt"/>
              </a:rPr>
            </a:br>
            <a:r>
              <a:rPr lang="ru-RU" sz="2000" dirty="0">
                <a:latin typeface="+mn-lt"/>
              </a:rPr>
              <a:t>Признаки одаренности проявляются в реальной деятельности </a:t>
            </a:r>
            <a:r>
              <a:rPr lang="ru-RU" sz="2000" dirty="0" smtClean="0">
                <a:latin typeface="+mn-lt"/>
              </a:rPr>
              <a:t>ребенка, могут </a:t>
            </a:r>
            <a:r>
              <a:rPr lang="ru-RU" sz="2000" dirty="0">
                <a:latin typeface="+mn-lt"/>
              </a:rPr>
              <a:t>быть выявлены на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уровне наблюдения за характером его </a:t>
            </a:r>
            <a:r>
              <a:rPr lang="ru-RU" sz="2000" dirty="0" smtClean="0">
                <a:latin typeface="+mn-lt"/>
              </a:rPr>
              <a:t>действий и </a:t>
            </a:r>
            <a:r>
              <a:rPr lang="ru-RU" sz="2000" dirty="0">
                <a:latin typeface="+mn-lt"/>
              </a:rPr>
              <a:t>охватывают два аспекта поведения одаренного </a:t>
            </a:r>
            <a:r>
              <a:rPr lang="ru-RU" sz="2000" dirty="0" smtClean="0">
                <a:latin typeface="+mn-lt"/>
              </a:rPr>
              <a:t>ребенка.</a:t>
            </a:r>
            <a:endParaRPr lang="ru-RU" sz="2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1704" y="1287513"/>
            <a:ext cx="5435872" cy="1138303"/>
          </a:xfrm>
        </p:spPr>
        <p:txBody>
          <a:bodyPr>
            <a:noAutofit/>
          </a:bodyPr>
          <a:lstStyle/>
          <a:p>
            <a:pPr algn="ctr"/>
            <a:r>
              <a:rPr lang="ru-RU" b="0" dirty="0"/>
              <a:t>Инструментальный </a:t>
            </a:r>
            <a:r>
              <a:rPr lang="ru-RU" b="0" dirty="0" smtClean="0"/>
              <a:t>аспект характеризует </a:t>
            </a:r>
            <a:r>
              <a:rPr lang="ru-RU" b="0" dirty="0"/>
              <a:t>способы </a:t>
            </a:r>
            <a:r>
              <a:rPr lang="ru-RU" b="0" dirty="0" smtClean="0"/>
              <a:t>деятельности одаренного ребенка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1704" y="2505075"/>
            <a:ext cx="5435871" cy="4209234"/>
          </a:xfrm>
          <a:ln w="28575">
            <a:solidFill>
              <a:srgbClr val="000066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200" b="1" i="1" dirty="0"/>
              <a:t>Наличие специфических стратегий </a:t>
            </a:r>
            <a:r>
              <a:rPr lang="ru-RU" sz="2200" b="1" i="1" dirty="0" smtClean="0"/>
              <a:t>деятельности </a:t>
            </a:r>
            <a:r>
              <a:rPr lang="ru-RU" sz="1900" dirty="0" smtClean="0"/>
              <a:t>(</a:t>
            </a:r>
            <a:r>
              <a:rPr lang="ru-RU" sz="1900" dirty="0"/>
              <a:t>новаторство как выход за пределы требований выполняемой деятельности, что позволяет </a:t>
            </a:r>
            <a:r>
              <a:rPr lang="ru-RU" sz="1900" dirty="0" smtClean="0"/>
              <a:t>ему открывать </a:t>
            </a:r>
            <a:r>
              <a:rPr lang="ru-RU" sz="1900" dirty="0"/>
              <a:t>новые приемы и </a:t>
            </a:r>
            <a:r>
              <a:rPr lang="ru-RU" sz="1900" dirty="0" smtClean="0"/>
              <a:t>закономерности)</a:t>
            </a:r>
          </a:p>
          <a:p>
            <a:r>
              <a:rPr lang="ru-RU" sz="2200" b="1" i="1" dirty="0" err="1"/>
              <a:t>Сформированность</a:t>
            </a:r>
            <a:r>
              <a:rPr lang="ru-RU" sz="2200" b="1" i="1" dirty="0"/>
              <a:t> качественно своеобразного индивидуального стиля </a:t>
            </a:r>
            <a:r>
              <a:rPr lang="ru-RU" sz="2200" b="1" i="1" dirty="0" smtClean="0"/>
              <a:t>деятельности </a:t>
            </a:r>
            <a:r>
              <a:rPr lang="ru-RU" sz="1900" dirty="0" smtClean="0"/>
              <a:t>(склонность </a:t>
            </a:r>
            <a:r>
              <a:rPr lang="ru-RU" sz="1900" dirty="0"/>
              <a:t>«все делать по-своему» </a:t>
            </a:r>
            <a:r>
              <a:rPr lang="ru-RU" sz="1900" dirty="0" smtClean="0"/>
              <a:t>и самодостаточная система </a:t>
            </a:r>
            <a:r>
              <a:rPr lang="ru-RU" sz="1900" dirty="0" err="1" smtClean="0"/>
              <a:t>саморегуляции</a:t>
            </a:r>
            <a:r>
              <a:rPr lang="ru-RU" sz="1900" dirty="0" smtClean="0"/>
              <a:t>)</a:t>
            </a:r>
          </a:p>
          <a:p>
            <a:r>
              <a:rPr lang="ru-RU" sz="2200" b="1" i="1" dirty="0"/>
              <a:t>Особый тип организации </a:t>
            </a:r>
            <a:r>
              <a:rPr lang="ru-RU" sz="2200" b="1" i="1" dirty="0" smtClean="0"/>
              <a:t>знаний </a:t>
            </a:r>
            <a:r>
              <a:rPr lang="ru-RU" sz="1900" dirty="0" smtClean="0"/>
              <a:t>(высокая </a:t>
            </a:r>
            <a:r>
              <a:rPr lang="ru-RU" sz="1900" dirty="0"/>
              <a:t>структурированность</a:t>
            </a:r>
            <a:r>
              <a:rPr lang="ru-RU" sz="1900" dirty="0" smtClean="0"/>
              <a:t>; способность </a:t>
            </a:r>
            <a:r>
              <a:rPr lang="ru-RU" sz="1900" dirty="0"/>
              <a:t>видеть изучаемый предмет в системе разнообразных связей; свернутость знаний </a:t>
            </a:r>
            <a:r>
              <a:rPr lang="ru-RU" sz="1900" dirty="0" smtClean="0"/>
              <a:t>в соответствующей </a:t>
            </a:r>
            <a:r>
              <a:rPr lang="ru-RU" sz="1900" dirty="0"/>
              <a:t>предметной области при одновременной их готовности развернуться в </a:t>
            </a:r>
            <a:r>
              <a:rPr lang="ru-RU" sz="1900" dirty="0" smtClean="0"/>
              <a:t>качестве контекста </a:t>
            </a:r>
            <a:r>
              <a:rPr lang="ru-RU" sz="1900" dirty="0"/>
              <a:t>поиска решения в нужный момент времени; категориальный </a:t>
            </a:r>
            <a:r>
              <a:rPr lang="ru-RU" sz="1900" dirty="0" smtClean="0"/>
              <a:t>характер, «клейкость») </a:t>
            </a:r>
          </a:p>
          <a:p>
            <a:r>
              <a:rPr lang="ru-RU" sz="2200" b="1" i="1" dirty="0" smtClean="0"/>
              <a:t>Своеобразный тип обучаемости </a:t>
            </a:r>
            <a:r>
              <a:rPr lang="ru-RU" sz="1900" dirty="0" smtClean="0"/>
              <a:t>(высокая скорость и легкость обучения</a:t>
            </a:r>
            <a:r>
              <a:rPr lang="ru-RU" sz="1900" dirty="0"/>
              <a:t> </a:t>
            </a:r>
            <a:r>
              <a:rPr lang="ru-RU" sz="1900" dirty="0" smtClean="0"/>
              <a:t>или замедленный темп </a:t>
            </a:r>
            <a:r>
              <a:rPr lang="ru-RU" sz="1900" dirty="0"/>
              <a:t>обучения, но с последующим резким изменением </a:t>
            </a:r>
            <a:r>
              <a:rPr lang="ru-RU" sz="1900" dirty="0" smtClean="0"/>
              <a:t>структуры знаний</a:t>
            </a:r>
            <a:r>
              <a:rPr lang="ru-RU" sz="1900" dirty="0"/>
              <a:t>, представлений и </a:t>
            </a:r>
            <a:r>
              <a:rPr lang="ru-RU" sz="1900" dirty="0" smtClean="0"/>
              <a:t>умений, высокий уровень способности к самообучению)</a:t>
            </a:r>
            <a:endParaRPr lang="ru-RU" sz="19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199" y="1287513"/>
            <a:ext cx="5701937" cy="1138303"/>
          </a:xfrm>
        </p:spPr>
        <p:txBody>
          <a:bodyPr>
            <a:noAutofit/>
          </a:bodyPr>
          <a:lstStyle/>
          <a:p>
            <a:pPr algn="ctr"/>
            <a:r>
              <a:rPr lang="ru-RU" b="0" dirty="0" smtClean="0"/>
              <a:t>Мотивационный аспект характеризует отношение </a:t>
            </a:r>
            <a:r>
              <a:rPr lang="ru-RU" b="0" dirty="0"/>
              <a:t>ребенка к </a:t>
            </a:r>
            <a:r>
              <a:rPr lang="ru-RU" b="0" dirty="0" smtClean="0"/>
              <a:t>действительности</a:t>
            </a:r>
            <a:r>
              <a:rPr lang="ru-RU" b="0" dirty="0"/>
              <a:t> </a:t>
            </a:r>
            <a:r>
              <a:rPr lang="ru-RU" b="0" dirty="0" smtClean="0"/>
              <a:t>и к </a:t>
            </a:r>
            <a:r>
              <a:rPr lang="ru-RU" b="0" dirty="0"/>
              <a:t>своей </a:t>
            </a:r>
            <a:r>
              <a:rPr lang="ru-RU" b="0" dirty="0" smtClean="0"/>
              <a:t>деятельности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858691" cy="4209234"/>
          </a:xfrm>
          <a:ln w="28575">
            <a:solidFill>
              <a:srgbClr val="000066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2000" b="1" i="1" dirty="0"/>
              <a:t>Повышенная избирательная чувствительность </a:t>
            </a:r>
            <a:r>
              <a:rPr lang="ru-RU" sz="1600" dirty="0" smtClean="0"/>
              <a:t>к </a:t>
            </a:r>
            <a:r>
              <a:rPr lang="ru-RU" sz="1600" dirty="0"/>
              <a:t>определенным сторонам </a:t>
            </a:r>
            <a:r>
              <a:rPr lang="ru-RU" sz="1600" dirty="0" smtClean="0"/>
              <a:t>предметной действительности либо определенным </a:t>
            </a:r>
            <a:r>
              <a:rPr lang="ru-RU" sz="1600" dirty="0"/>
              <a:t>формам собственной </a:t>
            </a:r>
            <a:r>
              <a:rPr lang="ru-RU" sz="1600" dirty="0" smtClean="0"/>
              <a:t>активности, сопровождающаяся переживанием </a:t>
            </a:r>
            <a:r>
              <a:rPr lang="ru-RU" sz="1600" dirty="0"/>
              <a:t>чувства удовольствия</a:t>
            </a:r>
            <a:r>
              <a:rPr lang="ru-RU" sz="1600" dirty="0" smtClean="0"/>
              <a:t>.</a:t>
            </a:r>
          </a:p>
          <a:p>
            <a:r>
              <a:rPr lang="ru-RU" sz="2100" b="1" i="1" dirty="0"/>
              <a:t>Повышенная познавательная </a:t>
            </a:r>
            <a:r>
              <a:rPr lang="ru-RU" sz="2100" b="1" i="1" dirty="0" smtClean="0"/>
              <a:t>потребность </a:t>
            </a:r>
            <a:r>
              <a:rPr lang="ru-RU" sz="1600" b="1" dirty="0" smtClean="0"/>
              <a:t>(</a:t>
            </a:r>
            <a:r>
              <a:rPr lang="ru-RU" sz="1600" dirty="0" smtClean="0"/>
              <a:t>любознательность и готовность </a:t>
            </a:r>
            <a:r>
              <a:rPr lang="ru-RU" sz="1600" dirty="0"/>
              <a:t>по собственной инициативе выходить за пределы </a:t>
            </a:r>
            <a:r>
              <a:rPr lang="ru-RU" sz="1600" dirty="0" smtClean="0"/>
              <a:t>исходных требований деятельности).</a:t>
            </a:r>
            <a:endParaRPr lang="ru-RU" sz="1600" i="1" dirty="0" smtClean="0"/>
          </a:p>
          <a:p>
            <a:r>
              <a:rPr lang="ru-RU" sz="1900" b="1" i="1" dirty="0"/>
              <a:t>Ярко выраженный интерес </a:t>
            </a:r>
            <a:r>
              <a:rPr lang="ru-RU" sz="1500" dirty="0"/>
              <a:t>к тем или иным занятиям или сферам деятельности, </a:t>
            </a:r>
            <a:r>
              <a:rPr lang="ru-RU" sz="1500" dirty="0" smtClean="0"/>
              <a:t>высокая увлеченность </a:t>
            </a:r>
            <a:r>
              <a:rPr lang="ru-RU" sz="1500" dirty="0"/>
              <a:t>каким-либо предметом, погруженность в то или иное дело</a:t>
            </a:r>
            <a:r>
              <a:rPr lang="ru-RU" sz="1500" dirty="0" smtClean="0"/>
              <a:t>.</a:t>
            </a:r>
          </a:p>
          <a:p>
            <a:r>
              <a:rPr lang="ru-RU" sz="2100" b="1" i="1" dirty="0"/>
              <a:t>Предпочтение</a:t>
            </a:r>
            <a:r>
              <a:rPr lang="ru-RU" i="1" dirty="0"/>
              <a:t> </a:t>
            </a:r>
            <a:r>
              <a:rPr lang="ru-RU" sz="1600" dirty="0"/>
              <a:t>парадоксальной, противоречивой и неопределенной информации, </a:t>
            </a:r>
            <a:r>
              <a:rPr lang="ru-RU" sz="1600" dirty="0" smtClean="0"/>
              <a:t>неприятие стандартных</a:t>
            </a:r>
            <a:r>
              <a:rPr lang="ru-RU" sz="1600" dirty="0"/>
              <a:t>, типичных заданий и готовых </a:t>
            </a:r>
            <a:r>
              <a:rPr lang="ru-RU" sz="1600" dirty="0" smtClean="0"/>
              <a:t>ответов.</a:t>
            </a:r>
          </a:p>
          <a:p>
            <a:r>
              <a:rPr lang="ru-RU" sz="2100" b="1" i="1" dirty="0"/>
              <a:t>Высокая требовательность </a:t>
            </a:r>
            <a:r>
              <a:rPr lang="ru-RU" sz="1600" dirty="0"/>
              <a:t>к результатам собственного труда, склонность </a:t>
            </a:r>
            <a:r>
              <a:rPr lang="ru-RU" sz="1600" dirty="0" smtClean="0"/>
              <a:t>ставить сверхтрудные </a:t>
            </a:r>
            <a:r>
              <a:rPr lang="ru-RU" sz="1600" dirty="0"/>
              <a:t>цели и настойчивость в их достижении, стремление к совершенству</a:t>
            </a:r>
          </a:p>
        </p:txBody>
      </p:sp>
    </p:spTree>
    <p:extLst>
      <p:ext uri="{BB962C8B-B14F-4D97-AF65-F5344CB8AC3E}">
        <p14:creationId xmlns:p14="http://schemas.microsoft.com/office/powerpoint/2010/main" val="3338431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4412</Words>
  <Application>Microsoft Office PowerPoint</Application>
  <PresentationFormat>Широкоэкранный</PresentationFormat>
  <Paragraphs>594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6" baseType="lpstr">
      <vt:lpstr>Arial</vt:lpstr>
      <vt:lpstr>Calibri</vt:lpstr>
      <vt:lpstr>Calibri Light</vt:lpstr>
      <vt:lpstr>Corbel</vt:lpstr>
      <vt:lpstr>Tahoma</vt:lpstr>
      <vt:lpstr>Times New Roman</vt:lpstr>
      <vt:lpstr>TimesNewRoman,BoldItalic</vt:lpstr>
      <vt:lpstr>Wingdings</vt:lpstr>
      <vt:lpstr>Тема Office</vt:lpstr>
      <vt:lpstr>Государственное бюджетное учреждение дополнительного образования  Центр психолого-педагогической, медицинской и социальной помощи Красносельского района Санкт-Петербурга  Государственное бюджетное учреждение дополнительного образования Дом детского творчества Красносельского района Санкт-Петербурга  Государственное бюджетное учреждение дополнительного профессионального педагогического образования  центр повышения квалификации специалистов  «Информационно-методический центр»  Красносельского района Санкт-Петербурга    Одаренный ребенок:  теоретические основания </vt:lpstr>
      <vt:lpstr>Основные вопросы занятия</vt:lpstr>
      <vt:lpstr>Основные подходы и проблемы в определении детских способностей, таланта и одаренности</vt:lpstr>
      <vt:lpstr>Два взгляда на одаренность</vt:lpstr>
      <vt:lpstr>Факты</vt:lpstr>
      <vt:lpstr>«В основе всей нашей системы образования должен лежать фундаментальный принцип – каждый ребенок одарен, раскрытие его талантов – это наша задача. В этом успех России» В.В. Путин </vt:lpstr>
      <vt:lpstr>Структура одаренности  Трехкольцевая модель Дж. Рензулли </vt:lpstr>
      <vt:lpstr>Структура одаренности (В соответствии с Проектом опытно-экспериментальной работы по теме:  «Совершенствование организационно-педагогических условий подготовки школьников на уровнях основного и среднего общего образования к участию в заключительном этапе всероссийской олимпиады школьников по предмету «Технология») </vt:lpstr>
      <vt:lpstr>Признаки одаренности Признаки одаренности проявляются в реальной деятельности ребенка, могут быть выявлены на уровне наблюдения за характером его действий и охватывают два аспекта поведения одаренного ребенка.</vt:lpstr>
      <vt:lpstr>Виды одаренности Систематизация видов одаренности определяется критерием, положенным в основу классификации  </vt:lpstr>
      <vt:lpstr>Виды одаренности по критерию  «Вид деятельности и обеспечивающие ее сферы психики»</vt:lpstr>
      <vt:lpstr>Виды одаренности по критерию  «Степень сформированности одаренности» </vt:lpstr>
      <vt:lpstr>Виды одаренности  по критерию «Форма проявления» </vt:lpstr>
      <vt:lpstr>Виды одаренности  по критерию «Особенности возрастного развития» </vt:lpstr>
      <vt:lpstr>Виды одаренности  по критерию «Широта проявлений в различных видах деятельности»</vt:lpstr>
      <vt:lpstr>Виды специальной одаренности</vt:lpstr>
      <vt:lpstr>Особенности одаренности в технической (технологической) области</vt:lpstr>
      <vt:lpstr>Одаренность в области дизайн-деятельности ребенка</vt:lpstr>
      <vt:lpstr>Креативность в структуре одаренности</vt:lpstr>
      <vt:lpstr>Проявления креативности</vt:lpstr>
      <vt:lpstr> Модели креативности </vt:lpstr>
      <vt:lpstr>Модели креативности</vt:lpstr>
      <vt:lpstr>Метакомплекс развития потенциала личности ребенка</vt:lpstr>
      <vt:lpstr>Диагностический комплекс выявления способностей</vt:lpstr>
      <vt:lpstr> Субтест 1, часть 1 – 4 минуты – 12 заданий по 4 на слайде - 80 сек. на слайд </vt:lpstr>
      <vt:lpstr>Презентация PowerPoint</vt:lpstr>
      <vt:lpstr>Субтест 2, часть 1 – 4 минуты – 14 заданий по 4 на слайде - 68 сек. на слайд </vt:lpstr>
      <vt:lpstr>Презентация PowerPoint</vt:lpstr>
      <vt:lpstr>Субтест 3, часть 1 – 3 минуты – 12 заданий по 3 на слайде – 45 сек. на слайд </vt:lpstr>
      <vt:lpstr>Презентация PowerPoint</vt:lpstr>
      <vt:lpstr>Субтест 4, часть 1 – 3 минуты – 8 заданий по 4 на слайде – 90 сек. на слайд </vt:lpstr>
      <vt:lpstr>Презентация PowerPoint</vt:lpstr>
      <vt:lpstr>Субтест 1, часть 2 – 3 минуты – 12 заданий по 6 на слайде – 90 сек. на слайд </vt:lpstr>
      <vt:lpstr>Презентация PowerPoint</vt:lpstr>
      <vt:lpstr>Субтест 2, часть 2 – 3 минуты – 14 заданий по 4 на слайде – 52 сек. на слайд </vt:lpstr>
      <vt:lpstr>Презентация PowerPoint</vt:lpstr>
      <vt:lpstr>Субтест 3, часть 2 – 3 минуты – 12 заданий по 3 на слайде – 45 сек. на слайд </vt:lpstr>
      <vt:lpstr>Презентация PowerPoint</vt:lpstr>
      <vt:lpstr>Субтест 4, часть 2 – 3 минуты – 8 заданий по 4 на слайде – 90 сек. на слайд </vt:lpstr>
      <vt:lpstr>Презентация PowerPoint</vt:lpstr>
      <vt:lpstr>Ключи</vt:lpstr>
      <vt:lpstr> Интерпретация </vt:lpstr>
      <vt:lpstr>Диагностика креативности (тест Торренса)</vt:lpstr>
      <vt:lpstr>Разъяснение задания</vt:lpstr>
      <vt:lpstr> Процедуры измерения </vt:lpstr>
      <vt:lpstr>Беглость, или продуктивность </vt:lpstr>
      <vt:lpstr>Оригинальность </vt:lpstr>
      <vt:lpstr>Разработанность </vt:lpstr>
      <vt:lpstr>Разработанность </vt:lpstr>
      <vt:lpstr>Диагностика технической одаренности</vt:lpstr>
      <vt:lpstr>Презентация PowerPoint</vt:lpstr>
      <vt:lpstr>Презентация PowerPoint</vt:lpstr>
      <vt:lpstr>Оценки</vt:lpstr>
      <vt:lpstr>Диагностика познавательной мотивации</vt:lpstr>
      <vt:lpstr>Методика для диагностики учебной мотивации школьников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Одаренный ребенок: теоретические основания</dc:title>
  <dc:creator>Татьяна</dc:creator>
  <cp:lastModifiedBy>Татьяна</cp:lastModifiedBy>
  <cp:revision>98</cp:revision>
  <dcterms:created xsi:type="dcterms:W3CDTF">2023-12-10T22:15:33Z</dcterms:created>
  <dcterms:modified xsi:type="dcterms:W3CDTF">2023-12-13T00:27:11Z</dcterms:modified>
</cp:coreProperties>
</file>