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5"/>
  </p:notesMasterIdLst>
  <p:sldIdLst>
    <p:sldId id="505" r:id="rId2"/>
    <p:sldId id="432" r:id="rId3"/>
    <p:sldId id="492" r:id="rId4"/>
    <p:sldId id="494" r:id="rId5"/>
    <p:sldId id="495" r:id="rId6"/>
    <p:sldId id="513" r:id="rId7"/>
    <p:sldId id="508" r:id="rId8"/>
    <p:sldId id="510" r:id="rId9"/>
    <p:sldId id="512" r:id="rId10"/>
    <p:sldId id="504" r:id="rId11"/>
    <p:sldId id="506" r:id="rId12"/>
    <p:sldId id="507" r:id="rId13"/>
    <p:sldId id="497" r:id="rId1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3FB16A"/>
    <a:srgbClr val="FFCC00"/>
    <a:srgbClr val="FFFF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929F9F4-4A8F-4326-A1B4-22849713DDAB}" styleName="Темный стиль 1 -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04" autoAdjust="0"/>
    <p:restoredTop sz="94624" autoAdjust="0"/>
  </p:normalViewPr>
  <p:slideViewPr>
    <p:cSldViewPr>
      <p:cViewPr>
        <p:scale>
          <a:sx n="90" d="100"/>
          <a:sy n="90" d="100"/>
        </p:scale>
        <p:origin x="-634" y="-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96DB70F-8A4E-440A-B466-6D1F2D65629A}" type="datetimeFigureOut">
              <a:rPr lang="ru-RU"/>
              <a:pPr>
                <a:defRPr/>
              </a:pPr>
              <a:t>04.12.2023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DDC8C9A-EDFA-4D48-A357-425DA8EE93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Вишенка\Desktop\РАДОТА ДДТ\брендбук\презентация\4.png"/>
          <p:cNvPicPr>
            <a:picLocks noChangeAspect="1" noChangeArrowheads="1"/>
          </p:cNvPicPr>
          <p:nvPr/>
        </p:nvPicPr>
        <p:blipFill>
          <a:blip r:embed="rId2"/>
          <a:srcRect t="50000" r="7066" b="174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3"/>
          <a:srcRect t="8459" r="90697" b="50655"/>
          <a:stretch>
            <a:fillRect/>
          </a:stretch>
        </p:blipFill>
        <p:spPr bwMode="auto">
          <a:xfrm>
            <a:off x="285750" y="1357313"/>
            <a:ext cx="571500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3"/>
          <a:srcRect t="91641"/>
          <a:stretch>
            <a:fillRect/>
          </a:stretch>
        </p:blipFill>
        <p:spPr bwMode="auto">
          <a:xfrm>
            <a:off x="285750" y="5367338"/>
            <a:ext cx="6142038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Вишенка\Desktop\РАДОТА ДДТ\брендбук\презентация\5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357188"/>
            <a:ext cx="146367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5"/>
          <a:srcRect l="2460" t="78152" r="28922" b="-9171"/>
          <a:stretch>
            <a:fillRect/>
          </a:stretch>
        </p:blipFill>
        <p:spPr bwMode="auto">
          <a:xfrm>
            <a:off x="4143375" y="-357188"/>
            <a:ext cx="5000625" cy="314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0166" y="2130425"/>
            <a:ext cx="6357982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0166" y="3886200"/>
            <a:ext cx="6357982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9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75925-2B1B-4646-ADF8-C69C765D688B}" type="datetimeFigureOut">
              <a:rPr lang="ru-RU"/>
              <a:pPr>
                <a:defRPr/>
              </a:pPr>
              <a:t>04.12.2023</a:t>
            </a:fld>
            <a:endParaRPr lang="ru-RU"/>
          </a:p>
        </p:txBody>
      </p:sp>
      <p:sp>
        <p:nvSpPr>
          <p:cNvPr id="10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FA977-DF3F-4EE4-9F47-A9A7E07750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11222-B51A-48E8-8BA6-75B07B1A943D}" type="datetimeFigureOut">
              <a:rPr lang="ru-RU"/>
              <a:pPr>
                <a:defRPr/>
              </a:pPr>
              <a:t>04.12.2023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709619-22DB-454A-BA4A-947C6B2565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Вишенка\Desktop\РАДОТА ДДТ\брендбук\презентация\4.png"/>
          <p:cNvPicPr>
            <a:picLocks noChangeAspect="1" noChangeArrowheads="1"/>
          </p:cNvPicPr>
          <p:nvPr/>
        </p:nvPicPr>
        <p:blipFill>
          <a:blip r:embed="rId2"/>
          <a:srcRect t="50000" r="7066" b="174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Дата 3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5B106E36-FD25-4E2D-B0AA-010F637433A0}" type="datetimeFigureOut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04.12.2023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6" name="Номер слайда 5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A9297344-A769-4343-8389-B4995BB47A49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7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3"/>
          <a:srcRect t="8459" b="50655"/>
          <a:stretch>
            <a:fillRect/>
          </a:stretch>
        </p:blipFill>
        <p:spPr bwMode="auto">
          <a:xfrm>
            <a:off x="285750" y="1357313"/>
            <a:ext cx="6142038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3"/>
          <a:srcRect t="91641"/>
          <a:stretch>
            <a:fillRect/>
          </a:stretch>
        </p:blipFill>
        <p:spPr bwMode="auto">
          <a:xfrm>
            <a:off x="285750" y="5367338"/>
            <a:ext cx="6142038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C:\Users\Вишенка\Desktop\РАДОТА ДДТ\брендбук\презентация\5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357188"/>
            <a:ext cx="146367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5"/>
          <a:srcRect l="2460" t="95776" r="28922" b="-2122"/>
          <a:stretch>
            <a:fillRect/>
          </a:stretch>
        </p:blipFill>
        <p:spPr bwMode="auto">
          <a:xfrm>
            <a:off x="4143375" y="1428750"/>
            <a:ext cx="500062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4429132"/>
            <a:ext cx="7772400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0913F-CD15-47D1-8453-1F9047834639}" type="datetimeFigureOut">
              <a:rPr lang="ru-RU"/>
              <a:pPr>
                <a:defRPr/>
              </a:pPr>
              <a:t>04.12.2023</a:t>
            </a:fld>
            <a:endParaRPr lang="ru-RU"/>
          </a:p>
        </p:txBody>
      </p:sp>
      <p:sp>
        <p:nvSpPr>
          <p:cNvPr id="12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C5709-22B6-4B1E-9456-5119A9F613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2"/>
          <a:srcRect l="8459" t="94205" r="50655"/>
          <a:stretch>
            <a:fillRect/>
          </a:stretch>
        </p:blipFill>
        <p:spPr bwMode="auto">
          <a:xfrm>
            <a:off x="0" y="5786438"/>
            <a:ext cx="91440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114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114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7A542-7E22-4AF2-B717-05F8338AAB0F}" type="datetimeFigureOut">
              <a:rPr lang="ru-RU"/>
              <a:pPr>
                <a:defRPr/>
              </a:pPr>
              <a:t>04.12.2023</a:t>
            </a:fld>
            <a:endParaRPr lang="ru-RU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35CE7-E569-478F-B50C-ADD68ABA4B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2"/>
          <a:srcRect l="8459" t="94205" r="50655"/>
          <a:stretch>
            <a:fillRect/>
          </a:stretch>
        </p:blipFill>
        <p:spPr bwMode="auto">
          <a:xfrm>
            <a:off x="0" y="5786438"/>
            <a:ext cx="91440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54014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54014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0CF8A1-D198-4613-8FA9-ED6FEBCE5F50}" type="datetimeFigureOut">
              <a:rPr lang="ru-RU"/>
              <a:pPr>
                <a:defRPr/>
              </a:pPr>
              <a:t>04.12.2023</a:t>
            </a:fld>
            <a:endParaRPr lang="ru-RU"/>
          </a:p>
        </p:txBody>
      </p:sp>
      <p:sp>
        <p:nvSpPr>
          <p:cNvPr id="9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2C771-F0D3-4B90-AAFA-9495037FEF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:\Users\Вишенка\Desktop\РАДОТА ДДТ\брендбук\презентация\4.png"/>
          <p:cNvPicPr>
            <a:picLocks noChangeAspect="1" noChangeArrowheads="1"/>
          </p:cNvPicPr>
          <p:nvPr/>
        </p:nvPicPr>
        <p:blipFill>
          <a:blip r:embed="rId2"/>
          <a:srcRect t="50000" r="7066" b="174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F30B67-ABD9-49EE-BB30-5A919AA0124E}" type="datetimeFigureOut">
              <a:rPr lang="ru-RU"/>
              <a:pPr>
                <a:defRPr/>
              </a:pPr>
              <a:t>04.12.2023</a:t>
            </a:fld>
            <a:endParaRPr 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A8A72-CA31-4B32-A944-4D5B3E410A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1F946-BBB1-4723-9861-C8AD31F05BAC}" type="datetimeFigureOut">
              <a:rPr lang="ru-RU"/>
              <a:pPr>
                <a:defRPr/>
              </a:pPr>
              <a:t>04.12.2023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6A7A72-A075-483E-90B5-4573C8782C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2"/>
          <a:srcRect l="8459" t="94205" r="50655"/>
          <a:stretch>
            <a:fillRect/>
          </a:stretch>
        </p:blipFill>
        <p:spPr bwMode="auto">
          <a:xfrm>
            <a:off x="0" y="5786438"/>
            <a:ext cx="91440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5134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35135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5C6D8-0EAE-4354-8028-534254576C16}" type="datetimeFigureOut">
              <a:rPr lang="ru-RU"/>
              <a:pPr>
                <a:defRPr/>
              </a:pPr>
              <a:t>04.12.2023</a:t>
            </a:fld>
            <a:endParaRPr lang="ru-RU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2CD70-2B76-4078-ACAD-9B3C37C8C6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7" descr="5.jpg"/>
          <p:cNvPicPr>
            <a:picLocks noChangeAspect="1"/>
          </p:cNvPicPr>
          <p:nvPr/>
        </p:nvPicPr>
        <p:blipFill>
          <a:blip r:embed="rId2"/>
          <a:srcRect l="84093"/>
          <a:stretch>
            <a:fillRect/>
          </a:stretch>
        </p:blipFill>
        <p:spPr bwMode="auto">
          <a:xfrm>
            <a:off x="0" y="0"/>
            <a:ext cx="1500188" cy="690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8" descr="5.jpg"/>
          <p:cNvPicPr>
            <a:picLocks noChangeAspect="1"/>
          </p:cNvPicPr>
          <p:nvPr/>
        </p:nvPicPr>
        <p:blipFill>
          <a:blip r:embed="rId2"/>
          <a:srcRect l="69698" r="13635"/>
          <a:stretch>
            <a:fillRect/>
          </a:stretch>
        </p:blipFill>
        <p:spPr bwMode="auto">
          <a:xfrm>
            <a:off x="7572375" y="0"/>
            <a:ext cx="1571625" cy="690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86E679-B3EF-4CE7-B962-8208E28EF4A5}" type="datetimeFigureOut">
              <a:rPr lang="ru-RU"/>
              <a:pPr>
                <a:defRPr/>
              </a:pPr>
              <a:t>04.12.2023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E8F01E-165F-437F-9A7B-0D174D7871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2"/>
          <a:srcRect l="8459" t="94205" r="50655"/>
          <a:stretch>
            <a:fillRect/>
          </a:stretch>
        </p:blipFill>
        <p:spPr bwMode="auto">
          <a:xfrm>
            <a:off x="0" y="1358900"/>
            <a:ext cx="91440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760557"/>
            <a:ext cx="8229600" cy="45259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34B03-2DD3-4DA2-84D7-FF2221621BAD}" type="datetimeFigureOut">
              <a:rPr lang="ru-RU"/>
              <a:pPr>
                <a:defRPr/>
              </a:pPr>
              <a:t>04.12.2023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5995C-06E0-4A81-8FFD-08B8B09957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7" descr="2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0"/>
            <a:ext cx="9124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979F5CE-5692-4793-841C-01362F1E08CD}" type="datetimeFigureOut">
              <a:rPr lang="ru-RU"/>
              <a:pPr>
                <a:defRPr/>
              </a:pPr>
              <a:t>04.12.2023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FA21773-610D-4333-B1A4-2D19D05B1F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1" r:id="rId6"/>
    <p:sldLayoutId id="2147483688" r:id="rId7"/>
    <p:sldLayoutId id="2147483689" r:id="rId8"/>
    <p:sldLayoutId id="2147483690" r:id="rId9"/>
    <p:sldLayoutId id="2147483682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ddtkras@gmail.com" TargetMode="External"/><Relationship Id="rId2" Type="http://schemas.openxmlformats.org/officeDocument/2006/relationships/hyperlink" Target="https://ddtks.ru/node/2094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sio59@mail.ru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z="4000" b="1" smtClean="0">
                <a:latin typeface="Arial" charset="0"/>
              </a:rPr>
              <a:t>Круглый стол</a:t>
            </a:r>
          </a:p>
        </p:txBody>
      </p:sp>
      <p:sp>
        <p:nvSpPr>
          <p:cNvPr id="13314" name="Rectangle 3"/>
          <p:cNvSpPr>
            <a:spLocks noGrp="1"/>
          </p:cNvSpPr>
          <p:nvPr>
            <p:ph type="body" idx="4294967295"/>
          </p:nvPr>
        </p:nvSpPr>
        <p:spPr>
          <a:xfrm>
            <a:off x="539750" y="2420938"/>
            <a:ext cx="8229600" cy="2665412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b="1" smtClean="0"/>
              <a:t>	</a:t>
            </a:r>
            <a:r>
              <a:rPr lang="ru-RU" sz="4400" b="1" smtClean="0"/>
              <a:t>Олимпиада по технологии: опыт, проблемы, идеи, решения</a:t>
            </a:r>
            <a:r>
              <a:rPr lang="ru-RU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3" name="Rectangle 15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417512"/>
          </a:xfrm>
        </p:spPr>
        <p:txBody>
          <a:bodyPr/>
          <a:lstStyle/>
          <a:p>
            <a:r>
              <a:rPr lang="ru-RU" sz="2000" smtClean="0"/>
              <a:t>Проблемы и итоги круглого стола в октябре 2022 года</a:t>
            </a:r>
          </a:p>
        </p:txBody>
      </p:sp>
      <p:sp>
        <p:nvSpPr>
          <p:cNvPr id="22544" name="Rectangle 16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22546" name="Group 18"/>
          <p:cNvGraphicFramePr>
            <a:graphicFrameLocks noGrp="1"/>
          </p:cNvGraphicFramePr>
          <p:nvPr>
            <p:ph idx="4294967295"/>
          </p:nvPr>
        </p:nvGraphicFramePr>
        <p:xfrm>
          <a:off x="179388" y="765175"/>
          <a:ext cx="8785225" cy="5314950"/>
        </p:xfrm>
        <a:graphic>
          <a:graphicData uri="http://schemas.openxmlformats.org/drawingml/2006/table">
            <a:tbl>
              <a:tblPr/>
              <a:tblGrid>
                <a:gridCol w="4394200"/>
                <a:gridCol w="4391025"/>
              </a:tblGrid>
              <a:tr h="280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65D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Проблемы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65D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Пути решения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</a:tr>
              <a:tr h="41703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Несоответствие КИМов возрасту ребенка (5-6 и 7-8 классы).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Недостаточное количество часов и программ внеурочной деятельности по Технологии.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17365D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17365D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17365D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17365D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17365D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17365D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17365D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17365D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17365D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17365D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17365D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17365D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65D"/>
                          </a:solidFill>
                          <a:effectLst/>
                          <a:latin typeface="Arial" charset="0"/>
                          <a:cs typeface="Arial" charset="0"/>
                        </a:rPr>
                        <a:t>1. 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Разделение КИМов по возрасту.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65D"/>
                          </a:solidFill>
                          <a:effectLst/>
                          <a:latin typeface="Arial" charset="0"/>
                          <a:cs typeface="Arial" charset="0"/>
                        </a:rPr>
                        <a:t>2. 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Разработка программ по внеурочной деятельности по Технологии и увеличение количества часов для их реализации.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65D"/>
                          </a:solidFill>
                          <a:effectLst/>
                          <a:latin typeface="Arial" charset="0"/>
                          <a:cs typeface="Arial" charset="0"/>
                        </a:rPr>
                        <a:t>3.  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Организация практико-ориентированных КПК для учителей технологии с опережением тех требований, которые будут на олимпиаде. (Например: для направления «Черчение».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65D"/>
                          </a:solidFill>
                          <a:effectLst/>
                          <a:latin typeface="Arial" charset="0"/>
                          <a:cs typeface="Arial" charset="0"/>
                        </a:rPr>
                        <a:t>4. 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Создание электронного информационного пространства с заданиями по олимпиадам (для дистанционного изучения теоретического материала) + усиление дистанционного формата (видеозанятия, мастер-классы, вебинары по практической части олимпиады через 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Moodle 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ИМЦ4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3E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76" name="Group 28"/>
          <p:cNvGraphicFramePr>
            <a:graphicFrameLocks noGrp="1"/>
          </p:cNvGraphicFramePr>
          <p:nvPr/>
        </p:nvGraphicFramePr>
        <p:xfrm>
          <a:off x="323850" y="414338"/>
          <a:ext cx="8569325" cy="4816475"/>
        </p:xfrm>
        <a:graphic>
          <a:graphicData uri="http://schemas.openxmlformats.org/drawingml/2006/table">
            <a:tbl>
              <a:tblPr/>
              <a:tblGrid>
                <a:gridCol w="4286250"/>
                <a:gridCol w="4283075"/>
              </a:tblGrid>
              <a:tr h="134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65D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Проблемы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65D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Пути решения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</a:tr>
              <a:tr h="4418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65D"/>
                          </a:solidFill>
                          <a:effectLst/>
                          <a:latin typeface="Arial" charset="0"/>
                          <a:cs typeface="Arial" charset="0"/>
                        </a:rPr>
                        <a:t>4. Профессиональная съемка занятий по практической части олимпиады.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65D"/>
                          </a:solidFill>
                          <a:effectLst/>
                          <a:latin typeface="Arial" charset="0"/>
                          <a:cs typeface="Arial" charset="0"/>
                        </a:rPr>
                        <a:t>5. Несвоевременное информирование учителей о проведении школьного этапа.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65D"/>
                          </a:solidFill>
                          <a:effectLst/>
                          <a:latin typeface="Arial" charset="0"/>
                          <a:cs typeface="Arial" charset="0"/>
                        </a:rPr>
                        <a:t>6. Организационные сложности районного этапа.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17365D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17365D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17365D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17365D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17365D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17365D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17365D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65D"/>
                          </a:solidFill>
                          <a:effectLst/>
                          <a:latin typeface="Arial" charset="0"/>
                          <a:cs typeface="Arial" charset="0"/>
                        </a:rPr>
                        <a:t>7. Слабое материально-техническое обеспечение.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17365D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17365D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17365D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65D"/>
                          </a:solidFill>
                          <a:effectLst/>
                          <a:latin typeface="Arial" charset="0"/>
                          <a:cs typeface="Arial" charset="0"/>
                        </a:rPr>
                        <a:t>4. Интеграция ресурсов школ, ДДТ, ИМЦ.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17365D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65D"/>
                          </a:solidFill>
                          <a:effectLst/>
                          <a:latin typeface="Arial" charset="0"/>
                          <a:cs typeface="Arial" charset="0"/>
                        </a:rPr>
                        <a:t>5. Организация системы информирования учителей.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65D"/>
                          </a:solidFill>
                          <a:effectLst/>
                          <a:latin typeface="Arial" charset="0"/>
                          <a:cs typeface="Arial" charset="0"/>
                        </a:rPr>
                        <a:t>6. Письменное обращение (письмо) в адрес городских организаторов ВОШ (от ИМЦ, от начальника РОО) с просьбой предоставить педагогу право по итогам школьного этапа (даже при нехватке баллов) выдвигать ребенка на районный этап отдельным списком с 7 класса, а также представления видеоразбора заданий.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65D"/>
                          </a:solidFill>
                          <a:effectLst/>
                          <a:latin typeface="Arial" charset="0"/>
                          <a:cs typeface="Arial" charset="0"/>
                        </a:rPr>
                        <a:t>7. Активизация программ финансирования. Нужен мастер по ремонту швейных машин (куда обратиться)7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3E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99" name="Group 27"/>
          <p:cNvGraphicFramePr>
            <a:graphicFrameLocks noGrp="1"/>
          </p:cNvGraphicFramePr>
          <p:nvPr/>
        </p:nvGraphicFramePr>
        <p:xfrm>
          <a:off x="323850" y="260350"/>
          <a:ext cx="8351838" cy="5143500"/>
        </p:xfrm>
        <a:graphic>
          <a:graphicData uri="http://schemas.openxmlformats.org/drawingml/2006/table">
            <a:tbl>
              <a:tblPr/>
              <a:tblGrid>
                <a:gridCol w="4176713"/>
                <a:gridCol w="4175125"/>
              </a:tblGrid>
              <a:tr h="392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65D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Проблемы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65D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Пути решения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</a:tr>
              <a:tr h="4751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65D"/>
                          </a:solidFill>
                          <a:effectLst/>
                          <a:latin typeface="Arial" charset="0"/>
                          <a:cs typeface="Arial" charset="0"/>
                        </a:rPr>
                        <a:t>8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65D"/>
                          </a:solidFill>
                          <a:effectLst/>
                          <a:latin typeface="Arial" charset="0"/>
                          <a:cs typeface="Arial" charset="0"/>
                        </a:rPr>
                        <a:t>. Низкая мотивация учащихся  и их родителей для участия в олимпиаде по Технологии, связанная с низким, по сравнению с другими предметами, статусом предмета Технология. (непрофильный предмет).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65D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17365D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17365D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17365D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17365D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17365D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65D"/>
                          </a:solidFill>
                          <a:effectLst/>
                          <a:latin typeface="Arial" charset="0"/>
                          <a:cs typeface="Arial" charset="0"/>
                        </a:rPr>
                        <a:t>9. Поддержание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65D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65D"/>
                          </a:solidFill>
                          <a:effectLst/>
                          <a:latin typeface="Arial" charset="0"/>
                          <a:cs typeface="Arial" charset="0"/>
                        </a:rPr>
                        <a:t>у школьников, которые не стали победителями и призерами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65D"/>
                          </a:solidFill>
                          <a:effectLst/>
                          <a:latin typeface="Arial" charset="0"/>
                          <a:cs typeface="Arial" charset="0"/>
                        </a:rPr>
                        <a:t>, 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65D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интереса к занятиям техническим и декоративно-прикладным творчеством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17365D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17365D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65D"/>
                          </a:solidFill>
                          <a:effectLst/>
                          <a:latin typeface="Arial" charset="0"/>
                          <a:cs typeface="Arial" charset="0"/>
                        </a:rPr>
                        <a:t>8. Продумать систему мер для повышения статуса предмета Технология в современных реалиях (демонстрация возможностей профессионального самоопределения школьников, участвующих в олимпиаде, преимущество победителей и призеров олимпиады для поступления в средние профессиональные и высшие учебные заведения)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17365D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65D"/>
                          </a:solidFill>
                          <a:effectLst/>
                          <a:latin typeface="Arial" charset="0"/>
                          <a:cs typeface="Arial" charset="0"/>
                        </a:rPr>
                        <a:t>9. 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Организация ДДТ фестиваля детского творчества по разным номинациям (Калейдоскоп фантазий, Вдохновение и мастерство, Радуга талантов) с перспективой выхода на организацию городского фестиваля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3E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lang="ru-RU" smtClean="0"/>
              <a:t>Контакты</a:t>
            </a:r>
          </a:p>
        </p:txBody>
      </p:sp>
      <p:sp>
        <p:nvSpPr>
          <p:cNvPr id="25602" name="Rectangle 3"/>
          <p:cNvSpPr>
            <a:spLocks noGrp="1"/>
          </p:cNvSpPr>
          <p:nvPr>
            <p:ph type="body" idx="4294967295"/>
          </p:nvPr>
        </p:nvSpPr>
        <p:spPr>
          <a:xfrm>
            <a:off x="468313" y="1268413"/>
            <a:ext cx="8229600" cy="4248150"/>
          </a:xfrm>
          <a:solidFill>
            <a:srgbClr val="0000FF"/>
          </a:solidFill>
        </p:spPr>
        <p:txBody>
          <a:bodyPr/>
          <a:lstStyle/>
          <a:p>
            <a:pPr eaLnBrk="1" hangingPunct="1"/>
            <a:r>
              <a:rPr lang="ru-RU" b="1" smtClean="0">
                <a:solidFill>
                  <a:schemeClr val="hlink"/>
                </a:solidFill>
              </a:rPr>
              <a:t>Официальный сайт Дома детского творчества Красносельского района</a:t>
            </a:r>
          </a:p>
          <a:p>
            <a:pPr algn="ctr" eaLnBrk="1" hangingPunct="1">
              <a:buFont typeface="Arial" charset="0"/>
              <a:buNone/>
            </a:pPr>
            <a:r>
              <a:rPr lang="ru-RU" smtClean="0">
                <a:hlinkClick r:id="rId2"/>
              </a:rPr>
              <a:t>https://ddtks.ru/node/2094</a:t>
            </a:r>
            <a:r>
              <a:rPr lang="en-US" smtClean="0"/>
              <a:t> </a:t>
            </a:r>
            <a:endParaRPr lang="ru-RU" smtClean="0"/>
          </a:p>
          <a:p>
            <a:pPr eaLnBrk="1" hangingPunct="1"/>
            <a:r>
              <a:rPr lang="ru-RU" b="1" smtClean="0">
                <a:solidFill>
                  <a:schemeClr val="hlink"/>
                </a:solidFill>
              </a:rPr>
              <a:t>Электронная почта</a:t>
            </a:r>
            <a:r>
              <a:rPr lang="en-US" smtClean="0">
                <a:solidFill>
                  <a:schemeClr val="hlink"/>
                </a:solidFill>
              </a:rPr>
              <a:t> </a:t>
            </a:r>
            <a:r>
              <a:rPr lang="en-US" smtClean="0">
                <a:solidFill>
                  <a:schemeClr val="hlink"/>
                </a:solidFill>
                <a:hlinkClick r:id="rId3"/>
              </a:rPr>
              <a:t>ddtkras@gmail.com</a:t>
            </a:r>
            <a:r>
              <a:rPr lang="en-US" smtClean="0">
                <a:solidFill>
                  <a:schemeClr val="hlink"/>
                </a:solidFill>
              </a:rPr>
              <a:t> </a:t>
            </a:r>
            <a:endParaRPr lang="ru-RU" smtClean="0">
              <a:solidFill>
                <a:schemeClr val="hlink"/>
              </a:solidFill>
            </a:endParaRPr>
          </a:p>
          <a:p>
            <a:pPr eaLnBrk="1" hangingPunct="1">
              <a:buFont typeface="Arial" charset="0"/>
              <a:buNone/>
            </a:pPr>
            <a:endParaRPr lang="en-US" smtClean="0">
              <a:solidFill>
                <a:schemeClr val="hlink"/>
              </a:solidFill>
            </a:endParaRPr>
          </a:p>
          <a:p>
            <a:pPr eaLnBrk="1" hangingPunct="1"/>
            <a:r>
              <a:rPr lang="ru-RU" b="1" smtClean="0">
                <a:solidFill>
                  <a:schemeClr val="hlink"/>
                </a:solidFill>
              </a:rPr>
              <a:t>Сеничева Ирина Олеговна</a:t>
            </a:r>
            <a:r>
              <a:rPr lang="ru-RU" smtClean="0">
                <a:solidFill>
                  <a:schemeClr val="hlink"/>
                </a:solidFill>
              </a:rPr>
              <a:t> – </a:t>
            </a:r>
            <a:r>
              <a:rPr lang="en-US" smtClean="0">
                <a:solidFill>
                  <a:schemeClr val="hlink"/>
                </a:solidFill>
                <a:hlinkClick r:id="rId4"/>
              </a:rPr>
              <a:t>sio59@mail.ru</a:t>
            </a:r>
            <a:r>
              <a:rPr lang="en-US" smtClean="0">
                <a:solidFill>
                  <a:schemeClr val="hlink"/>
                </a:solidFill>
              </a:rPr>
              <a:t>   +79117490940</a:t>
            </a:r>
          </a:p>
          <a:p>
            <a:pPr eaLnBrk="1" hangingPunct="1">
              <a:buFont typeface="Arial" charset="0"/>
              <a:buNone/>
            </a:pP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4"/>
          <p:cNvSpPr>
            <a:spLocks noGrp="1"/>
          </p:cNvSpPr>
          <p:nvPr>
            <p:ph type="ctrTitle"/>
          </p:nvPr>
        </p:nvSpPr>
        <p:spPr>
          <a:xfrm>
            <a:off x="539750" y="2133600"/>
            <a:ext cx="8134350" cy="216217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3200" b="1" i="1" smtClean="0">
                <a:latin typeface="Arial" charset="0"/>
              </a:rPr>
              <a:t/>
            </a:r>
            <a:br>
              <a:rPr lang="ru-RU" sz="3200" b="1" i="1" smtClean="0">
                <a:latin typeface="Arial" charset="0"/>
              </a:rPr>
            </a:br>
            <a:r>
              <a:rPr lang="ru-RU" sz="3200" b="1" i="1" smtClean="0">
                <a:latin typeface="Arial" charset="0"/>
              </a:rPr>
              <a:t/>
            </a:r>
            <a:br>
              <a:rPr lang="ru-RU" sz="3200" b="1" i="1" smtClean="0">
                <a:latin typeface="Arial" charset="0"/>
              </a:rPr>
            </a:br>
            <a:r>
              <a:rPr lang="ru-RU" sz="3200" b="1" i="1" smtClean="0">
                <a:latin typeface="Arial" charset="0"/>
              </a:rPr>
              <a:t/>
            </a:r>
            <a:br>
              <a:rPr lang="ru-RU" sz="3200" b="1" i="1" smtClean="0">
                <a:latin typeface="Arial" charset="0"/>
              </a:rPr>
            </a:br>
            <a:r>
              <a:rPr lang="ru-RU" sz="3200" b="1" i="1" smtClean="0">
                <a:latin typeface="Arial" charset="0"/>
              </a:rPr>
              <a:t/>
            </a:r>
            <a:br>
              <a:rPr lang="ru-RU" sz="3200" b="1" i="1" smtClean="0">
                <a:latin typeface="Arial" charset="0"/>
              </a:rPr>
            </a:br>
            <a:r>
              <a:rPr lang="ru-RU" sz="3200" b="1" i="1" smtClean="0">
                <a:latin typeface="Arial" charset="0"/>
              </a:rPr>
              <a:t/>
            </a:r>
            <a:br>
              <a:rPr lang="ru-RU" sz="3200" b="1" i="1" smtClean="0">
                <a:latin typeface="Arial" charset="0"/>
              </a:rPr>
            </a:br>
            <a:endParaRPr lang="ru-RU" sz="3200" b="1" smtClean="0">
              <a:latin typeface="Arial" charset="0"/>
            </a:endParaRPr>
          </a:p>
        </p:txBody>
      </p:sp>
      <p:sp>
        <p:nvSpPr>
          <p:cNvPr id="14338" name="Rectangle 5"/>
          <p:cNvSpPr>
            <a:spLocks noGrp="1"/>
          </p:cNvSpPr>
          <p:nvPr>
            <p:ph type="subTitle" idx="1"/>
          </p:nvPr>
        </p:nvSpPr>
        <p:spPr>
          <a:xfrm>
            <a:off x="1042988" y="2205038"/>
            <a:ext cx="7416800" cy="2952750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chemeClr val="tx1"/>
                </a:solidFill>
              </a:rPr>
              <a:t>Инициативный сетевой проект «Технологический Олимп» </a:t>
            </a:r>
          </a:p>
          <a:p>
            <a:pPr eaLnBrk="1" hangingPunct="1"/>
            <a:r>
              <a:rPr lang="ru-RU" b="1" smtClean="0">
                <a:solidFill>
                  <a:schemeClr val="tx1"/>
                </a:solidFill>
              </a:rPr>
              <a:t>как механизм выявления и поддержки одаренных и талантливых детей и подростков</a:t>
            </a:r>
          </a:p>
          <a:p>
            <a:pPr eaLnBrk="1" hangingPunct="1"/>
            <a:endParaRPr lang="ru-RU" b="1" smtClean="0">
              <a:solidFill>
                <a:schemeClr val="tx1"/>
              </a:solidFill>
            </a:endParaRPr>
          </a:p>
          <a:p>
            <a:pPr algn="r" eaLnBrk="1" hangingPunct="1"/>
            <a:endParaRPr lang="ru-RU" sz="2100" i="1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6851650" cy="1143000"/>
          </a:xfrm>
        </p:spPr>
        <p:txBody>
          <a:bodyPr/>
          <a:lstStyle/>
          <a:p>
            <a:pPr eaLnBrk="1" hangingPunct="1"/>
            <a:r>
              <a:rPr lang="ru-RU" smtClean="0"/>
              <a:t>Идея проекта</a:t>
            </a:r>
          </a:p>
        </p:txBody>
      </p:sp>
      <p:sp>
        <p:nvSpPr>
          <p:cNvPr id="15362" name="Rectangle 3"/>
          <p:cNvSpPr>
            <a:spLocks noGrp="1"/>
          </p:cNvSpPr>
          <p:nvPr>
            <p:ph type="body" idx="4294967295"/>
          </p:nvPr>
        </p:nvSpPr>
        <p:spPr>
          <a:xfrm>
            <a:off x="395288" y="1341438"/>
            <a:ext cx="7931150" cy="4525962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mtClean="0"/>
              <a:t>	</a:t>
            </a:r>
            <a:r>
              <a:rPr lang="ru-RU" b="1" smtClean="0"/>
              <a:t>Создание в районе сетевой корпорации по выявлению и поддержке талантливых и одаренных детей и подростков и повышение результативности участия школьников в олимпиадном движении по предмету Технология на регионал ьном и всероссийском уровнях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777875"/>
          </a:xfrm>
        </p:spPr>
        <p:txBody>
          <a:bodyPr/>
          <a:lstStyle/>
          <a:p>
            <a:pPr eaLnBrk="1" hangingPunct="1"/>
            <a:r>
              <a:rPr lang="ru-RU" b="1" smtClean="0"/>
              <a:t>Задачи</a:t>
            </a:r>
          </a:p>
        </p:txBody>
      </p:sp>
      <p:sp>
        <p:nvSpPr>
          <p:cNvPr id="16386" name="Rectangle 3"/>
          <p:cNvSpPr>
            <a:spLocks noGrp="1"/>
          </p:cNvSpPr>
          <p:nvPr>
            <p:ph type="body" idx="4294967295"/>
          </p:nvPr>
        </p:nvSpPr>
        <p:spPr>
          <a:xfrm>
            <a:off x="395288" y="1125538"/>
            <a:ext cx="8229600" cy="46799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000" smtClean="0"/>
              <a:t>Разработка </a:t>
            </a:r>
            <a:r>
              <a:rPr lang="ru-RU" sz="2000" b="1" smtClean="0"/>
              <a:t>механизмов сетевого взаимодействия</a:t>
            </a:r>
            <a:r>
              <a:rPr lang="ru-RU" sz="2000" smtClean="0"/>
              <a:t> образовательных учреждений района</a:t>
            </a:r>
            <a:br>
              <a:rPr lang="ru-RU" sz="2000" smtClean="0"/>
            </a:br>
            <a:r>
              <a:rPr lang="ru-RU" sz="2000" smtClean="0"/>
              <a:t>и социальных партнеров для подготовки школьников района к различным этапам Всероссийской олимпиады по предмету «Технология».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b="1" smtClean="0"/>
              <a:t>Объединение</a:t>
            </a:r>
            <a:r>
              <a:rPr lang="ru-RU" sz="2000" smtClean="0"/>
              <a:t> научно-методических, информационных, кадровых и материально-технических </a:t>
            </a:r>
            <a:r>
              <a:rPr lang="ru-RU" sz="2000" b="1" smtClean="0"/>
              <a:t>ресурсов</a:t>
            </a:r>
            <a:r>
              <a:rPr lang="ru-RU" sz="2000" smtClean="0"/>
              <a:t> образовательных учреждений района и социальных партнеров.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smtClean="0"/>
              <a:t>Разработка </a:t>
            </a:r>
            <a:r>
              <a:rPr lang="ru-RU" sz="2000" b="1" smtClean="0"/>
              <a:t>многоступенчатой системы выявления и сопровождения талантливых</a:t>
            </a:r>
            <a:br>
              <a:rPr lang="ru-RU" sz="2000" b="1" smtClean="0"/>
            </a:br>
            <a:r>
              <a:rPr lang="ru-RU" sz="2000" b="1" smtClean="0"/>
              <a:t>и одаренных учащихся</a:t>
            </a:r>
            <a:r>
              <a:rPr lang="ru-RU" sz="2000" smtClean="0"/>
              <a:t> для подготовки школьников района к олимпиаде по предмету «Технология».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smtClean="0"/>
              <a:t>Организация </a:t>
            </a:r>
            <a:r>
              <a:rPr lang="ru-RU" sz="2000" b="1" smtClean="0"/>
              <a:t>практической работы с учащимися</a:t>
            </a:r>
            <a:r>
              <a:rPr lang="ru-RU" sz="2000" smtClean="0"/>
              <a:t> по подготовке к олимпиаде через реализацию дополнительных общеобразовательных программ, программ внеурочной деятельности и конкурсных мероприятий.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2000" b="1" smtClean="0"/>
              <a:t>Многоступенчатая система выявления и сопровождения талантливых</a:t>
            </a:r>
            <a:br>
              <a:rPr lang="ru-RU" sz="2000" b="1" smtClean="0"/>
            </a:br>
            <a:r>
              <a:rPr lang="ru-RU" sz="2000" b="1" smtClean="0"/>
              <a:t>и одаренных учащихся для подготовки школьников района к олимпиаде по Технологии</a:t>
            </a:r>
          </a:p>
        </p:txBody>
      </p:sp>
      <p:sp>
        <p:nvSpPr>
          <p:cNvPr id="17410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000" b="1" i="1" smtClean="0"/>
              <a:t>1-6 классы</a:t>
            </a:r>
            <a:r>
              <a:rPr lang="ru-RU" sz="2000" smtClean="0"/>
              <a:t> – проведение конкурсных мероприятий для выявления детей, интересующихся и склонных к участию в олимпиаде по Технологии; реализация программ внеурочной деятельности, дополнительных общеобразовательных программ;</a:t>
            </a:r>
            <a:endParaRPr lang="ru-RU" sz="2000" i="1" smtClean="0"/>
          </a:p>
          <a:p>
            <a:pPr eaLnBrk="1" hangingPunct="1">
              <a:lnSpc>
                <a:spcPct val="80000"/>
              </a:lnSpc>
            </a:pPr>
            <a:r>
              <a:rPr lang="ru-RU" sz="2000" b="1" i="1" smtClean="0"/>
              <a:t>7-8 классы</a:t>
            </a:r>
            <a:r>
              <a:rPr lang="ru-RU" sz="2000" smtClean="0"/>
              <a:t> – реализация дополнительных общеобразовательных программ в рамках межшкольных детских творческих объединений для подготовки школьников района</a:t>
            </a:r>
            <a:br>
              <a:rPr lang="ru-RU" sz="2000" smtClean="0"/>
            </a:br>
            <a:r>
              <a:rPr lang="ru-RU" sz="2000" smtClean="0"/>
              <a:t>к региональному этапу олимпиады по Технологии: «Путь к совершенству: технологии дерево и металлообработки», «Путь к совершенству: робототехника», «Путь к совершентсву: технологии культуры дома».</a:t>
            </a:r>
            <a:endParaRPr lang="ru-RU" sz="2000" i="1" smtClean="0"/>
          </a:p>
          <a:p>
            <a:pPr eaLnBrk="1" hangingPunct="1">
              <a:lnSpc>
                <a:spcPct val="80000"/>
              </a:lnSpc>
            </a:pPr>
            <a:r>
              <a:rPr lang="ru-RU" sz="2000" b="1" i="1" smtClean="0"/>
              <a:t>9-11 классы</a:t>
            </a:r>
            <a:r>
              <a:rPr lang="ru-RU" sz="2000" smtClean="0"/>
              <a:t> - реализация программ в рамках межшкольных детских творческих объединений для подготовки школьников района к заключительному этапу Всероссийской олимпиады по Технологии.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z="3600" b="1" smtClean="0">
                <a:latin typeface="Arial" charset="0"/>
              </a:rPr>
              <a:t>Вопросы для обсуждения на круглом столе</a:t>
            </a:r>
          </a:p>
        </p:txBody>
      </p:sp>
      <p:sp>
        <p:nvSpPr>
          <p:cNvPr id="34819" name="Rectangle 3"/>
          <p:cNvSpPr>
            <a:spLocks noGrp="1"/>
          </p:cNvSpPr>
          <p:nvPr>
            <p:ph type="body" idx="4294967295"/>
          </p:nvPr>
        </p:nvSpPr>
        <p:spPr>
          <a:xfrm>
            <a:off x="468313" y="2060575"/>
            <a:ext cx="8229600" cy="34845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400" b="1" smtClean="0"/>
              <a:t>Какой имеющийся у Вас опыт подготовки учащихся к различным этапам всероссийской олимпиады может способствовать улучшению результатов их участия в олимпиаде?</a:t>
            </a:r>
          </a:p>
          <a:p>
            <a:pPr>
              <a:lnSpc>
                <a:spcPct val="90000"/>
              </a:lnSpc>
            </a:pPr>
            <a:r>
              <a:rPr lang="ru-RU" sz="2400" b="1" smtClean="0"/>
              <a:t>Какие проблемы у вас возникают при подготовке к различным этапам олимпиады?</a:t>
            </a:r>
          </a:p>
          <a:p>
            <a:pPr>
              <a:lnSpc>
                <a:spcPct val="90000"/>
              </a:lnSpc>
            </a:pPr>
            <a:r>
              <a:rPr lang="ru-RU" sz="2400" b="1" smtClean="0"/>
              <a:t>Какие идеи и решения вы можете предложить для решения имеющихся проблем и воплощения идей?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4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r>
              <a:rPr lang="ru-RU" sz="3200" b="1" smtClean="0">
                <a:latin typeface="Arial" charset="0"/>
              </a:rPr>
              <a:t>Итоги круглого стола</a:t>
            </a:r>
          </a:p>
        </p:txBody>
      </p:sp>
      <p:graphicFrame>
        <p:nvGraphicFramePr>
          <p:cNvPr id="18466" name="Group 34"/>
          <p:cNvGraphicFramePr>
            <a:graphicFrameLocks noGrp="1"/>
          </p:cNvGraphicFramePr>
          <p:nvPr/>
        </p:nvGraphicFramePr>
        <p:xfrm>
          <a:off x="395288" y="1052513"/>
          <a:ext cx="8229600" cy="4792662"/>
        </p:xfrm>
        <a:graphic>
          <a:graphicData uri="http://schemas.openxmlformats.org/drawingml/2006/table">
            <a:tbl>
              <a:tblPr/>
              <a:tblGrid>
                <a:gridCol w="2874962"/>
                <a:gridCol w="2724150"/>
                <a:gridCol w="2630488"/>
              </a:tblGrid>
              <a:tr h="576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Опыт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Проблемы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Идеи, решения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034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Как правило опыт есть у учителей и педагогов, которые уже участвовали в различных этапах олимпиады (в основном школьного и районного, в меньшей степени регионального)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Частично помогло участие школьников в межшкольных творческих объединениях в рамках проекта «Технологический Олимп»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 городе и районе нет достаточного информирования учителей технологии по вопросам организации и подготовки учащихся к олимпиаде по технологии, проведения районных (ДДТ) и городских мероприятий (Академия талантов, Аничков дворец, Академия цифровых технологий и т.п.)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Олимпиада построена по принципу параллели: 5-6 классы. Соответственно формируются вопросы. Но дети 5 класса только начинают изучать технологию, в связи с чем они не готовы в сентябре на школьном этапе отвечать на вопросы. Результат – теряется мотивация к дальнейшему участию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Создание в районе для учителей технологии и педагогов дополнительного образования по техническому и декоративно-прикладному творчеству единого 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информационно-методического пространства (сайта)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не только по информационному, но и методическому обеспечению подготовки школьников к олимпиаде.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Разбить вопросы для 5 и 6 классов. При этом упростить вопросы для 5 классов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417512"/>
          </a:xfrm>
        </p:spPr>
        <p:txBody>
          <a:bodyPr/>
          <a:lstStyle/>
          <a:p>
            <a:r>
              <a:rPr lang="ru-RU" sz="3200" b="1" smtClean="0">
                <a:latin typeface="Arial" charset="0"/>
              </a:rPr>
              <a:t>Итоги круглого стола</a:t>
            </a:r>
          </a:p>
        </p:txBody>
      </p:sp>
      <p:graphicFrame>
        <p:nvGraphicFramePr>
          <p:cNvPr id="44035" name="Group 3"/>
          <p:cNvGraphicFramePr>
            <a:graphicFrameLocks noGrp="1"/>
          </p:cNvGraphicFramePr>
          <p:nvPr/>
        </p:nvGraphicFramePr>
        <p:xfrm>
          <a:off x="395288" y="765175"/>
          <a:ext cx="8229600" cy="5005388"/>
        </p:xfrm>
        <a:graphic>
          <a:graphicData uri="http://schemas.openxmlformats.org/drawingml/2006/table">
            <a:tbl>
              <a:tblPr/>
              <a:tblGrid>
                <a:gridCol w="2874962"/>
                <a:gridCol w="2724150"/>
                <a:gridCol w="2630488"/>
              </a:tblGrid>
              <a:tr h="630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Опыт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Проблемы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Идеи, решения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751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Сложности проведения олимпиады в указанные сроки: в сентябре-октябре школьный этап дети не успевают подготовиться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Задания по теории (особенно там, где есть картинки) очень не четкие, что затрудняет их восприятие.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Не представлены четкие критерии проектов на районном этапе олимпиады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4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Для учащихся 5-6 классов очень сложно оформить пояснительную записку к проекту (много текста)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Сдвинуть сроки проведения школьного этапа на конец октября, начало ноября; районного этапа на середину-конец декабря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Представлять задания в хорошо читаемом формате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Проводить консультации на уровне района для учителей технологии по подготовке к школьному и районному этапам олимпиады с четким разъяснением критериев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Отказаться от требования пояснительной записки к проектам 5-6 классов.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r>
              <a:rPr lang="ru-RU" sz="3200" b="1" smtClean="0">
                <a:latin typeface="Arial" charset="0"/>
              </a:rPr>
              <a:t>Итоги круглого стола</a:t>
            </a:r>
          </a:p>
        </p:txBody>
      </p:sp>
      <p:sp>
        <p:nvSpPr>
          <p:cNvPr id="21521" name="Rectangle 17"/>
          <p:cNvSpPr>
            <a:spLocks noGrp="1"/>
          </p:cNvSpPr>
          <p:nvPr>
            <p:ph type="body" idx="4294967295"/>
          </p:nvPr>
        </p:nvSpPr>
        <p:spPr>
          <a:xfrm>
            <a:off x="395288" y="1268413"/>
            <a:ext cx="8229600" cy="4176712"/>
          </a:xfrm>
        </p:spPr>
        <p:txBody>
          <a:bodyPr/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mtClean="0"/>
              <a:t>		</a:t>
            </a:r>
            <a:r>
              <a:rPr lang="ru-RU" b="1" smtClean="0"/>
              <a:t>Главная проблема учителей технологии по подготовке учащихся к олимпиаде по технологии: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b="1" smtClean="0"/>
              <a:t>		Своевременное и полноценно содержательное информирование на уровне района по вопросам плана подготовки и критериев школьного и районного туров, районный и городских мероприятий.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ДДТ">
  <a:themeElements>
    <a:clrScheme name="ДДТ">
      <a:dk1>
        <a:srgbClr val="17365D"/>
      </a:dk1>
      <a:lt1>
        <a:srgbClr val="E1EAF7"/>
      </a:lt1>
      <a:dk2>
        <a:srgbClr val="1F497D"/>
      </a:dk2>
      <a:lt2>
        <a:srgbClr val="E1EAF7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E19FF"/>
      </a:folHlink>
    </a:clrScheme>
    <a:fontScheme name="Другая 1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ДДТ</Template>
  <TotalTime>43838</TotalTime>
  <Words>901</Words>
  <Application>Microsoft Office PowerPoint</Application>
  <PresentationFormat>Экран (4:3)</PresentationFormat>
  <Paragraphs>134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9</vt:i4>
      </vt:variant>
      <vt:variant>
        <vt:lpstr>Заголовки слайдов</vt:lpstr>
      </vt:variant>
      <vt:variant>
        <vt:i4>13</vt:i4>
      </vt:variant>
    </vt:vector>
  </HeadingPairs>
  <TitlesOfParts>
    <vt:vector size="26" baseType="lpstr">
      <vt:lpstr>Arial</vt:lpstr>
      <vt:lpstr>Arial Black</vt:lpstr>
      <vt:lpstr>Calibri</vt:lpstr>
      <vt:lpstr>Times New Roman</vt:lpstr>
      <vt:lpstr>ДДТ</vt:lpstr>
      <vt:lpstr>ДДТ</vt:lpstr>
      <vt:lpstr>ДДТ</vt:lpstr>
      <vt:lpstr>ДДТ</vt:lpstr>
      <vt:lpstr>ДДТ</vt:lpstr>
      <vt:lpstr>ДДТ</vt:lpstr>
      <vt:lpstr>ДДТ</vt:lpstr>
      <vt:lpstr>ДДТ</vt:lpstr>
      <vt:lpstr>ДДТ</vt:lpstr>
      <vt:lpstr>Круглый стол</vt:lpstr>
      <vt:lpstr>     </vt:lpstr>
      <vt:lpstr>Идея проекта</vt:lpstr>
      <vt:lpstr>Задачи</vt:lpstr>
      <vt:lpstr>Многоступенчатая система выявления и сопровождения талантливых и одаренных учащихся для подготовки школьников района к олимпиаде по Технологии</vt:lpstr>
      <vt:lpstr>Вопросы для обсуждения на круглом столе</vt:lpstr>
      <vt:lpstr>Итоги круглого стола</vt:lpstr>
      <vt:lpstr>Итоги круглого стола</vt:lpstr>
      <vt:lpstr>Итоги круглого стола</vt:lpstr>
      <vt:lpstr>Проблемы и итоги круглого стола в октябре 2022 года</vt:lpstr>
      <vt:lpstr>Слайд 11</vt:lpstr>
      <vt:lpstr>Слайд 12</vt:lpstr>
      <vt:lpstr>Контакты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Admin</cp:lastModifiedBy>
  <cp:revision>343</cp:revision>
  <dcterms:created xsi:type="dcterms:W3CDTF">2016-09-07T14:37:22Z</dcterms:created>
  <dcterms:modified xsi:type="dcterms:W3CDTF">2023-12-04T11:24:05Z</dcterms:modified>
</cp:coreProperties>
</file>