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4" r:id="rId3"/>
    <p:sldId id="305" r:id="rId4"/>
    <p:sldId id="306" r:id="rId5"/>
    <p:sldId id="289" r:id="rId6"/>
    <p:sldId id="290" r:id="rId7"/>
    <p:sldId id="30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9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589337-3CAD-47CF-AFE8-DF605579AE8B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4C09F9-06A9-40D7-9121-D038641C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8576-DA64-4C36-BC55-F9CA5CD9F582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6AD3-1E58-4E7B-829D-DC2E399B5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C66E-7A08-476C-BFF5-6ED792BBEBB9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0AD6-FD07-489F-B68B-53E776EFA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71C0-DC56-4ADC-9ED7-D6BB70148ECA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1B1E-CDB3-4B3A-91CE-C41C7E67B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A645-1023-4E42-A205-8668DDF60735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D215-3316-4B91-83F6-A855FD7F7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61A4-8958-4A50-8B2F-20FDEAA65879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91F15-F90E-4045-A8BC-100EF2864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37003-3624-46A3-9E98-C311AE02B5BA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86EF-5073-4EC0-A854-DF96F9941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819A-A0BE-40C4-B7B8-DE221F710423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FAB1-E5C5-4FFB-9C06-507C0A101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EE50-C2BF-400A-97A0-3304BE586CA5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7901-8A26-4F01-BA6E-BAD1AD057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4493-FC42-40DF-B70A-AF9A484338C2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C5B5-F26B-4EAA-98C1-6D10F8EED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6757-7D96-4928-9EA2-E1BB81CEE525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991A-E868-42DA-A556-CD044B8CF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0AF6-DDEB-48E1-A389-85ED8D42EB81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CBB12-036C-458B-9E94-F545B62F9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DD11D8-3954-42F7-8A7A-F5D472ED15A1}" type="datetimeFigureOut">
              <a:rPr lang="ru-RU"/>
              <a:pPr>
                <a:defRPr/>
              </a:pPr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4A430C-07E1-464A-9433-CFFD95116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dtks.ru/" TargetMode="External"/><Relationship Id="rId2" Type="http://schemas.openxmlformats.org/officeDocument/2006/relationships/hyperlink" Target="mailto:sio59@mai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dtks.ru/re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32"/>
          <p:cNvSpPr txBox="1">
            <a:spLocks/>
          </p:cNvSpPr>
          <p:nvPr/>
        </p:nvSpPr>
        <p:spPr bwMode="auto">
          <a:xfrm>
            <a:off x="4716463" y="3933825"/>
            <a:ext cx="42592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altLang="ru-RU" sz="2000" b="1">
              <a:solidFill>
                <a:srgbClr val="2B4A5E"/>
              </a:solidFill>
              <a:latin typeface="Constantia" pitchFamily="18" charset="0"/>
            </a:endParaRPr>
          </a:p>
        </p:txBody>
      </p:sp>
      <p:sp>
        <p:nvSpPr>
          <p:cNvPr id="11" name="Заголовок 32"/>
          <p:cNvSpPr txBox="1">
            <a:spLocks/>
          </p:cNvSpPr>
          <p:nvPr/>
        </p:nvSpPr>
        <p:spPr bwMode="auto">
          <a:xfrm>
            <a:off x="684213" y="2205038"/>
            <a:ext cx="76676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/>
            <a:endParaRPr lang="ru-RU" altLang="ru-RU" sz="2400" b="1">
              <a:latin typeface="Constantia" pitchFamily="18" charset="0"/>
            </a:endParaRPr>
          </a:p>
          <a:p>
            <a:pPr algn="ctr"/>
            <a:endParaRPr lang="ru-RU" altLang="ru-RU" sz="2400" b="1">
              <a:latin typeface="Constantia" pitchFamily="18" charset="0"/>
            </a:endParaRPr>
          </a:p>
          <a:p>
            <a:pPr algn="ctr"/>
            <a:endParaRPr lang="ru-RU" altLang="ru-RU" sz="2000" b="1">
              <a:latin typeface="Constantia" pitchFamily="18" charset="0"/>
            </a:endParaRPr>
          </a:p>
          <a:p>
            <a:pPr algn="ctr"/>
            <a:endParaRPr lang="ru-RU" altLang="ru-RU" sz="2000" b="1">
              <a:latin typeface="Constantia" pitchFamily="18" charset="0"/>
            </a:endParaRPr>
          </a:p>
        </p:txBody>
      </p:sp>
      <p:pic>
        <p:nvPicPr>
          <p:cNvPr id="14345" name="Picture 9" descr="ИМЦ_Логотип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539750" y="333375"/>
            <a:ext cx="14763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333375"/>
            <a:ext cx="1468438" cy="1468438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55650" y="2565400"/>
            <a:ext cx="7777163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ДОПОЛНИТЕЛЬНАЯ ПРОФЕССИОНАЛЬНАЯ ПРОГРАММА ПОВЫШЕНИЯ КВАЛИФИКАЦИИ</a:t>
            </a:r>
          </a:p>
          <a:p>
            <a:pPr algn="ctr"/>
            <a:endParaRPr lang="ru-RU" sz="2400" b="1"/>
          </a:p>
          <a:p>
            <a:pPr algn="ctr"/>
            <a:r>
              <a:rPr lang="ru-RU" sz="3200" b="1"/>
              <a:t>«ПОДГОТОВКА ОБУЧАЮЩИХСЯ </a:t>
            </a:r>
          </a:p>
          <a:p>
            <a:pPr algn="ctr"/>
            <a:r>
              <a:rPr lang="ru-RU" sz="3200" b="1"/>
              <a:t>К ВСЕРОССИЙСКОЙ ОЛИМПИАДЕ ШКОЛЬНИКОВ ПО ПРЕДМЕТУ ТЕХНОЛОГИЯ»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>
                <a:latin typeface="Arial Black" pitchFamily="34" charset="0"/>
                <a:cs typeface="Arial" charset="0"/>
              </a:rPr>
              <a:t>Цель программы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r>
              <a:rPr lang="ru-RU" sz="2800" smtClean="0"/>
              <a:t>	</a:t>
            </a:r>
            <a:r>
              <a:rPr lang="ru-RU" b="1" smtClean="0"/>
              <a:t>Совершенствование профессиональных компетенций педагогических работников общего и дополнительного образования, необходимых для профессиональной деятельности в области выявления и развития способностей и талантов ребенка посредством его включения </a:t>
            </a:r>
            <a:br>
              <a:rPr lang="ru-RU" b="1" smtClean="0"/>
            </a:br>
            <a:r>
              <a:rPr lang="ru-RU" b="1" smtClean="0"/>
              <a:t>в олимпиадное движение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8363"/>
          </a:xfrm>
        </p:spPr>
        <p:txBody>
          <a:bodyPr/>
          <a:lstStyle/>
          <a:p>
            <a:r>
              <a:rPr lang="ru-RU" b="1" smtClean="0"/>
              <a:t>Планируемые результаты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47370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u="sng" smtClean="0"/>
              <a:t>В рамках трудовой функции «Педагогическая деятельность по реализации программ основного и среднего общего образования»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u="sng" smtClean="0"/>
              <a:t>Знать</a:t>
            </a:r>
            <a:r>
              <a:rPr lang="ru-RU" sz="200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Теоретические основы выявления и сопровождения способных и талантливых учащихся, мотивации их участия в олимпиадном движении, в том числе Всероссийской олимпиаде школьников по предмету технология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Актуальные требования и критерии подготовки учащихся к Всероссийской олимпиаде по предмету «Технология» Интегрировать теоретические основы выявления и сопровождения способных и талантливых учащихся в практическую педагогическую деятельность для их мотивации и подготовки в олимпиадном движении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u="sng" smtClean="0"/>
              <a:t>Уметь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владеть технологиями подготовки обучающихся к участию в олимпиадах в соответствии с актуальными требованиями и критериями (в соответствии с направленностью осваиваемой образовательной программы), в том числе во всероссийской олимпиаде школьников по предмету технология.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8362"/>
          </a:xfrm>
        </p:spPr>
        <p:txBody>
          <a:bodyPr/>
          <a:lstStyle/>
          <a:p>
            <a:r>
              <a:rPr lang="ru-RU" b="1" smtClean="0"/>
              <a:t>Планируемые результаты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785225" cy="547370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В рамках трудовой функции «Педагогическая деятельность по проектированию и реализации основных общеобразовательных программ 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u="sng" smtClean="0"/>
              <a:t>Знать</a:t>
            </a:r>
            <a:r>
              <a:rPr lang="ru-RU" sz="180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Научно-методические и информационные ресурсы по проблеме развития способностей и талантов ребенка, его мотивации и сопровождения в системе олимпиадного движения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Инновационный опыт образовательных учреждений, лучшие педагогические практики в области развития способностей и талантов ребенка и его сопровождения в системе олимпиадного движения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u="sng" smtClean="0"/>
              <a:t>Уметь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Интегрировать научно-методические и информационные ресурсы по проблеме развития способностей и талантов ребенка и его сопровождения в системе олимпиадного движениям в программно-методическое обеспечение реализации основной общеобразовательной программы, программ внеурочной деятельности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Аккумулировать и использовать инновационный опыт образовательных учреждений, разрабатывать собственные педагогические практики в области диагностики  и развития способностей и талантов ребенка и его сопровождения в системе олимпиадного движения при разработке программно-методического обеспечения реализации основной общеобразовательной программы по технологии, программ внеурочной деятельности.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24075" y="404813"/>
            <a:ext cx="662463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3400" b="1"/>
              <a:t>Сроки обучения по программе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179388" y="2060575"/>
            <a:ext cx="8964612" cy="47974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/>
            <a:r>
              <a:rPr lang="ru-RU" sz="3000" b="1">
                <a:latin typeface="Calibri" pitchFamily="34" charset="0"/>
              </a:rPr>
              <a:t>Программа рассчитана на 36 акад. часов: </a:t>
            </a:r>
          </a:p>
          <a:p>
            <a:pPr indent="444500" algn="ctr"/>
            <a:endParaRPr lang="ru-RU" sz="3000" b="1">
              <a:latin typeface="Calibri" pitchFamily="34" charset="0"/>
            </a:endParaRPr>
          </a:p>
          <a:p>
            <a:pPr indent="444500"/>
            <a:r>
              <a:rPr lang="ru-RU" sz="3000" b="1">
                <a:latin typeface="Calibri" pitchFamily="34" charset="0"/>
              </a:rPr>
              <a:t>20 часов - освоение инвариантных модулей 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		ноябрь-декабрь 2023 – январь 2024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 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12 часов - освоение вариативных модулей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		январь-февраль 2024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4 часа – итоговая аттестация</a:t>
            </a:r>
          </a:p>
          <a:p>
            <a:pPr indent="444500"/>
            <a:r>
              <a:rPr lang="ru-RU" sz="3000" b="1">
                <a:latin typeface="Calibri" pitchFamily="34" charset="0"/>
              </a:rPr>
              <a:t>		февраль 2024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 </a:t>
            </a:r>
          </a:p>
          <a:p>
            <a:pPr indent="444500">
              <a:buFont typeface="Arial" charset="0"/>
              <a:buChar char="•"/>
            </a:pPr>
            <a:endParaRPr lang="ru-RU" sz="2400" b="1">
              <a:latin typeface="Calibri" pitchFamily="34" charset="0"/>
            </a:endParaRPr>
          </a:p>
        </p:txBody>
      </p:sp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1468437" cy="14684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24075" y="404813"/>
            <a:ext cx="66246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3400" b="1"/>
              <a:t>Структура Программы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179388" y="1700213"/>
            <a:ext cx="7129462" cy="50133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b="1">
                <a:latin typeface="Calibri" pitchFamily="34" charset="0"/>
              </a:rPr>
              <a:t>1. </a:t>
            </a:r>
            <a:r>
              <a:rPr lang="ru-RU" b="1"/>
              <a:t>Олимпиадное движение как инструмент развития способностей и талантов  ребенка</a:t>
            </a:r>
            <a:r>
              <a:rPr lang="ru-RU"/>
              <a:t> </a:t>
            </a:r>
          </a:p>
          <a:p>
            <a:r>
              <a:rPr lang="ru-RU" sz="2400" b="1">
                <a:latin typeface="Calibri" pitchFamily="34" charset="0"/>
              </a:rPr>
              <a:t>2. </a:t>
            </a:r>
            <a:r>
              <a:rPr lang="ru-RU" b="1"/>
              <a:t>Диагностические аспекты выявления способностей школьников в области инженерно-конструкторского и дизайн творчества</a:t>
            </a:r>
            <a:r>
              <a:rPr lang="ru-RU"/>
              <a:t> </a:t>
            </a:r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3. </a:t>
            </a:r>
            <a:r>
              <a:rPr lang="ru-RU" b="1"/>
              <a:t>Проектирование маршрута сопровождения ребенка при подготовке к всероссийской олимпиаде школьников по предмету технология</a:t>
            </a:r>
            <a:r>
              <a:rPr lang="ru-RU"/>
              <a:t> </a:t>
            </a:r>
            <a:endParaRPr lang="ru-RU" sz="2400" b="1">
              <a:latin typeface="Calibri" pitchFamily="34" charset="0"/>
            </a:endParaRP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4.1. </a:t>
            </a:r>
            <a:r>
              <a:rPr lang="ru-RU" b="1"/>
              <a:t>Технологии подготовки учащихся к участию во Всероссийской олимпиаде школьников по технологии по профилю «Техника, технологии и техническое творчество»</a:t>
            </a:r>
          </a:p>
          <a:p>
            <a:r>
              <a:rPr lang="ru-RU" b="1"/>
              <a:t>4.2.</a:t>
            </a:r>
            <a:r>
              <a:rPr lang="ru-RU"/>
              <a:t> </a:t>
            </a:r>
            <a:r>
              <a:rPr lang="ru-RU" b="1"/>
              <a:t>Технологии подготовки учащихся к участию в олимпиаде по технологии по профилю «Культура дома»</a:t>
            </a:r>
            <a:r>
              <a:rPr lang="ru-RU"/>
              <a:t> </a:t>
            </a:r>
          </a:p>
          <a:p>
            <a:r>
              <a:rPr lang="ru-RU"/>
              <a:t>4.3. </a:t>
            </a:r>
            <a:r>
              <a:rPr lang="ru-RU" b="1"/>
              <a:t>Технологии подготовки учащихся к участию в олимпиаде по технологии по профилю «Робототехника»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877050" y="1989138"/>
            <a:ext cx="792163" cy="2303462"/>
          </a:xfrm>
          <a:prstGeom prst="rightBrace">
            <a:avLst>
              <a:gd name="adj1" fmla="val 8333"/>
              <a:gd name="adj2" fmla="val 50000"/>
            </a:avLst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804025" y="4652963"/>
            <a:ext cx="720725" cy="20161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3243420">
            <a:off x="6646069" y="2867819"/>
            <a:ext cx="3240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Calibri" pitchFamily="34" charset="0"/>
              </a:rPr>
              <a:t>Инвариантные</a:t>
            </a:r>
          </a:p>
          <a:p>
            <a:pPr algn="ctr"/>
            <a:r>
              <a:rPr lang="ru-RU" sz="2200" b="1">
                <a:latin typeface="Calibri" pitchFamily="34" charset="0"/>
              </a:rPr>
              <a:t>модули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 rot="3103177">
            <a:off x="6517482" y="5228431"/>
            <a:ext cx="3240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Вариативные</a:t>
            </a:r>
          </a:p>
          <a:p>
            <a:pPr algn="ctr"/>
            <a:r>
              <a:rPr lang="ru-RU" sz="2400" b="1">
                <a:latin typeface="Calibri" pitchFamily="34" charset="0"/>
              </a:rPr>
              <a:t>модули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1468437" cy="1468437"/>
          </a:xfrm>
          <a:prstGeom prst="rect">
            <a:avLst/>
          </a:prstGeom>
          <a:noFill/>
        </p:spPr>
      </p:pic>
      <p:pic>
        <p:nvPicPr>
          <p:cNvPr id="1844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1468437" cy="14684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9138" y="2349500"/>
            <a:ext cx="8424862" cy="363061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smtClean="0"/>
              <a:t>Контактная информация:</a:t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2800" b="1" smtClean="0"/>
              <a:t>Иваник Мария Дмитриевна - директор ДДТ. </a:t>
            </a:r>
            <a:br>
              <a:rPr lang="ru-RU" sz="2800" b="1" smtClean="0"/>
            </a:br>
            <a:r>
              <a:rPr lang="ru-RU" sz="2800" b="1" smtClean="0"/>
              <a:t>Тел. 246-03-10</a:t>
            </a:r>
            <a:br>
              <a:rPr lang="ru-RU" sz="2800" b="1" smtClean="0"/>
            </a:br>
            <a:r>
              <a:rPr lang="ru-RU" sz="2800" b="1" smtClean="0"/>
              <a:t>Сеничева Ирина Олеговна - заместитель директора по работе экспериментальной площадки. </a:t>
            </a:r>
            <a:br>
              <a:rPr lang="ru-RU" sz="2800" b="1" smtClean="0"/>
            </a:br>
            <a:r>
              <a:rPr lang="ru-RU" sz="2800" b="1" smtClean="0"/>
              <a:t>Тел</a:t>
            </a:r>
            <a:r>
              <a:rPr lang="de-DE" sz="2800" b="1" smtClean="0"/>
              <a:t>. 89117490940. E-mail: </a:t>
            </a:r>
            <a:r>
              <a:rPr lang="de-DE" sz="2800" b="1" smtClean="0">
                <a:hlinkClick r:id="rId2"/>
              </a:rPr>
              <a:t>sio59@mail.ru</a:t>
            </a:r>
            <a:r>
              <a:rPr lang="de-DE" sz="2800" b="1" smtClean="0"/>
              <a:t>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Официальный сайт ДДТ /Раздел «Инновационная деятельность» / Региональная  экспериментальная площадка </a:t>
            </a:r>
            <a:r>
              <a:rPr lang="en-US" sz="2800" b="1" smtClean="0">
                <a:hlinkClick r:id="rId3"/>
              </a:rPr>
              <a:t>https</a:t>
            </a:r>
            <a:r>
              <a:rPr lang="ru-RU" sz="2800" b="1" smtClean="0">
                <a:hlinkClick r:id="rId3"/>
              </a:rPr>
              <a:t>://</a:t>
            </a:r>
            <a:r>
              <a:rPr lang="en-US" sz="2800" b="1" smtClean="0">
                <a:hlinkClick r:id="rId3"/>
              </a:rPr>
              <a:t>ddtks</a:t>
            </a:r>
            <a:r>
              <a:rPr lang="ru-RU" sz="2800" b="1" smtClean="0">
                <a:hlinkClick r:id="rId3"/>
              </a:rPr>
              <a:t>.</a:t>
            </a:r>
            <a:r>
              <a:rPr lang="en-US" sz="2800" b="1" smtClean="0">
                <a:hlinkClick r:id="rId3"/>
              </a:rPr>
              <a:t>ru</a:t>
            </a:r>
            <a:r>
              <a:rPr lang="en-US" sz="2800" b="1" smtClean="0"/>
              <a:t> </a:t>
            </a:r>
            <a:r>
              <a:rPr lang="ru-RU" sz="2800" b="1" smtClean="0">
                <a:hlinkClick r:id="rId4"/>
              </a:rPr>
              <a:t>https://ddtks.ru/rep</a:t>
            </a:r>
            <a:r>
              <a:rPr lang="ru-RU" smtClean="0"/>
              <a:t> </a:t>
            </a:r>
          </a:p>
        </p:txBody>
      </p:sp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404813"/>
            <a:ext cx="1468438" cy="1468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435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Arial Black</vt:lpstr>
      <vt:lpstr>Тема Office</vt:lpstr>
      <vt:lpstr>Слайд 1</vt:lpstr>
      <vt:lpstr>Цель программы</vt:lpstr>
      <vt:lpstr>Планируемые результаты</vt:lpstr>
      <vt:lpstr>Планируемые результаты</vt:lpstr>
      <vt:lpstr>Слайд 5</vt:lpstr>
      <vt:lpstr>Слайд 6</vt:lpstr>
      <vt:lpstr>Контактная информация:  Иваник Мария Дмитриевна - директор ДДТ.  Тел. 246-03-10 Сеничева Ирина Олеговна - заместитель директора по работе экспериментальной площадки.  Тел. 89117490940. E-mail: sio59@mail.ru   Официальный сайт ДДТ /Раздел «Инновационная деятельность» / Региональная  экспериментальная площадка https://ddtks.ru https://ddtks.ru/rep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80</cp:revision>
  <dcterms:created xsi:type="dcterms:W3CDTF">2015-09-29T08:00:41Z</dcterms:created>
  <dcterms:modified xsi:type="dcterms:W3CDTF">2023-11-15T10:48:24Z</dcterms:modified>
</cp:coreProperties>
</file>